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sldIdLst>
    <p:sldId id="319" r:id="rId3"/>
    <p:sldId id="320" r:id="rId4"/>
    <p:sldId id="334" r:id="rId5"/>
    <p:sldId id="336" r:id="rId6"/>
    <p:sldId id="337" r:id="rId7"/>
    <p:sldId id="338" r:id="rId8"/>
    <p:sldId id="339" r:id="rId9"/>
    <p:sldId id="341" r:id="rId10"/>
    <p:sldId id="340" r:id="rId11"/>
    <p:sldId id="349" r:id="rId12"/>
    <p:sldId id="342" r:id="rId13"/>
    <p:sldId id="343" r:id="rId14"/>
    <p:sldId id="350" r:id="rId15"/>
    <p:sldId id="344" r:id="rId16"/>
    <p:sldId id="345" r:id="rId17"/>
    <p:sldId id="346" r:id="rId18"/>
    <p:sldId id="285" r:id="rId19"/>
    <p:sldId id="257" r:id="rId20"/>
    <p:sldId id="347" r:id="rId21"/>
    <p:sldId id="348" r:id="rId22"/>
    <p:sldId id="335" r:id="rId23"/>
    <p:sldId id="329" r:id="rId24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0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17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6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9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1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16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0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1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4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7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E%D0%9D%D0%95%D0%A1%D0%9A%D0%9E" TargetMode="External"/><Relationship Id="rId2" Type="http://schemas.openxmlformats.org/officeDocument/2006/relationships/hyperlink" Target="https://ru.wikipedia.org/wiki/%D0%92%D1%81%D0%B5%D0%BC%D0%B8%D1%80%D0%BD%D0%BE%D0%B5_%D0%BD%D0%B0%D1%81%D0%BB%D0%B5%D0%B4%D0%B8%D0%B5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hc.unesco.org/ru/list/?iso=ru&amp;search=&amp;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5%D1%80%D0%B3%D0%B8%D0%B5%D0%B2_%D0%9F%D0%BE%D1%81%D0%B0%D0%B4" TargetMode="External"/><Relationship Id="rId2" Type="http://schemas.openxmlformats.org/officeDocument/2006/relationships/hyperlink" Target="https://ru.wikipedia.org/wiki/%D0%A2%D1%80%D0%BE%D0%B8%D1%86%D0%B5-%D0%A1%D0%B5%D1%80%D0%B3%D0%B8%D0%B5%D0%B2%D0%B0_%D0%BB%D0%B0%D0%B2%D1%80%D0%B0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u.wikipedia.org/wiki/%D0%A6%D0%B5%D1%80%D0%BA%D0%BE%D0%B2%D1%8C_%D0%92%D0%BE%D0%B7%D0%BD%D0%B5%D1%81%D0%B5%D0%BD%D0%B8%D1%8F_%D0%93%D0%BE%D1%81%D0%BF%D0%BE%D0%B4%D0%BD%D1%8F_%D0%B2_%D0%9A%D0%BE%D0%BB%D0%BE%D0%BC%D0%B5%D0%BD%D1%81%D0%BA%D0%BE%D0%BC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0%B5%D1%80%D1%81%D0%BE%D0%BD%D0%B5%D1%81_%D0%A2%D0%B0%D0%B2%D1%80%D0%B8%D1%87%D0%B5%D1%81%D0%BA%D0%B8%D0%B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796444" y="761962"/>
            <a:ext cx="7065820" cy="347276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>
              <a:lnSpc>
                <a:spcPct val="124000"/>
              </a:lnSpc>
              <a:spcBef>
                <a:spcPts val="600"/>
              </a:spcBef>
              <a:defRPr sz="1800"/>
            </a:pPr>
            <a:r>
              <a:rPr lang="ru-RU" dirty="0">
                <a:solidFill>
                  <a:srgbClr val="1D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 действующий вебинар </a:t>
            </a:r>
          </a:p>
          <a:p>
            <a:pPr lvl="0">
              <a:lnSpc>
                <a:spcPct val="124000"/>
              </a:lnSpc>
              <a:spcBef>
                <a:spcPts val="600"/>
              </a:spcBef>
              <a:defRPr sz="1800"/>
            </a:pPr>
            <a:endParaRPr lang="ru-RU" dirty="0">
              <a:solidFill>
                <a:srgbClr val="1D3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4000"/>
              </a:lnSpc>
              <a:spcBef>
                <a:spcPts val="600"/>
              </a:spcBef>
              <a:defRPr sz="1800"/>
            </a:pPr>
            <a:r>
              <a:rPr lang="ru-RU" b="1" dirty="0">
                <a:solidFill>
                  <a:srgbClr val="1D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«Преподавание предмета окружающий мир при реализации ускоренного обучения в начальном общем образовании»</a:t>
            </a:r>
          </a:p>
          <a:p>
            <a:pPr lvl="0">
              <a:lnSpc>
                <a:spcPct val="124000"/>
              </a:lnSpc>
              <a:spcBef>
                <a:spcPts val="600"/>
              </a:spcBef>
              <a:defRPr sz="1800"/>
            </a:pPr>
            <a:endParaRPr lang="ru-RU" b="1" dirty="0">
              <a:solidFill>
                <a:srgbClr val="1D3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4000"/>
              </a:lnSpc>
              <a:spcBef>
                <a:spcPts val="600"/>
              </a:spcBef>
              <a:defRPr sz="1800"/>
            </a:pPr>
            <a:endParaRPr lang="ru-RU" b="1" dirty="0">
              <a:solidFill>
                <a:srgbClr val="1D3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4000"/>
              </a:lnSpc>
              <a:spcBef>
                <a:spcPts val="600"/>
              </a:spcBef>
              <a:defRPr sz="1800"/>
            </a:pPr>
            <a:endParaRPr lang="ru-RU" b="1" dirty="0">
              <a:solidFill>
                <a:srgbClr val="1D3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4000"/>
              </a:lnSpc>
              <a:spcBef>
                <a:spcPts val="600"/>
              </a:spcBef>
              <a:defRPr sz="1800"/>
            </a:pPr>
            <a:r>
              <a:rPr lang="ru-RU" sz="4000" b="1" dirty="0">
                <a:solidFill>
                  <a:srgbClr val="1D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«Особенности изучения историко-культурного наследия в ЭНШ»</a:t>
            </a:r>
            <a:endParaRPr sz="4000" b="1" dirty="0">
              <a:solidFill>
                <a:srgbClr val="1D3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5027468" y="5348141"/>
            <a:ext cx="4291503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Мошнина Рауза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Шамилевна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заведующий кафедрой естественно-математических дисциплин,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канд.пед.наук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профессор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940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0A946-ACEE-4353-BF21-A640859E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51" y="1146521"/>
            <a:ext cx="10873047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списке </a:t>
            </a:r>
            <a:r>
              <a:rPr lang="ru-RU" sz="2400" i="0" strike="noStrike" dirty="0">
                <a:effectLst/>
                <a:latin typeface="Arial" panose="020B0604020202020204" pitchFamily="34" charset="0"/>
                <a:hlinkClick r:id="rId2" tooltip="Всемирное наследи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Всемирного наследия</a:t>
            </a:r>
            <a:r>
              <a:rPr lang="ru-RU" sz="240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400" i="0" strike="noStrike" dirty="0">
                <a:effectLst/>
                <a:latin typeface="Arial" panose="020B0604020202020204" pitchFamily="34" charset="0"/>
                <a:hlinkClick r:id="rId3" tooltip="ЮНЕСК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ЮНЭСКО</a:t>
            </a:r>
            <a:r>
              <a:rPr lang="ru-RU" sz="240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1248 наименований на 2025 год. </a:t>
            </a:r>
            <a:b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22 объекта включены в список по культурным критериям, </a:t>
            </a:r>
            <a:b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 из них признаны шедевром человеческого гения,</a:t>
            </a:r>
            <a:b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11 объектов включены по природным критериям, </a:t>
            </a:r>
            <a:b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 из них признаны природными феноменами исключительной красоты и эстетической важности. 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46FD43-60C1-45A7-B8EF-51AEBE316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2607021"/>
            <a:ext cx="11496501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dirty="0"/>
              <a:t>Примеры объектов всемирного наследия ЮНЕСКО</a:t>
            </a:r>
          </a:p>
          <a:p>
            <a:pPr marL="0">
              <a:spcBef>
                <a:spcPts val="600"/>
              </a:spcBef>
            </a:pPr>
            <a:r>
              <a:rPr lang="ru-RU" sz="1800" b="1" dirty="0"/>
              <a:t>Китай</a:t>
            </a:r>
            <a:r>
              <a:rPr lang="ru-RU" sz="1800" dirty="0"/>
              <a:t>: Великая Китайская стена, Пещеры </a:t>
            </a:r>
            <a:r>
              <a:rPr lang="ru-RU" sz="1800" dirty="0" err="1"/>
              <a:t>Дацзу</a:t>
            </a:r>
            <a:r>
              <a:rPr lang="ru-RU" sz="1800" dirty="0"/>
              <a:t>, Горы </a:t>
            </a:r>
            <a:r>
              <a:rPr lang="ru-RU" sz="1800" dirty="0" err="1"/>
              <a:t>Уишань</a:t>
            </a:r>
            <a:endParaRPr lang="ru-RU" sz="1800" dirty="0"/>
          </a:p>
          <a:p>
            <a:pPr marL="0">
              <a:spcBef>
                <a:spcPts val="600"/>
              </a:spcBef>
            </a:pPr>
            <a:r>
              <a:rPr lang="ru-RU" sz="1800" b="1" dirty="0"/>
              <a:t>Индия</a:t>
            </a:r>
            <a:r>
              <a:rPr lang="ru-RU" sz="1800" dirty="0"/>
              <a:t>: Тадж-Махал, Национальный парк </a:t>
            </a:r>
            <a:r>
              <a:rPr lang="ru-RU" sz="1800" dirty="0" err="1"/>
              <a:t>Сундарбан</a:t>
            </a:r>
            <a:endParaRPr lang="ru-RU" sz="1800" dirty="0"/>
          </a:p>
          <a:p>
            <a:pPr marL="0">
              <a:spcBef>
                <a:spcPts val="600"/>
              </a:spcBef>
            </a:pPr>
            <a:r>
              <a:rPr lang="ru-RU" sz="1800" b="1" dirty="0"/>
              <a:t>Узбекистан:</a:t>
            </a:r>
            <a:r>
              <a:rPr lang="ru-RU" sz="1800" dirty="0"/>
              <a:t> Исторический центр города Бухара, Исторический центр города </a:t>
            </a:r>
            <a:r>
              <a:rPr lang="ru-RU" sz="1800" dirty="0" err="1"/>
              <a:t>Шахрисабз</a:t>
            </a:r>
            <a:r>
              <a:rPr lang="ru-RU" sz="1800" dirty="0"/>
              <a:t>, Самарканд</a:t>
            </a:r>
          </a:p>
          <a:p>
            <a:pPr marL="0">
              <a:spcBef>
                <a:spcPts val="600"/>
              </a:spcBef>
            </a:pPr>
            <a:r>
              <a:rPr lang="ru-RU" sz="1800" b="1" dirty="0"/>
              <a:t>Вьетнам: </a:t>
            </a:r>
            <a:r>
              <a:rPr lang="ru-RU" sz="1800" dirty="0"/>
              <a:t>Исторический город </a:t>
            </a:r>
            <a:r>
              <a:rPr lang="ru-RU" sz="1800" dirty="0" err="1"/>
              <a:t>Хойан</a:t>
            </a:r>
            <a:r>
              <a:rPr lang="ru-RU" sz="1800" dirty="0"/>
              <a:t>, Святилище </a:t>
            </a:r>
            <a:r>
              <a:rPr lang="ru-RU" sz="1800" dirty="0" err="1"/>
              <a:t>Мишон</a:t>
            </a:r>
            <a:r>
              <a:rPr lang="ru-RU" sz="1800" dirty="0"/>
              <a:t>, Национальный парк </a:t>
            </a:r>
            <a:r>
              <a:rPr lang="ru-RU" sz="1800" dirty="0" err="1"/>
              <a:t>Фонгня-Кебанг</a:t>
            </a:r>
            <a:r>
              <a:rPr lang="ru-RU" sz="1800" dirty="0"/>
              <a:t> </a:t>
            </a:r>
          </a:p>
          <a:p>
            <a:pPr marL="0">
              <a:spcBef>
                <a:spcPts val="600"/>
              </a:spcBef>
            </a:pPr>
            <a:r>
              <a:rPr lang="ru-RU" sz="1800" b="1" dirty="0"/>
              <a:t>Перу</a:t>
            </a:r>
            <a:r>
              <a:rPr lang="ru-RU" sz="1800" dirty="0"/>
              <a:t>: Мачу-Пикчу</a:t>
            </a:r>
          </a:p>
          <a:p>
            <a:pPr marL="0">
              <a:spcBef>
                <a:spcPts val="600"/>
              </a:spcBef>
            </a:pPr>
            <a:r>
              <a:rPr lang="ru-RU" sz="1800" b="1" dirty="0"/>
              <a:t>Эквадор</a:t>
            </a:r>
            <a:r>
              <a:rPr lang="ru-RU" sz="1800" dirty="0"/>
              <a:t>: </a:t>
            </a:r>
            <a:r>
              <a:rPr lang="ru-RU" sz="1800" dirty="0" err="1"/>
              <a:t>Галапагосские</a:t>
            </a:r>
            <a:r>
              <a:rPr lang="ru-RU" sz="1800" dirty="0"/>
              <a:t> острова</a:t>
            </a:r>
          </a:p>
          <a:p>
            <a:pPr marL="0">
              <a:spcBef>
                <a:spcPts val="600"/>
              </a:spcBef>
            </a:pPr>
            <a:r>
              <a:rPr lang="ru-RU" sz="1800" b="1" dirty="0"/>
              <a:t>США:</a:t>
            </a:r>
            <a:r>
              <a:rPr lang="ru-RU" sz="1800" dirty="0"/>
              <a:t> </a:t>
            </a:r>
            <a:r>
              <a:rPr lang="ru-RU" sz="1800" dirty="0" err="1"/>
              <a:t>Йеллоустоунский</a:t>
            </a:r>
            <a:r>
              <a:rPr lang="ru-RU" sz="1800" dirty="0"/>
              <a:t> Национальный парк, Национальный парк </a:t>
            </a:r>
            <a:r>
              <a:rPr lang="ru-RU" sz="1800" dirty="0" err="1"/>
              <a:t>Эверглейдс</a:t>
            </a:r>
            <a:r>
              <a:rPr lang="ru-RU" sz="1800" dirty="0"/>
              <a:t>, Национальный парк </a:t>
            </a:r>
            <a:r>
              <a:rPr lang="ru-RU" sz="1800" dirty="0" err="1"/>
              <a:t>Редвуд</a:t>
            </a:r>
            <a:endParaRPr lang="ru-RU" sz="1800" dirty="0"/>
          </a:p>
          <a:p>
            <a:pPr marL="0">
              <a:spcBef>
                <a:spcPts val="600"/>
              </a:spcBef>
            </a:pPr>
            <a:r>
              <a:rPr lang="ru-RU" sz="1800" b="1" dirty="0"/>
              <a:t>Беларусь</a:t>
            </a:r>
            <a:r>
              <a:rPr lang="ru-RU" sz="1800" dirty="0"/>
              <a:t>: Беловежская пуща, Мирский замок, Дворцово-парковый комплекс Радзивиллов в Несвиже</a:t>
            </a:r>
          </a:p>
          <a:p>
            <a:pPr marL="0">
              <a:spcBef>
                <a:spcPts val="600"/>
              </a:spcBef>
            </a:pPr>
            <a:r>
              <a:rPr lang="ru-RU" sz="1800" b="1" dirty="0"/>
              <a:t>Франция:</a:t>
            </a:r>
            <a:r>
              <a:rPr lang="ru-RU" sz="1800" dirty="0"/>
              <a:t> Ансамбль Мон-Сен-Мишель, Кафедральный собор в Шартре, Дворец и парк в Версале</a:t>
            </a:r>
          </a:p>
          <a:p>
            <a:pPr marL="0">
              <a:spcBef>
                <a:spcPts val="600"/>
              </a:spcBef>
            </a:pPr>
            <a:r>
              <a:rPr lang="ru-RU" sz="1800" b="1" dirty="0"/>
              <a:t>Италия:</a:t>
            </a:r>
            <a:r>
              <a:rPr lang="ru-RU" sz="1800" dirty="0"/>
              <a:t> Замок </a:t>
            </a:r>
            <a:r>
              <a:rPr lang="ru-RU" sz="1800" dirty="0" err="1"/>
              <a:t>Кастель</a:t>
            </a:r>
            <a:r>
              <a:rPr lang="ru-RU" sz="1800" dirty="0"/>
              <a:t>-дель-Монте, «</a:t>
            </a:r>
            <a:r>
              <a:rPr lang="ru-RU" sz="1800" dirty="0" err="1"/>
              <a:t>Трулли</a:t>
            </a:r>
            <a:r>
              <a:rPr lang="ru-RU" sz="1800" dirty="0"/>
              <a:t>» в </a:t>
            </a:r>
            <a:r>
              <a:rPr lang="ru-RU" sz="1800" dirty="0" err="1"/>
              <a:t>Альберобелло</a:t>
            </a:r>
            <a:r>
              <a:rPr lang="ru-RU" sz="1800" dirty="0"/>
              <a:t>, Раннехристианские памятники в Равенне</a:t>
            </a:r>
          </a:p>
        </p:txBody>
      </p:sp>
    </p:spTree>
    <p:extLst>
      <p:ext uri="{BB962C8B-B14F-4D97-AF65-F5344CB8AC3E}">
        <p14:creationId xmlns:p14="http://schemas.microsoft.com/office/powerpoint/2010/main" val="265434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C2B6-E823-403D-9347-5814E2E3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062" y="922712"/>
            <a:ext cx="7124007" cy="581891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2"/>
                </a:solidFill>
                <a:latin typeface="+mn-lt"/>
              </a:rPr>
              <a:t>Проверяемые требования к результатам освоения основной образовательной программы (4 класс)</a:t>
            </a:r>
            <a:br>
              <a:rPr lang="ru-RU" sz="2800" dirty="0">
                <a:solidFill>
                  <a:schemeClr val="tx2"/>
                </a:solidFill>
                <a:latin typeface="+mn-lt"/>
              </a:rPr>
            </a:br>
            <a:endParaRPr lang="ru-RU" sz="28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43C83EC-7401-41C8-9418-45D987514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688441"/>
              </p:ext>
            </p:extLst>
          </p:nvPr>
        </p:nvGraphicFramePr>
        <p:xfrm>
          <a:off x="838200" y="1825625"/>
          <a:ext cx="10515600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8622">
                  <a:extLst>
                    <a:ext uri="{9D8B030D-6E8A-4147-A177-3AD203B41FA5}">
                      <a16:colId xmlns:a16="http://schemas.microsoft.com/office/drawing/2014/main" val="1310027464"/>
                    </a:ext>
                  </a:extLst>
                </a:gridCol>
                <a:gridCol w="8726978">
                  <a:extLst>
                    <a:ext uri="{9D8B030D-6E8A-4147-A177-3AD203B41FA5}">
                      <a16:colId xmlns:a16="http://schemas.microsoft.com/office/drawing/2014/main" val="2857559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</a:t>
                      </a:r>
                    </a:p>
                    <a:p>
                      <a:pPr algn="ctr"/>
                      <a:r>
                        <a:rPr lang="ru-RU" dirty="0"/>
                        <a:t>проверяемого</a:t>
                      </a:r>
                    </a:p>
                    <a:p>
                      <a:pPr algn="ctr"/>
                      <a:r>
                        <a:rPr lang="ru-RU" dirty="0"/>
                        <a:t>результата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Проверяемые предметные результаты освоения основной</a:t>
                      </a:r>
                    </a:p>
                    <a:p>
                      <a:pPr algn="ctr"/>
                      <a:r>
                        <a:rPr lang="ru-RU" dirty="0"/>
                        <a:t>образовательной программы начального общего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48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Человек и общество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0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использовать различные источники информации об обществе для</a:t>
                      </a:r>
                    </a:p>
                    <a:p>
                      <a:r>
                        <a:rPr lang="ru-RU" dirty="0"/>
                        <a:t>поиска и извлечения информации, ответов на вопросы; создавать по</a:t>
                      </a:r>
                    </a:p>
                    <a:p>
                      <a:r>
                        <a:rPr lang="ru-RU" dirty="0"/>
                        <a:t>заданному плану собственные развернутые высказывания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47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44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FD3D1-03F9-45EF-91B2-42759B19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124" y="99118"/>
            <a:ext cx="7107381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+mn-lt"/>
              </a:rPr>
              <a:t>Проверяемые элементы содержания </a:t>
            </a:r>
            <a:br>
              <a:rPr lang="ru-RU" sz="3200" dirty="0">
                <a:solidFill>
                  <a:schemeClr val="tx2"/>
                </a:solidFill>
                <a:latin typeface="+mn-lt"/>
              </a:rPr>
            </a:br>
            <a:r>
              <a:rPr lang="ru-RU" sz="3200" dirty="0">
                <a:solidFill>
                  <a:schemeClr val="tx2"/>
                </a:solidFill>
                <a:latin typeface="+mn-lt"/>
              </a:rPr>
              <a:t>3 класс (уроки 2- 9)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D710ED-9095-4D77-A57E-C55477924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384" y="1296785"/>
            <a:ext cx="9035668" cy="5462097"/>
          </a:xfrm>
        </p:spPr>
      </p:pic>
    </p:spTree>
    <p:extLst>
      <p:ext uri="{BB962C8B-B14F-4D97-AF65-F5344CB8AC3E}">
        <p14:creationId xmlns:p14="http://schemas.microsoft.com/office/powerpoint/2010/main" val="273920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06D42-B9D4-42F0-9F31-6E129EC8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247" y="198870"/>
            <a:ext cx="702425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ФРП Окружающий мир 3 класс КТП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C9D13-49E1-4FCC-BEF2-660B78643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49" y="1451552"/>
            <a:ext cx="11563003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…</a:t>
            </a:r>
          </a:p>
          <a:p>
            <a:pPr marL="0" indent="0">
              <a:buNone/>
            </a:pPr>
            <a:r>
              <a:rPr lang="ru-RU" dirty="0"/>
              <a:t>Урок 57 Города Золотого кольца России: Сергиев Посад, </a:t>
            </a:r>
            <a:r>
              <a:rPr lang="ru-RU" dirty="0" err="1"/>
              <a:t>ПереславльЗалесский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Урок 58 Города Золотого кольца России: </a:t>
            </a:r>
            <a:r>
              <a:rPr lang="ru-RU" dirty="0" err="1"/>
              <a:t>Ростов</a:t>
            </a:r>
            <a:r>
              <a:rPr lang="ru-RU" dirty="0"/>
              <a:t>, Углич, Ярославль </a:t>
            </a:r>
          </a:p>
          <a:p>
            <a:pPr marL="0" indent="0">
              <a:buNone/>
            </a:pPr>
            <a:r>
              <a:rPr lang="ru-RU" dirty="0"/>
              <a:t>Урок 59 Памятники природы и культуры стран Европы (по выбору) </a:t>
            </a:r>
          </a:p>
          <a:p>
            <a:pPr marL="0" indent="0">
              <a:buNone/>
            </a:pPr>
            <a:r>
              <a:rPr lang="ru-RU" dirty="0"/>
              <a:t>Урок 60 Памятники природы и культуры Белоруссии (по выбору) </a:t>
            </a:r>
          </a:p>
          <a:p>
            <a:pPr marL="0" indent="0">
              <a:buNone/>
            </a:pPr>
            <a:r>
              <a:rPr lang="ru-RU" dirty="0"/>
              <a:t>Урок 61 Памятники природы и культуры Китая (по выбору) </a:t>
            </a:r>
          </a:p>
          <a:p>
            <a:pPr marL="0" indent="0">
              <a:buNone/>
            </a:pPr>
            <a:r>
              <a:rPr lang="ru-RU" dirty="0"/>
              <a:t>Урок 62 Памятники природы и культуры стран Азии (по выбору) </a:t>
            </a:r>
          </a:p>
          <a:p>
            <a:pPr marL="0" indent="0">
              <a:buNone/>
            </a:pPr>
            <a:r>
              <a:rPr lang="ru-RU" dirty="0"/>
              <a:t>Урок 63 Уникальные памятники культуры России: Красная площадь, Кремль </a:t>
            </a:r>
          </a:p>
          <a:p>
            <a:pPr marL="0" indent="0">
              <a:buNone/>
            </a:pPr>
            <a:r>
              <a:rPr lang="ru-RU" dirty="0"/>
              <a:t>Урок 64 Уникальные памятники культуры России: исторический центр </a:t>
            </a:r>
          </a:p>
          <a:p>
            <a:pPr marL="0" indent="0">
              <a:buNone/>
            </a:pPr>
            <a:r>
              <a:rPr lang="ru-RU" dirty="0"/>
              <a:t>Санкт-Петербурга </a:t>
            </a:r>
          </a:p>
          <a:p>
            <a:pPr marL="0" indent="0">
              <a:buNone/>
            </a:pPr>
            <a:r>
              <a:rPr lang="ru-RU" dirty="0"/>
              <a:t>Урок 65 Уникальные памятники культуры России: Кижи, памятники</a:t>
            </a:r>
          </a:p>
        </p:txBody>
      </p:sp>
    </p:spTree>
    <p:extLst>
      <p:ext uri="{BB962C8B-B14F-4D97-AF65-F5344CB8AC3E}">
        <p14:creationId xmlns:p14="http://schemas.microsoft.com/office/powerpoint/2010/main" val="376800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38A9A-5F22-40B9-9573-E095584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869" y="157307"/>
            <a:ext cx="744820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+mn-lt"/>
              </a:rPr>
              <a:t>Проверяемые требования к результатам освоения основной</a:t>
            </a:r>
            <a:br>
              <a:rPr lang="ru-RU" sz="2800" dirty="0">
                <a:solidFill>
                  <a:schemeClr val="tx2"/>
                </a:solidFill>
                <a:latin typeface="+mn-lt"/>
              </a:rPr>
            </a:br>
            <a:r>
              <a:rPr lang="ru-RU" sz="2800" dirty="0">
                <a:solidFill>
                  <a:schemeClr val="tx2"/>
                </a:solidFill>
                <a:latin typeface="+mn-lt"/>
              </a:rPr>
              <a:t>образовательной программы (3 класс)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BAC380C-0BCE-4367-BB23-AD5AFE263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650537"/>
              </p:ext>
            </p:extLst>
          </p:nvPr>
        </p:nvGraphicFramePr>
        <p:xfrm>
          <a:off x="838200" y="1825625"/>
          <a:ext cx="10515600" cy="338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055">
                  <a:extLst>
                    <a:ext uri="{9D8B030D-6E8A-4147-A177-3AD203B41FA5}">
                      <a16:colId xmlns:a16="http://schemas.microsoft.com/office/drawing/2014/main" val="3473091330"/>
                    </a:ext>
                  </a:extLst>
                </a:gridCol>
                <a:gridCol w="8901545">
                  <a:extLst>
                    <a:ext uri="{9D8B030D-6E8A-4147-A177-3AD203B41FA5}">
                      <a16:colId xmlns:a16="http://schemas.microsoft.com/office/drawing/2014/main" val="2715672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</a:t>
                      </a:r>
                    </a:p>
                    <a:p>
                      <a:pPr algn="ctr"/>
                      <a:r>
                        <a:rPr lang="ru-RU" dirty="0"/>
                        <a:t>проверяемого</a:t>
                      </a:r>
                    </a:p>
                    <a:p>
                      <a:pPr algn="ctr"/>
                      <a:r>
                        <a:rPr lang="ru-RU" dirty="0"/>
                        <a:t>результата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Проверяемые </a:t>
                      </a:r>
                      <a:r>
                        <a:rPr lang="ru-RU" b="1" dirty="0"/>
                        <a:t>предметные</a:t>
                      </a:r>
                      <a:r>
                        <a:rPr lang="ru-RU" dirty="0"/>
                        <a:t> результаты освоения основной</a:t>
                      </a:r>
                    </a:p>
                    <a:p>
                      <a:pPr algn="ctr"/>
                      <a:r>
                        <a:rPr lang="ru-RU" dirty="0"/>
                        <a:t>образовательной программы начального общего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40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Человек и общество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приводить примеры памятников природы, культурных объектов и достопримечательностей родного края; столицы России, городов Российской Федерации с богатой историей и культурой; российских центров декоративно-прикладного искусства; </a:t>
                      </a:r>
                      <a:r>
                        <a:rPr lang="ru-RU" b="1" dirty="0"/>
                        <a:t>проявлять интерес и уважение</a:t>
                      </a:r>
                      <a:r>
                        <a:rPr lang="ru-RU" dirty="0"/>
                        <a:t> к истории и культуре народов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9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создавать</a:t>
                      </a:r>
                      <a:r>
                        <a:rPr lang="ru-RU" dirty="0"/>
                        <a:t> по заданному плану собственные развернутые высказывания о человеке и обществе, сопровождая выступление иллюстрациями (</a:t>
                      </a:r>
                      <a:r>
                        <a:rPr lang="ru-RU" b="1" dirty="0"/>
                        <a:t>презентацией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28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15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BD77C-F37D-4EAC-98AC-1BE8346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02" y="523067"/>
            <a:ext cx="66751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+mn-lt"/>
              </a:rPr>
              <a:t>Проверяемые элементы содержания </a:t>
            </a:r>
            <a:br>
              <a:rPr lang="ru-RU" sz="3200" dirty="0">
                <a:solidFill>
                  <a:schemeClr val="tx2"/>
                </a:solidFill>
                <a:latin typeface="+mn-lt"/>
              </a:rPr>
            </a:br>
            <a:r>
              <a:rPr lang="ru-RU" sz="3200" dirty="0">
                <a:solidFill>
                  <a:schemeClr val="tx2"/>
                </a:solidFill>
                <a:latin typeface="+mn-lt"/>
              </a:rPr>
              <a:t>2 класс</a:t>
            </a:r>
            <a:br>
              <a:rPr lang="ru-RU" sz="3200" dirty="0">
                <a:solidFill>
                  <a:schemeClr val="tx2"/>
                </a:solidFill>
                <a:latin typeface="+mn-lt"/>
              </a:rPr>
            </a:br>
            <a:r>
              <a:rPr lang="ru-RU" sz="3200" dirty="0">
                <a:solidFill>
                  <a:schemeClr val="tx2"/>
                </a:solidFill>
                <a:latin typeface="+mn-lt"/>
              </a:rPr>
              <a:t>(первый год обучения уроки 47 – 50)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2D42F36-E61F-45AD-8F62-606E24829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809301"/>
              </p:ext>
            </p:extLst>
          </p:nvPr>
        </p:nvGraphicFramePr>
        <p:xfrm>
          <a:off x="971203" y="2474018"/>
          <a:ext cx="10515600" cy="3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2372248788"/>
                    </a:ext>
                  </a:extLst>
                </a:gridCol>
                <a:gridCol w="8785167">
                  <a:extLst>
                    <a:ext uri="{9D8B030D-6E8A-4147-A177-3AD203B41FA5}">
                      <a16:colId xmlns:a16="http://schemas.microsoft.com/office/drawing/2014/main" val="3277599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Проверяемый элемент содержания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8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Человек и общество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06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Москва - столица России. Святыни Москвы - святыни России: Кремль,</a:t>
                      </a:r>
                    </a:p>
                    <a:p>
                      <a:r>
                        <a:rPr lang="ru-RU" dirty="0"/>
                        <a:t>Красная площадь, Большой театр и другие. Характеристика отдельных</a:t>
                      </a:r>
                    </a:p>
                    <a:p>
                      <a:r>
                        <a:rPr lang="ru-RU" dirty="0"/>
                        <a:t>исторических событий, связанных с Москвой (основание Москвы,</a:t>
                      </a:r>
                    </a:p>
                    <a:p>
                      <a:r>
                        <a:rPr lang="ru-RU" dirty="0"/>
                        <a:t>строительство Кремля и другие). Герб Москвы. Расположение Москвы на</a:t>
                      </a:r>
                    </a:p>
                    <a:p>
                      <a:r>
                        <a:rPr lang="ru-RU" dirty="0"/>
                        <a:t>карте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1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Родной край, его природные и культурные достопримечательности.</a:t>
                      </a:r>
                    </a:p>
                    <a:p>
                      <a:r>
                        <a:rPr lang="ru-RU" dirty="0"/>
                        <a:t>Значимые события истории родного края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66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96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B9127-0A3D-40EE-8244-70758D82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869" y="365125"/>
            <a:ext cx="72653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+mn-lt"/>
              </a:rPr>
              <a:t>Проверяемые требования к результатам освоения основной образовательной программы </a:t>
            </a:r>
            <a:br>
              <a:rPr lang="ru-RU" sz="2800" dirty="0">
                <a:solidFill>
                  <a:schemeClr val="tx2"/>
                </a:solidFill>
                <a:latin typeface="+mn-lt"/>
              </a:rPr>
            </a:br>
            <a:r>
              <a:rPr lang="ru-RU" sz="2800" dirty="0">
                <a:solidFill>
                  <a:schemeClr val="tx2"/>
                </a:solidFill>
                <a:latin typeface="+mn-lt"/>
              </a:rPr>
              <a:t>2 класс</a:t>
            </a:r>
            <a:br>
              <a:rPr lang="ru-RU" sz="2800" dirty="0">
                <a:solidFill>
                  <a:schemeClr val="tx2"/>
                </a:solidFill>
                <a:latin typeface="+mn-lt"/>
              </a:rPr>
            </a:br>
            <a:r>
              <a:rPr lang="ru-RU" sz="2800" dirty="0">
                <a:solidFill>
                  <a:schemeClr val="tx2"/>
                </a:solidFill>
                <a:latin typeface="+mn-lt"/>
              </a:rPr>
              <a:t>(первый год обучения)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E7D1886-03A0-471B-B0E5-FCC1E5BEA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413641"/>
              </p:ext>
            </p:extLst>
          </p:nvPr>
        </p:nvGraphicFramePr>
        <p:xfrm>
          <a:off x="838200" y="2440767"/>
          <a:ext cx="10515600" cy="284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401624206"/>
                    </a:ext>
                  </a:extLst>
                </a:gridCol>
                <a:gridCol w="8884920">
                  <a:extLst>
                    <a:ext uri="{9D8B030D-6E8A-4147-A177-3AD203B41FA5}">
                      <a16:colId xmlns:a16="http://schemas.microsoft.com/office/drawing/2014/main" val="2393962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</a:t>
                      </a:r>
                    </a:p>
                    <a:p>
                      <a:pPr algn="ctr"/>
                      <a:r>
                        <a:rPr lang="ru-RU" dirty="0"/>
                        <a:t>проверяемого</a:t>
                      </a:r>
                    </a:p>
                    <a:p>
                      <a:pPr algn="ctr"/>
                      <a:r>
                        <a:rPr lang="ru-RU" dirty="0"/>
                        <a:t>результата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Проверяемые предметные результаты освоения основной</a:t>
                      </a:r>
                    </a:p>
                    <a:p>
                      <a:pPr algn="ctr"/>
                      <a:r>
                        <a:rPr lang="ru-RU" dirty="0"/>
                        <a:t>образовательной программы начального общего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9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Человек и общество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5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описывать на основе предложенного плана или опорных слов изученные культурные объекты (достопримечательности родного края, музейные экспонаты); создавать по заданному плану развернутые высказывания об обществе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26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18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24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3E2BD-0F1C-4CB0-854E-C989D05E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ЭНШ Окружающий мир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1-й год обучения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64F0D2-9A1C-45E6-95D1-3E8BC07EB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24" y="1927654"/>
            <a:ext cx="10797293" cy="3811797"/>
          </a:xfrm>
        </p:spPr>
      </p:pic>
    </p:spTree>
    <p:extLst>
      <p:ext uri="{BB962C8B-B14F-4D97-AF65-F5344CB8AC3E}">
        <p14:creationId xmlns:p14="http://schemas.microsoft.com/office/powerpoint/2010/main" val="112653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52010-4B6C-6EAE-F8D3-FEE92D81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98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ОКРУЖАЮЩИЙ МИР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1 ГОД ОБУЧЕНИЯ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(2 часа в неделю, всего 68 ч)</a:t>
            </a:r>
            <a:br>
              <a:rPr lang="ru-RU" sz="2400" b="1" dirty="0">
                <a:solidFill>
                  <a:srgbClr val="002060"/>
                </a:solidFill>
              </a:rPr>
            </a:b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МЕТОДИЧЕСКИЕ РЕКОМЕНДАЦИИ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EEE42-419B-5674-09B5-68EC3AE0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2427316"/>
            <a:ext cx="10389524" cy="37496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Методические рекомендации разработаны </a:t>
            </a:r>
            <a:r>
              <a:rPr lang="ru-RU" b="1" dirty="0"/>
              <a:t>в рамках проекта «Эффективная начальная школа».</a:t>
            </a:r>
            <a:r>
              <a:rPr lang="ru-RU" dirty="0"/>
              <a:t> В соответствии с п.3 части 1 статьи 34 </a:t>
            </a:r>
            <a:r>
              <a:rPr lang="ru-RU" b="1" dirty="0"/>
              <a:t>Федерального закона </a:t>
            </a:r>
            <a:r>
              <a:rPr lang="ru-RU" dirty="0"/>
              <a:t>от 29 декабря 2012 г. №273 «Об образовании в Российской Федерации»</a:t>
            </a:r>
          </a:p>
          <a:p>
            <a:pPr algn="just"/>
            <a:r>
              <a:rPr lang="ru-RU" b="1" dirty="0"/>
              <a:t>Проект</a:t>
            </a:r>
            <a:r>
              <a:rPr lang="ru-RU" dirty="0"/>
              <a:t> «Эффективная начальная школа» направлен на обеспечение условий для развития и обучения детей </a:t>
            </a:r>
            <a:r>
              <a:rPr lang="ru-RU" b="1" dirty="0"/>
              <a:t>с высоким уровнем развития</a:t>
            </a:r>
            <a:r>
              <a:rPr lang="ru-RU" dirty="0"/>
              <a:t> параметров дошкольной зрелости, на </a:t>
            </a:r>
            <a:r>
              <a:rPr lang="ru-RU" b="1" dirty="0"/>
              <a:t>ускоренное обучение</a:t>
            </a:r>
            <a:r>
              <a:rPr lang="ru-RU" dirty="0"/>
              <a:t> в начальной школе и предполагает освоение образовательной программы начального общего образования </a:t>
            </a:r>
            <a:r>
              <a:rPr lang="ru-RU" b="1" dirty="0"/>
              <a:t>за 3 года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197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E042F1B-6DD4-4D39-B4B2-C545F3FC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575" y="99119"/>
            <a:ext cx="6392487" cy="906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+mn-lt"/>
              </a:rPr>
              <a:t>Особенности изучения историко-культурного наследия в ЭНШ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(2 класс) первый год обучения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59721AB-ABFE-426D-AE8D-AD165F015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420139"/>
              </p:ext>
            </p:extLst>
          </p:nvPr>
        </p:nvGraphicFramePr>
        <p:xfrm>
          <a:off x="257696" y="1221173"/>
          <a:ext cx="11654442" cy="5054137"/>
        </p:xfrm>
        <a:graphic>
          <a:graphicData uri="http://schemas.openxmlformats.org/drawingml/2006/table">
            <a:tbl>
              <a:tblPr firstRow="1" firstCol="1" bandRow="1"/>
              <a:tblGrid>
                <a:gridCol w="684970">
                  <a:extLst>
                    <a:ext uri="{9D8B030D-6E8A-4147-A177-3AD203B41FA5}">
                      <a16:colId xmlns:a16="http://schemas.microsoft.com/office/drawing/2014/main" val="191918296"/>
                    </a:ext>
                  </a:extLst>
                </a:gridCol>
                <a:gridCol w="1351647">
                  <a:extLst>
                    <a:ext uri="{9D8B030D-6E8A-4147-A177-3AD203B41FA5}">
                      <a16:colId xmlns:a16="http://schemas.microsoft.com/office/drawing/2014/main" val="66025972"/>
                    </a:ext>
                  </a:extLst>
                </a:gridCol>
                <a:gridCol w="9617825">
                  <a:extLst>
                    <a:ext uri="{9D8B030D-6E8A-4147-A177-3AD203B41FA5}">
                      <a16:colId xmlns:a16="http://schemas.microsoft.com/office/drawing/2014/main" val="3390707413"/>
                    </a:ext>
                  </a:extLst>
                </a:gridCol>
              </a:tblGrid>
              <a:tr h="5054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05" marR="3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Путешествие по Москве. Достопримечательности Москвы.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05" marR="3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Как называется столица нашей Родины? Что вам еще известно о Москве?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Чем Москва отличается от других городов России?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Рассмотрите иллюстрации и прочитайте текст на ст.90. – Как давно существует Москва? (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870 лет, это почти 9 веков, а каждый век – это 100 лет. Вот какая древняя наша столица!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Здесь уместно провести словарную работу со словом «древняя», развести оттенки смысла слов «старая-древняя» (древняя столица, древняя история, древние люди и т.п.).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 берегу какой реки расположена Москва? Кем был Юрий Долгорукий? Что значит был основателем?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Практическая работа по теме «План Москвы». – Найдите на ст. 90 ответ на вопрос, что такое план. - Рассмотрите план Москвы на ст. 91. Найдите на нем знакомые условные обозначения (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реки, границы, дороги)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- На какой поверхности расположена Москва? (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равнинной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- Что обозначено на плане зеленым цветом? (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- Что находится в тех местах, которые на плане обозначены бежевым цветом? (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дома, учреждения, предприятия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- Можно ли сказать, что на карте и плане все условные обозначения одинаковые? (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– Найдите Останкинскую телебашню. На какую сторону горизонта на плане указывает ее вершина? (север) В какой части Москвы расположен парк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Битцевский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лес»? (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южной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В какой части Москвы располагается национальный парк «Лосиный остров»? (северо-восточной). – Какие достопримечательности расположены в центральной части Москвы?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05" marR="3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12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02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15326C"/>
                </a:solidFill>
              </a:rPr>
            </a:br>
            <a:r>
              <a:rPr lang="ru-RU" dirty="0">
                <a:solidFill>
                  <a:srgbClr val="15326C"/>
                </a:solidFill>
                <a:latin typeface="+mn-lt"/>
              </a:rPr>
              <a:t>Модели ускоренного обучения </a:t>
            </a:r>
            <a:br>
              <a:rPr lang="ru-RU" dirty="0">
                <a:solidFill>
                  <a:srgbClr val="15326C"/>
                </a:solidFill>
                <a:latin typeface="+mn-lt"/>
              </a:rPr>
            </a:br>
            <a:r>
              <a:rPr lang="ru-RU" dirty="0">
                <a:solidFill>
                  <a:srgbClr val="15326C"/>
                </a:solidFill>
                <a:latin typeface="+mn-lt"/>
              </a:rPr>
              <a:t>в начальной школе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FEB3B7-EBEC-7E96-F904-DF2C87CF6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41991"/>
          <a:stretch/>
        </p:blipFill>
        <p:spPr>
          <a:xfrm>
            <a:off x="838200" y="2415791"/>
            <a:ext cx="9632515" cy="20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21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F6F35-3754-4736-96AC-EBA2A2C2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72" y="789075"/>
            <a:ext cx="7257012" cy="840220"/>
          </a:xfrm>
        </p:spPr>
        <p:txBody>
          <a:bodyPr>
            <a:noAutofit/>
          </a:bodyPr>
          <a:lstStyle/>
          <a:p>
            <a:pPr marL="0" algn="ctr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47. Путешествие по Москве. Достопримечательности Москвы</a:t>
            </a:r>
            <a:br>
              <a:rPr lang="ru-RU" sz="2800" b="0" i="0" u="none" strike="noStrike" dirty="0">
                <a:effectLst/>
                <a:latin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74BAD-37D4-4AB1-AE98-C8156FEF0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Словарная работа со словом «достопримечательности»: словообразование, значение, произношение.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учителя о гербе Москвы. Легенда о Георгии Победоносце. Упражнение учащихся в устном описании герба Москвы по цепочке.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Виртуальная экскурсия по Москве (видеофрагмент с комментарием учителя). Важно, чтобы по ходу экскурсии встречались достопримечательности с иллюстраций на ст.92 с пояснением назначения каждой из них. – Какие достопримечательности вам понравились больше всего? Какие еще достопримечательности Москвы вам известны? Чем же Москва отличается от других городов нашей Родины?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 – столица нашей Родины. Это самый большой город России. На гербе Москвы на красном поле изображен Георгий Победоносец. В Москве есть достопримечательности Кремль, Большой театр, Храм Христа Спасителя, Третьяковская галерея, парк «Зарядье» и другие.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 в конце параграфа. Изображение и демонстрация учащимися своих достижений на уроке смайликами (рисунок, цветной маркер и проч.).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для работы дома.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задания 2 на ст.92.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05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0390C-F68E-4812-80BC-84004B4B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6" y="65867"/>
            <a:ext cx="600178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Окружающий мир </a:t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>1 класс ноябрь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DB1CA2B-2F99-4F43-914E-C227A9D6F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813132"/>
              </p:ext>
            </p:extLst>
          </p:nvPr>
        </p:nvGraphicFramePr>
        <p:xfrm>
          <a:off x="1234439" y="1152441"/>
          <a:ext cx="8936182" cy="4897325"/>
        </p:xfrm>
        <a:graphic>
          <a:graphicData uri="http://schemas.openxmlformats.org/drawingml/2006/table">
            <a:tbl>
              <a:tblPr firstRow="1" firstCol="1" bandRow="1"/>
              <a:tblGrid>
                <a:gridCol w="864222">
                  <a:extLst>
                    <a:ext uri="{9D8B030D-6E8A-4147-A177-3AD203B41FA5}">
                      <a16:colId xmlns:a16="http://schemas.microsoft.com/office/drawing/2014/main" val="4135866440"/>
                    </a:ext>
                  </a:extLst>
                </a:gridCol>
                <a:gridCol w="7078590">
                  <a:extLst>
                    <a:ext uri="{9D8B030D-6E8A-4147-A177-3AD203B41FA5}">
                      <a16:colId xmlns:a16="http://schemas.microsoft.com/office/drawing/2014/main" val="715552673"/>
                    </a:ext>
                  </a:extLst>
                </a:gridCol>
                <a:gridCol w="993370">
                  <a:extLst>
                    <a:ext uri="{9D8B030D-6E8A-4147-A177-3AD203B41FA5}">
                      <a16:colId xmlns:a16="http://schemas.microsoft.com/office/drawing/2014/main" val="48252726"/>
                    </a:ext>
                  </a:extLst>
                </a:gridCol>
              </a:tblGrid>
              <a:tr h="1129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2-я четверть(14ч)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916351"/>
                  </a:ext>
                </a:extLst>
              </a:tr>
              <a:tr h="4268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общего у разных растений?  Растения цветника. (Что растёт на клумбе?)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631934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Комнатные растения 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Живое украшение. Как ухаживать за комнатными растениями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181372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бывают растения  Красота растений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555435"/>
                  </a:ext>
                </a:extLst>
              </a:tr>
              <a:tr h="42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23-24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бывают животные?  Кто такие насекомые, рыбы, птицы, звери, земноводные и пресмыкающиеся?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Красота животных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658745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Невидимые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нити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555227"/>
                  </a:ext>
                </a:extLst>
              </a:tr>
              <a:tr h="426871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Дикорастущие и культурные растения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Сорта культурных растений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044643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Дикие и домашние животные. Про кошек и собак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784753"/>
                  </a:ext>
                </a:extLst>
              </a:tr>
              <a:tr h="620231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Красная книга.  Лотос Дровосек реликтовый. Проект «Красная книга», или «Возьмём под защиту»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847931"/>
                  </a:ext>
                </a:extLst>
              </a:tr>
              <a:tr h="49967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Природа в опасности  О маленьких ранах… О ранах больших. Охрана природы. Будь природе другом!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980514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Зачем нужно соблюдать правила безопасного поведения в природе?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06198"/>
                  </a:ext>
                </a:extLst>
              </a:tr>
              <a:tr h="30631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13" marR="39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176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983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29D69E-6B2D-44A6-B4E5-6B531FAC7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42" b="12064"/>
          <a:stretch/>
        </p:blipFill>
        <p:spPr>
          <a:xfrm>
            <a:off x="1131026" y="1895302"/>
            <a:ext cx="9791392" cy="352459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305440-D59D-E649-DC12-AFA617D2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247" y="836384"/>
            <a:ext cx="2117835" cy="21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6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3D5CA-FAA0-4B7D-A12A-814A77DD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62495"/>
            <a:ext cx="10515600" cy="964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Проверяемые элементы содержания 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(4 класс) ФРП «Окружающий мир» 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(урок 8 - 12)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6198D60B-4B3F-405C-8245-81D32BDAF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534797"/>
              </p:ext>
            </p:extLst>
          </p:nvPr>
        </p:nvGraphicFramePr>
        <p:xfrm>
          <a:off x="214745" y="2828042"/>
          <a:ext cx="11762509" cy="325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963">
                  <a:extLst>
                    <a:ext uri="{9D8B030D-6E8A-4147-A177-3AD203B41FA5}">
                      <a16:colId xmlns:a16="http://schemas.microsoft.com/office/drawing/2014/main" val="1956071849"/>
                    </a:ext>
                  </a:extLst>
                </a:gridCol>
                <a:gridCol w="11112546">
                  <a:extLst>
                    <a:ext uri="{9D8B030D-6E8A-4147-A177-3AD203B41FA5}">
                      <a16:colId xmlns:a16="http://schemas.microsoft.com/office/drawing/2014/main" val="25043948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600" b="1" dirty="0"/>
                        <a:t>Человек и общество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b="1" dirty="0"/>
                        <a:t>Человек и общество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6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Проверяемый элемент содержания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436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История Отечества. "Лента времени" и историческая карта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64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Наиболее важные и яркие события общественной и культурной жизни страны в разные исторические периоды: государство Русь, Московское государство, Российская империя, СССР, Российская Федерация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62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Картины быта, труда, духовно-нравственные и культурные традиции людей в разные исторические времена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09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Выдающиеся люди разных эпох как носители базовых национальных ценностей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30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Наиболее значимые объекты списка Всемирного культурного наследия в России и за рубежом. Охрана памятников истории и культуры. Посильное участие в охране памятников истории и культуры своего края. Личная ответственность каждого человека за сохранность историко-культурного наследия своего края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70655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54580-2046-4289-BB6F-A00291C4643F}"/>
              </a:ext>
            </a:extLst>
          </p:cNvPr>
          <p:cNvSpPr/>
          <p:nvPr/>
        </p:nvSpPr>
        <p:spPr>
          <a:xfrm>
            <a:off x="472440" y="1238596"/>
            <a:ext cx="11614265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71747-C987-4C29-A348-343B93D29A13}"/>
              </a:ext>
            </a:extLst>
          </p:cNvPr>
          <p:cNvSpPr txBox="1"/>
          <p:nvPr/>
        </p:nvSpPr>
        <p:spPr>
          <a:xfrm>
            <a:off x="388620" y="1399836"/>
            <a:ext cx="11588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</a:rPr>
              <a:t>Урок 8 Всемирное культурное наследие России</a:t>
            </a:r>
          </a:p>
          <a:p>
            <a:r>
              <a:rPr lang="ru-RU" sz="1600" dirty="0">
                <a:latin typeface="+mn-lt"/>
              </a:rPr>
              <a:t>Урок 9 Природные и культурные объекты Всемирного наследия в России</a:t>
            </a:r>
          </a:p>
          <a:p>
            <a:r>
              <a:rPr lang="ru-RU" sz="1600" dirty="0">
                <a:latin typeface="+mn-lt"/>
              </a:rPr>
              <a:t>Урок 10 Природные и культурные объекты Всемирного наследия за рубежом</a:t>
            </a:r>
          </a:p>
          <a:p>
            <a:r>
              <a:rPr lang="ru-RU" sz="1600" dirty="0">
                <a:latin typeface="+mn-lt"/>
              </a:rPr>
              <a:t>Урок 11 Знакомство с Международной Красной книгой </a:t>
            </a:r>
          </a:p>
          <a:p>
            <a:r>
              <a:rPr lang="ru-RU" sz="1600" dirty="0">
                <a:latin typeface="+mn-lt"/>
              </a:rPr>
              <a:t>Урок 12 Всемирное культурное наследие</a:t>
            </a:r>
          </a:p>
        </p:txBody>
      </p:sp>
    </p:spTree>
    <p:extLst>
      <p:ext uri="{BB962C8B-B14F-4D97-AF65-F5344CB8AC3E}">
        <p14:creationId xmlns:p14="http://schemas.microsoft.com/office/powerpoint/2010/main" val="402688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5930C-EE3E-433F-BE44-0272E0AF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997" y="140681"/>
            <a:ext cx="738170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+mn-lt"/>
              </a:rPr>
              <a:t>Список Всемирного культурного наследия в России и за рубежом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6D88E-241E-469E-A84F-E694AE09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2" y="1396538"/>
            <a:ext cx="2801388" cy="47804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В списке Всемирного наследия ЮНЕСКО в Российской Федерации представлены 33 наименования. </a:t>
            </a:r>
          </a:p>
          <a:p>
            <a:pPr marL="0" indent="0" algn="just">
              <a:buNone/>
            </a:pPr>
            <a:r>
              <a:rPr lang="ru-RU" sz="2000" dirty="0"/>
              <a:t>В 2023 году Россия занимает 9-е место в мире по общему количеству объектов всемирного наследия, а по числу природных объектов — 4-е наравне с Канадой (после Китая, США и Австралии)</a:t>
            </a:r>
          </a:p>
          <a:p>
            <a:pPr marL="0" indent="0" algn="just">
              <a:buNone/>
            </a:pPr>
            <a:r>
              <a:rPr lang="en-US" sz="2000" dirty="0">
                <a:hlinkClick r:id="rId2"/>
              </a:rPr>
              <a:t>http://whc.unesco.org/ru/list/?iso=ru&amp;search=&amp;</a:t>
            </a:r>
            <a:r>
              <a:rPr lang="ru-RU" sz="20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54BCC-0E40-4110-B9CB-92E6928DA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905" y="1259430"/>
            <a:ext cx="8609214" cy="54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E7E8C7-AA76-4C56-8D2C-57AF5BFF1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67" y="68297"/>
            <a:ext cx="9165573" cy="6025539"/>
          </a:xfrm>
        </p:spPr>
      </p:pic>
    </p:spTree>
    <p:extLst>
      <p:ext uri="{BB962C8B-B14F-4D97-AF65-F5344CB8AC3E}">
        <p14:creationId xmlns:p14="http://schemas.microsoft.com/office/powerpoint/2010/main" val="10509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1C1E6E-0F5F-4D0F-BBD4-65C2F04B3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74" y="88265"/>
            <a:ext cx="9132028" cy="6253448"/>
          </a:xfrm>
        </p:spPr>
      </p:pic>
    </p:spTree>
    <p:extLst>
      <p:ext uri="{BB962C8B-B14F-4D97-AF65-F5344CB8AC3E}">
        <p14:creationId xmlns:p14="http://schemas.microsoft.com/office/powerpoint/2010/main" val="197814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B20C4-2A8A-44C2-A510-ED3D7E39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8" y="5130090"/>
            <a:ext cx="7236976" cy="732155"/>
          </a:xfrm>
        </p:spPr>
        <p:txBody>
          <a:bodyPr>
            <a:normAutofit/>
          </a:bodyPr>
          <a:lstStyle/>
          <a:p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Архитектурный ансамбль </a:t>
            </a:r>
            <a:r>
              <a:rPr lang="ru-RU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Троице-Сергиева лавра"/>
              </a:rPr>
              <a:t>Троице-Сергиевой лавры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в городе </a:t>
            </a:r>
            <a:r>
              <a:rPr lang="ru-RU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Сергиев Посад"/>
              </a:rPr>
              <a:t>Сергиев Посад</a:t>
            </a:r>
            <a:endParaRPr lang="ru-RU" sz="1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C20714-9CDF-4190-A30A-EDA3663C5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597" y="104889"/>
            <a:ext cx="7236977" cy="50252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1DBBAD-F9F9-42C7-8E80-178473DDA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861" y="2506660"/>
            <a:ext cx="4801139" cy="4351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EDED3B-D053-4D22-9BF3-5091C940A7BE}"/>
              </a:ext>
            </a:extLst>
          </p:cNvPr>
          <p:cNvSpPr txBox="1"/>
          <p:nvPr/>
        </p:nvSpPr>
        <p:spPr>
          <a:xfrm>
            <a:off x="7622771" y="2005738"/>
            <a:ext cx="48983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6"/>
              </a:rPr>
              <a:t>Церковь Вознесения в Коломенском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(Москва)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6244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274034-64F9-4259-818D-3C97C1BC6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99"/>
          <a:stretch/>
        </p:blipFill>
        <p:spPr>
          <a:xfrm>
            <a:off x="64271" y="108066"/>
            <a:ext cx="9135687" cy="59435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02EF6-A52F-4484-A3A2-B1A4081CFC98}"/>
              </a:ext>
            </a:extLst>
          </p:cNvPr>
          <p:cNvSpPr txBox="1"/>
          <p:nvPr/>
        </p:nvSpPr>
        <p:spPr>
          <a:xfrm>
            <a:off x="9199958" y="1796134"/>
            <a:ext cx="2877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/>
              </a:rPr>
              <a:t>Древний город Херсонес Таврический и его хора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11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5EF15E-9177-4EE7-AC64-69D8DF993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72" y="63325"/>
            <a:ext cx="9268133" cy="6622653"/>
          </a:xfrm>
        </p:spPr>
      </p:pic>
    </p:spTree>
    <p:extLst>
      <p:ext uri="{BB962C8B-B14F-4D97-AF65-F5344CB8AC3E}">
        <p14:creationId xmlns:p14="http://schemas.microsoft.com/office/powerpoint/2010/main" val="38889189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1634</Words>
  <Application>Microsoft Office PowerPoint</Application>
  <PresentationFormat>Широкоэкранный</PresentationFormat>
  <Paragraphs>159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Times New Roman</vt:lpstr>
      <vt:lpstr>Default</vt:lpstr>
      <vt:lpstr>1_Тема Office</vt:lpstr>
      <vt:lpstr>Презентация PowerPoint</vt:lpstr>
      <vt:lpstr> Модели ускоренного обучения  в начальной школе</vt:lpstr>
      <vt:lpstr>Проверяемые элементы содержания  (4 класс) ФРП «Окружающий мир»  (урок 8 - 12)  </vt:lpstr>
      <vt:lpstr>Список Всемирного культурного наследия в России и за рубежом</vt:lpstr>
      <vt:lpstr>Презентация PowerPoint</vt:lpstr>
      <vt:lpstr>Презентация PowerPoint</vt:lpstr>
      <vt:lpstr>Архитектурный ансамбль Троице-Сергиевой лавры в городе Сергиев Посад</vt:lpstr>
      <vt:lpstr>Презентация PowerPoint</vt:lpstr>
      <vt:lpstr>Презентация PowerPoint</vt:lpstr>
      <vt:lpstr>В списке Всемирного наследия ЮНЭСКО 1248 наименований на 2025 год.  22 объекта включены в список по культурным критериям,  6 из них признаны шедевром человеческого гения, 11 объектов включены по природным критериям,  4 из них признаны природными феноменами исключительной красоты и эстетической важности. </vt:lpstr>
      <vt:lpstr>Проверяемые требования к результатам освоения основной образовательной программы (4 класс) </vt:lpstr>
      <vt:lpstr>Проверяемые элементы содержания  3 класс (уроки 2- 9)</vt:lpstr>
      <vt:lpstr>ФРП Окружающий мир 3 класс КТП</vt:lpstr>
      <vt:lpstr>Проверяемые требования к результатам освоения основной образовательной программы (3 класс)</vt:lpstr>
      <vt:lpstr>Проверяемые элементы содержания  2 класс (первый год обучения уроки 47 – 50)</vt:lpstr>
      <vt:lpstr>Проверяемые требования к результатам освоения основной образовательной программы  2 класс (первый год обучения)</vt:lpstr>
      <vt:lpstr>ЭНШ Окружающий мир 1-й год обучения</vt:lpstr>
      <vt:lpstr>ОКРУЖАЮЩИЙ МИР  1 ГОД ОБУЧЕНИЯ (2 часа в неделю, всего 68 ч)  МЕТОДИЧЕСКИЕ РЕКОМЕНДАЦИИ </vt:lpstr>
      <vt:lpstr>Особенности изучения историко-культурного наследия в ЭНШ (2 класс) первый год обучения</vt:lpstr>
      <vt:lpstr>Урок 47. Путешествие по Москве. Достопримечательности Москвы </vt:lpstr>
      <vt:lpstr>Окружающий мир  1 класс ноябрь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Наталья Яковлева</cp:lastModifiedBy>
  <cp:revision>87</cp:revision>
  <dcterms:modified xsi:type="dcterms:W3CDTF">2025-10-24T12:22:50Z</dcterms:modified>
</cp:coreProperties>
</file>