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82" r:id="rId2"/>
    <p:sldId id="299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272" r:id="rId11"/>
    <p:sldId id="307" r:id="rId12"/>
    <p:sldId id="308" r:id="rId13"/>
    <p:sldId id="298" r:id="rId14"/>
    <p:sldId id="283" r:id="rId15"/>
    <p:sldId id="284" r:id="rId16"/>
    <p:sldId id="285" r:id="rId17"/>
    <p:sldId id="286" r:id="rId18"/>
    <p:sldId id="269" r:id="rId19"/>
    <p:sldId id="287" r:id="rId20"/>
    <p:sldId id="288" r:id="rId21"/>
    <p:sldId id="289" r:id="rId22"/>
    <p:sldId id="271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56" r:id="rId32"/>
    <p:sldId id="267" r:id="rId33"/>
    <p:sldId id="268" r:id="rId34"/>
    <p:sldId id="262" r:id="rId35"/>
    <p:sldId id="261" r:id="rId36"/>
    <p:sldId id="270" r:id="rId37"/>
    <p:sldId id="278" r:id="rId38"/>
    <p:sldId id="276" r:id="rId39"/>
    <p:sldId id="275" r:id="rId40"/>
    <p:sldId id="274" r:id="rId41"/>
    <p:sldId id="273" r:id="rId42"/>
    <p:sldId id="277" r:id="rId43"/>
    <p:sldId id="279" r:id="rId44"/>
    <p:sldId id="257" r:id="rId45"/>
    <p:sldId id="258" r:id="rId46"/>
    <p:sldId id="259" r:id="rId47"/>
    <p:sldId id="260" r:id="rId48"/>
    <p:sldId id="280" r:id="rId49"/>
    <p:sldId id="281" r:id="rId50"/>
    <p:sldId id="263" r:id="rId51"/>
    <p:sldId id="264" r:id="rId52"/>
    <p:sldId id="265" r:id="rId53"/>
    <p:sldId id="266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A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60"/>
  </p:normalViewPr>
  <p:slideViewPr>
    <p:cSldViewPr snapToGrid="0">
      <p:cViewPr varScale="1">
        <p:scale>
          <a:sx n="72" d="100"/>
          <a:sy n="72" d="100"/>
        </p:scale>
        <p:origin x="98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Результаты</a:t>
            </a:r>
          </a:p>
        </c:rich>
      </c:tx>
      <c:layout>
        <c:manualLayout>
          <c:xMode val="edge"/>
          <c:yMode val="edge"/>
          <c:x val="0.34377448614155304"/>
          <c:y val="1.15012812608447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ЭНШ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76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hade val="76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shade val="7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Сниженный</c:v>
                </c:pt>
                <c:pt idx="1">
                  <c:v>Нормальный</c:v>
                </c:pt>
                <c:pt idx="2">
                  <c:v>Высокий</c:v>
                </c:pt>
                <c:pt idx="3">
                  <c:v>Очень высокий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41</c:v>
                </c:pt>
                <c:pt idx="2">
                  <c:v>35</c:v>
                </c:pt>
                <c:pt idx="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DB-40B8-8A2B-CD3841E46F1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Контрольная группа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77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tint val="77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tint val="7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Сниженный</c:v>
                </c:pt>
                <c:pt idx="1">
                  <c:v>Нормальный</c:v>
                </c:pt>
                <c:pt idx="2">
                  <c:v>Высокий</c:v>
                </c:pt>
                <c:pt idx="3">
                  <c:v>Очень высокий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1.5</c:v>
                </c:pt>
                <c:pt idx="1">
                  <c:v>12</c:v>
                </c:pt>
                <c:pt idx="2">
                  <c:v>49</c:v>
                </c:pt>
                <c:pt idx="3">
                  <c:v>37.5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DB-40B8-8A2B-CD3841E46F1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028732688"/>
        <c:axId val="2028737008"/>
      </c:barChart>
      <c:catAx>
        <c:axId val="202873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8737008"/>
        <c:crosses val="autoZero"/>
        <c:auto val="1"/>
        <c:lblAlgn val="ctr"/>
        <c:lblOffset val="100"/>
        <c:noMultiLvlLbl val="0"/>
      </c:catAx>
      <c:valAx>
        <c:axId val="202873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873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364602544705466"/>
          <c:y val="0.93912616344063271"/>
          <c:w val="0.34364924244855632"/>
          <c:h val="5.82761770972722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A64E9B-FCD4-4204-B8D4-7F1E0A7AAEFC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0682BFE2-8E12-4DF9-A72B-C99985C605DF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Родитель –любовь и поддержка</a:t>
          </a:r>
        </a:p>
      </dgm:t>
    </dgm:pt>
    <dgm:pt modelId="{9CEFB5F3-7950-4F90-817B-0246C4BAAEF5}" type="parTrans" cxnId="{52175F05-01C4-4A34-B4D5-8BCA32B1707D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9F19F6E-9D8D-4A59-B949-B5A819CF02B9}" type="sibTrans" cxnId="{52175F05-01C4-4A34-B4D5-8BCA32B1707D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39E3388-57A4-4F3F-AA98-9395E819E550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Классный</a:t>
          </a:r>
          <a:r>
            <a:rPr lang="ru-RU" baseline="0" dirty="0">
              <a:solidFill>
                <a:schemeClr val="bg1"/>
              </a:solidFill>
            </a:rPr>
            <a:t> руководитель- проводник социализации</a:t>
          </a:r>
          <a:endParaRPr lang="ru-RU" dirty="0">
            <a:solidFill>
              <a:schemeClr val="bg1"/>
            </a:solidFill>
          </a:endParaRPr>
        </a:p>
      </dgm:t>
    </dgm:pt>
    <dgm:pt modelId="{E17E0B01-8EC9-482B-A5A9-03EB92F09EF7}" type="parTrans" cxnId="{9610F052-C8FE-44CF-BA51-3EA8AAFAED7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AAC256C-DDE0-4ECA-B44B-0C4148EC42CC}" type="sibTrans" cxnId="{9610F052-C8FE-44CF-BA51-3EA8AAFAED7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6CB38F6-029B-45A4-8626-C779CE5A8097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Психолог как эксперт по развитию и условиям обучения</a:t>
          </a:r>
        </a:p>
      </dgm:t>
    </dgm:pt>
    <dgm:pt modelId="{10738CC6-CE2D-45EA-B1D8-03822F054F19}" type="parTrans" cxnId="{A317F1AB-369C-4454-9F7C-E34CAF96534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8888443-04DB-4684-9B42-A7CDA7CDD71C}" type="sibTrans" cxnId="{A317F1AB-369C-4454-9F7C-E34CAF96534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3AAB418-EA41-4A60-A363-6D36AD05EF58}" type="pres">
      <dgm:prSet presAssocID="{07A64E9B-FCD4-4204-B8D4-7F1E0A7AAEF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679F809-209C-4A9A-8350-DE7B58CA1EAA}" type="pres">
      <dgm:prSet presAssocID="{0682BFE2-8E12-4DF9-A72B-C99985C605DF}" presName="gear1" presStyleLbl="node1" presStyleIdx="0" presStyleCnt="3">
        <dgm:presLayoutVars>
          <dgm:chMax val="1"/>
          <dgm:bulletEnabled val="1"/>
        </dgm:presLayoutVars>
      </dgm:prSet>
      <dgm:spPr/>
    </dgm:pt>
    <dgm:pt modelId="{EBC99019-90A7-41C7-99F1-E03D319A4B6A}" type="pres">
      <dgm:prSet presAssocID="{0682BFE2-8E12-4DF9-A72B-C99985C605DF}" presName="gear1srcNode" presStyleLbl="node1" presStyleIdx="0" presStyleCnt="3"/>
      <dgm:spPr/>
    </dgm:pt>
    <dgm:pt modelId="{6F33EAC1-ABE0-4F84-8DF6-A9284E8AF0E1}" type="pres">
      <dgm:prSet presAssocID="{0682BFE2-8E12-4DF9-A72B-C99985C605DF}" presName="gear1dstNode" presStyleLbl="node1" presStyleIdx="0" presStyleCnt="3"/>
      <dgm:spPr/>
    </dgm:pt>
    <dgm:pt modelId="{52A4EB5E-76B3-4900-93B6-621808ACC175}" type="pres">
      <dgm:prSet presAssocID="{339E3388-57A4-4F3F-AA98-9395E819E550}" presName="gear2" presStyleLbl="node1" presStyleIdx="1" presStyleCnt="3" custScaleX="113211" custScaleY="114012" custLinFactNeighborX="-41299" custLinFactNeighborY="-66637">
        <dgm:presLayoutVars>
          <dgm:chMax val="1"/>
          <dgm:bulletEnabled val="1"/>
        </dgm:presLayoutVars>
      </dgm:prSet>
      <dgm:spPr/>
    </dgm:pt>
    <dgm:pt modelId="{3E720D8D-B7DA-4E39-985E-2A712D459FEC}" type="pres">
      <dgm:prSet presAssocID="{339E3388-57A4-4F3F-AA98-9395E819E550}" presName="gear2srcNode" presStyleLbl="node1" presStyleIdx="1" presStyleCnt="3"/>
      <dgm:spPr/>
    </dgm:pt>
    <dgm:pt modelId="{C6204A1F-8B52-41BE-BD7A-6D047BBEA1E1}" type="pres">
      <dgm:prSet presAssocID="{339E3388-57A4-4F3F-AA98-9395E819E550}" presName="gear2dstNode" presStyleLbl="node1" presStyleIdx="1" presStyleCnt="3"/>
      <dgm:spPr/>
    </dgm:pt>
    <dgm:pt modelId="{F29535C5-5FCF-4A16-AB97-C38278E18063}" type="pres">
      <dgm:prSet presAssocID="{26CB38F6-029B-45A4-8626-C779CE5A8097}" presName="gear3" presStyleLbl="node1" presStyleIdx="2" presStyleCnt="3" custScaleX="109338" custScaleY="109296" custLinFactNeighborX="4811" custLinFactNeighborY="14674"/>
      <dgm:spPr/>
    </dgm:pt>
    <dgm:pt modelId="{52A22CC0-4C76-4C11-B81B-2676C14FD95A}" type="pres">
      <dgm:prSet presAssocID="{26CB38F6-029B-45A4-8626-C779CE5A8097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94A155D2-6F04-408D-91B6-36FCAD5FB299}" type="pres">
      <dgm:prSet presAssocID="{26CB38F6-029B-45A4-8626-C779CE5A8097}" presName="gear3srcNode" presStyleLbl="node1" presStyleIdx="2" presStyleCnt="3"/>
      <dgm:spPr/>
    </dgm:pt>
    <dgm:pt modelId="{3BEA02D2-F772-4024-8CDC-F37D5E980DDC}" type="pres">
      <dgm:prSet presAssocID="{26CB38F6-029B-45A4-8626-C779CE5A8097}" presName="gear3dstNode" presStyleLbl="node1" presStyleIdx="2" presStyleCnt="3"/>
      <dgm:spPr/>
    </dgm:pt>
    <dgm:pt modelId="{084616AE-C1E2-4C74-AC45-D1E840E1ED95}" type="pres">
      <dgm:prSet presAssocID="{A9F19F6E-9D8D-4A59-B949-B5A819CF02B9}" presName="connector1" presStyleLbl="sibTrans2D1" presStyleIdx="0" presStyleCnt="3"/>
      <dgm:spPr/>
    </dgm:pt>
    <dgm:pt modelId="{5844B2FE-736B-4B1C-AFAE-A9DDD4ED3EC2}" type="pres">
      <dgm:prSet presAssocID="{3AAC256C-DDE0-4ECA-B44B-0C4148EC42CC}" presName="connector2" presStyleLbl="sibTrans2D1" presStyleIdx="1" presStyleCnt="3" custLinFactNeighborX="-31914" custLinFactNeighborY="28555"/>
      <dgm:spPr/>
    </dgm:pt>
    <dgm:pt modelId="{B4E68DE2-ABBE-4E24-BF8A-B2980272AF9C}" type="pres">
      <dgm:prSet presAssocID="{F8888443-04DB-4684-9B42-A7CDA7CDD71C}" presName="connector3" presStyleLbl="sibTrans2D1" presStyleIdx="2" presStyleCnt="3" custLinFactNeighborX="-75644" custLinFactNeighborY="3432"/>
      <dgm:spPr/>
    </dgm:pt>
  </dgm:ptLst>
  <dgm:cxnLst>
    <dgm:cxn modelId="{02CCD401-C5CF-4E50-8CAE-F8422CB19F6F}" type="presOf" srcId="{0682BFE2-8E12-4DF9-A72B-C99985C605DF}" destId="{6F33EAC1-ABE0-4F84-8DF6-A9284E8AF0E1}" srcOrd="2" destOrd="0" presId="urn:microsoft.com/office/officeart/2005/8/layout/gear1"/>
    <dgm:cxn modelId="{FC8E9C03-F921-46EB-9EA0-B64719E2F65A}" type="presOf" srcId="{26CB38F6-029B-45A4-8626-C779CE5A8097}" destId="{3BEA02D2-F772-4024-8CDC-F37D5E980DDC}" srcOrd="3" destOrd="0" presId="urn:microsoft.com/office/officeart/2005/8/layout/gear1"/>
    <dgm:cxn modelId="{52175F05-01C4-4A34-B4D5-8BCA32B1707D}" srcId="{07A64E9B-FCD4-4204-B8D4-7F1E0A7AAEFC}" destId="{0682BFE2-8E12-4DF9-A72B-C99985C605DF}" srcOrd="0" destOrd="0" parTransId="{9CEFB5F3-7950-4F90-817B-0246C4BAAEF5}" sibTransId="{A9F19F6E-9D8D-4A59-B949-B5A819CF02B9}"/>
    <dgm:cxn modelId="{815B0A22-D497-4B41-926D-53489C468401}" type="presOf" srcId="{0682BFE2-8E12-4DF9-A72B-C99985C605DF}" destId="{A679F809-209C-4A9A-8350-DE7B58CA1EAA}" srcOrd="0" destOrd="0" presId="urn:microsoft.com/office/officeart/2005/8/layout/gear1"/>
    <dgm:cxn modelId="{50C0B634-982D-499C-98E1-BA6B91F32716}" type="presOf" srcId="{F8888443-04DB-4684-9B42-A7CDA7CDD71C}" destId="{B4E68DE2-ABBE-4E24-BF8A-B2980272AF9C}" srcOrd="0" destOrd="0" presId="urn:microsoft.com/office/officeart/2005/8/layout/gear1"/>
    <dgm:cxn modelId="{3F9C0148-8399-4C74-9D66-91CDA4F2E898}" type="presOf" srcId="{3AAC256C-DDE0-4ECA-B44B-0C4148EC42CC}" destId="{5844B2FE-736B-4B1C-AFAE-A9DDD4ED3EC2}" srcOrd="0" destOrd="0" presId="urn:microsoft.com/office/officeart/2005/8/layout/gear1"/>
    <dgm:cxn modelId="{9610F052-C8FE-44CF-BA51-3EA8AAFAED79}" srcId="{07A64E9B-FCD4-4204-B8D4-7F1E0A7AAEFC}" destId="{339E3388-57A4-4F3F-AA98-9395E819E550}" srcOrd="1" destOrd="0" parTransId="{E17E0B01-8EC9-482B-A5A9-03EB92F09EF7}" sibTransId="{3AAC256C-DDE0-4ECA-B44B-0C4148EC42CC}"/>
    <dgm:cxn modelId="{27280685-6C2E-4741-97D8-01C362E26CA1}" type="presOf" srcId="{26CB38F6-029B-45A4-8626-C779CE5A8097}" destId="{F29535C5-5FCF-4A16-AB97-C38278E18063}" srcOrd="0" destOrd="0" presId="urn:microsoft.com/office/officeart/2005/8/layout/gear1"/>
    <dgm:cxn modelId="{00723A8D-2CB5-4F13-B645-BFF370373D57}" type="presOf" srcId="{339E3388-57A4-4F3F-AA98-9395E819E550}" destId="{52A4EB5E-76B3-4900-93B6-621808ACC175}" srcOrd="0" destOrd="0" presId="urn:microsoft.com/office/officeart/2005/8/layout/gear1"/>
    <dgm:cxn modelId="{0AD4EB99-A5AA-4F35-BF56-3027C73F3CFA}" type="presOf" srcId="{339E3388-57A4-4F3F-AA98-9395E819E550}" destId="{C6204A1F-8B52-41BE-BD7A-6D047BBEA1E1}" srcOrd="2" destOrd="0" presId="urn:microsoft.com/office/officeart/2005/8/layout/gear1"/>
    <dgm:cxn modelId="{A317F1AB-369C-4454-9F7C-E34CAF965346}" srcId="{07A64E9B-FCD4-4204-B8D4-7F1E0A7AAEFC}" destId="{26CB38F6-029B-45A4-8626-C779CE5A8097}" srcOrd="2" destOrd="0" parTransId="{10738CC6-CE2D-45EA-B1D8-03822F054F19}" sibTransId="{F8888443-04DB-4684-9B42-A7CDA7CDD71C}"/>
    <dgm:cxn modelId="{75A215B2-5F15-46F2-AB33-F5229F8986EF}" type="presOf" srcId="{0682BFE2-8E12-4DF9-A72B-C99985C605DF}" destId="{EBC99019-90A7-41C7-99F1-E03D319A4B6A}" srcOrd="1" destOrd="0" presId="urn:microsoft.com/office/officeart/2005/8/layout/gear1"/>
    <dgm:cxn modelId="{95C320B5-FEC8-4A74-88BF-F4D6C17C8FA9}" type="presOf" srcId="{339E3388-57A4-4F3F-AA98-9395E819E550}" destId="{3E720D8D-B7DA-4E39-985E-2A712D459FEC}" srcOrd="1" destOrd="0" presId="urn:microsoft.com/office/officeart/2005/8/layout/gear1"/>
    <dgm:cxn modelId="{F103B1CB-214C-4AA7-9FFB-1BF945013387}" type="presOf" srcId="{26CB38F6-029B-45A4-8626-C779CE5A8097}" destId="{94A155D2-6F04-408D-91B6-36FCAD5FB299}" srcOrd="2" destOrd="0" presId="urn:microsoft.com/office/officeart/2005/8/layout/gear1"/>
    <dgm:cxn modelId="{51AF9DE4-164C-466F-BCEE-D82238FB0ACC}" type="presOf" srcId="{A9F19F6E-9D8D-4A59-B949-B5A819CF02B9}" destId="{084616AE-C1E2-4C74-AC45-D1E840E1ED95}" srcOrd="0" destOrd="0" presId="urn:microsoft.com/office/officeart/2005/8/layout/gear1"/>
    <dgm:cxn modelId="{7F3FFEE8-3022-49FE-B37B-C5542CC31524}" type="presOf" srcId="{26CB38F6-029B-45A4-8626-C779CE5A8097}" destId="{52A22CC0-4C76-4C11-B81B-2676C14FD95A}" srcOrd="1" destOrd="0" presId="urn:microsoft.com/office/officeart/2005/8/layout/gear1"/>
    <dgm:cxn modelId="{972C06E9-7522-48B3-8ABD-21AE3F9D9F10}" type="presOf" srcId="{07A64E9B-FCD4-4204-B8D4-7F1E0A7AAEFC}" destId="{E3AAB418-EA41-4A60-A363-6D36AD05EF58}" srcOrd="0" destOrd="0" presId="urn:microsoft.com/office/officeart/2005/8/layout/gear1"/>
    <dgm:cxn modelId="{82FED305-BE5F-4EA6-B140-9916753CC267}" type="presParOf" srcId="{E3AAB418-EA41-4A60-A363-6D36AD05EF58}" destId="{A679F809-209C-4A9A-8350-DE7B58CA1EAA}" srcOrd="0" destOrd="0" presId="urn:microsoft.com/office/officeart/2005/8/layout/gear1"/>
    <dgm:cxn modelId="{C03D4073-BF22-4C74-8409-E042AEC89DE8}" type="presParOf" srcId="{E3AAB418-EA41-4A60-A363-6D36AD05EF58}" destId="{EBC99019-90A7-41C7-99F1-E03D319A4B6A}" srcOrd="1" destOrd="0" presId="urn:microsoft.com/office/officeart/2005/8/layout/gear1"/>
    <dgm:cxn modelId="{39991CEC-7058-4DCD-8F00-7B3882342362}" type="presParOf" srcId="{E3AAB418-EA41-4A60-A363-6D36AD05EF58}" destId="{6F33EAC1-ABE0-4F84-8DF6-A9284E8AF0E1}" srcOrd="2" destOrd="0" presId="urn:microsoft.com/office/officeart/2005/8/layout/gear1"/>
    <dgm:cxn modelId="{778CB046-DEB1-478F-9A18-E5BE97D2F3FD}" type="presParOf" srcId="{E3AAB418-EA41-4A60-A363-6D36AD05EF58}" destId="{52A4EB5E-76B3-4900-93B6-621808ACC175}" srcOrd="3" destOrd="0" presId="urn:microsoft.com/office/officeart/2005/8/layout/gear1"/>
    <dgm:cxn modelId="{95ADF77B-B054-40EA-9989-853A77F17F02}" type="presParOf" srcId="{E3AAB418-EA41-4A60-A363-6D36AD05EF58}" destId="{3E720D8D-B7DA-4E39-985E-2A712D459FEC}" srcOrd="4" destOrd="0" presId="urn:microsoft.com/office/officeart/2005/8/layout/gear1"/>
    <dgm:cxn modelId="{33AC283A-2A9E-4C07-A63E-9F364A67DD06}" type="presParOf" srcId="{E3AAB418-EA41-4A60-A363-6D36AD05EF58}" destId="{C6204A1F-8B52-41BE-BD7A-6D047BBEA1E1}" srcOrd="5" destOrd="0" presId="urn:microsoft.com/office/officeart/2005/8/layout/gear1"/>
    <dgm:cxn modelId="{2AC17D5B-0700-4EA8-B54A-1D6215980F50}" type="presParOf" srcId="{E3AAB418-EA41-4A60-A363-6D36AD05EF58}" destId="{F29535C5-5FCF-4A16-AB97-C38278E18063}" srcOrd="6" destOrd="0" presId="urn:microsoft.com/office/officeart/2005/8/layout/gear1"/>
    <dgm:cxn modelId="{699F7645-4C8B-4DB3-8FCE-A47D8120593B}" type="presParOf" srcId="{E3AAB418-EA41-4A60-A363-6D36AD05EF58}" destId="{52A22CC0-4C76-4C11-B81B-2676C14FD95A}" srcOrd="7" destOrd="0" presId="urn:microsoft.com/office/officeart/2005/8/layout/gear1"/>
    <dgm:cxn modelId="{AE13CE4F-B735-46CB-862F-8F21416EBFB0}" type="presParOf" srcId="{E3AAB418-EA41-4A60-A363-6D36AD05EF58}" destId="{94A155D2-6F04-408D-91B6-36FCAD5FB299}" srcOrd="8" destOrd="0" presId="urn:microsoft.com/office/officeart/2005/8/layout/gear1"/>
    <dgm:cxn modelId="{4407C668-B017-47A2-9424-2E5CCD0109FC}" type="presParOf" srcId="{E3AAB418-EA41-4A60-A363-6D36AD05EF58}" destId="{3BEA02D2-F772-4024-8CDC-F37D5E980DDC}" srcOrd="9" destOrd="0" presId="urn:microsoft.com/office/officeart/2005/8/layout/gear1"/>
    <dgm:cxn modelId="{C5D6D594-B550-4CA7-B340-A876D5CDCE5D}" type="presParOf" srcId="{E3AAB418-EA41-4A60-A363-6D36AD05EF58}" destId="{084616AE-C1E2-4C74-AC45-D1E840E1ED95}" srcOrd="10" destOrd="0" presId="urn:microsoft.com/office/officeart/2005/8/layout/gear1"/>
    <dgm:cxn modelId="{0A58363F-0933-45DA-8CC3-E26E8A6CD4BF}" type="presParOf" srcId="{E3AAB418-EA41-4A60-A363-6D36AD05EF58}" destId="{5844B2FE-736B-4B1C-AFAE-A9DDD4ED3EC2}" srcOrd="11" destOrd="0" presId="urn:microsoft.com/office/officeart/2005/8/layout/gear1"/>
    <dgm:cxn modelId="{DA8FA020-3FF7-4830-A9FF-0ADBD7A137C6}" type="presParOf" srcId="{E3AAB418-EA41-4A60-A363-6D36AD05EF58}" destId="{B4E68DE2-ABBE-4E24-BF8A-B2980272AF9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A1466D-E36F-424F-81E8-82191B72EDBE}" type="doc">
      <dgm:prSet loTypeId="urn:microsoft.com/office/officeart/2008/layout/RadialCluster" loCatId="relationship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7DA5860-2CC4-49C9-8436-745A9B2CE5A0}">
      <dgm:prSet phldrT="[Текст]"/>
      <dgm:spPr/>
      <dgm:t>
        <a:bodyPr/>
        <a:lstStyle/>
        <a:p>
          <a:r>
            <a:rPr lang="ru-RU" dirty="0"/>
            <a:t>психологическое</a:t>
          </a:r>
        </a:p>
        <a:p>
          <a:r>
            <a:rPr lang="ru-RU" dirty="0"/>
            <a:t>сопровождение</a:t>
          </a:r>
        </a:p>
      </dgm:t>
    </dgm:pt>
    <dgm:pt modelId="{10ADB505-4DC3-4F8E-A537-8A9EDDE188C4}" type="parTrans" cxnId="{C47A2CBA-9826-4183-9649-7BFBB41BA535}">
      <dgm:prSet/>
      <dgm:spPr/>
      <dgm:t>
        <a:bodyPr/>
        <a:lstStyle/>
        <a:p>
          <a:endParaRPr lang="ru-RU"/>
        </a:p>
      </dgm:t>
    </dgm:pt>
    <dgm:pt modelId="{37695E79-CFD0-4D4B-ADFC-B2F8AA7BD96C}" type="sibTrans" cxnId="{C47A2CBA-9826-4183-9649-7BFBB41BA535}">
      <dgm:prSet/>
      <dgm:spPr/>
      <dgm:t>
        <a:bodyPr/>
        <a:lstStyle/>
        <a:p>
          <a:endParaRPr lang="ru-RU"/>
        </a:p>
      </dgm:t>
    </dgm:pt>
    <dgm:pt modelId="{BE353019-E95B-4AE6-9454-41A4D4B297BB}">
      <dgm:prSet phldrT="[Текст]"/>
      <dgm:spPr/>
      <dgm:t>
        <a:bodyPr/>
        <a:lstStyle/>
        <a:p>
          <a:r>
            <a:rPr lang="ru-RU" dirty="0"/>
            <a:t>педагоги</a:t>
          </a:r>
        </a:p>
      </dgm:t>
    </dgm:pt>
    <dgm:pt modelId="{AD8E3C41-3B42-48CB-B0F0-CED9ED5E173A}" type="parTrans" cxnId="{938CF1FB-383D-4A19-B441-2F689F9E3BD1}">
      <dgm:prSet/>
      <dgm:spPr/>
      <dgm:t>
        <a:bodyPr/>
        <a:lstStyle/>
        <a:p>
          <a:endParaRPr lang="ru-RU"/>
        </a:p>
      </dgm:t>
    </dgm:pt>
    <dgm:pt modelId="{0C1B0962-8D79-420D-AC42-DCBCA3E8F31D}" type="sibTrans" cxnId="{938CF1FB-383D-4A19-B441-2F689F9E3BD1}">
      <dgm:prSet/>
      <dgm:spPr/>
      <dgm:t>
        <a:bodyPr/>
        <a:lstStyle/>
        <a:p>
          <a:endParaRPr lang="ru-RU"/>
        </a:p>
      </dgm:t>
    </dgm:pt>
    <dgm:pt modelId="{E042C6C5-0307-4B60-86CA-544913CD5005}">
      <dgm:prSet phldrT="[Текст]"/>
      <dgm:spPr/>
      <dgm:t>
        <a:bodyPr/>
        <a:lstStyle/>
        <a:p>
          <a:r>
            <a:rPr lang="ru-RU" dirty="0"/>
            <a:t>обучающиеся</a:t>
          </a:r>
        </a:p>
      </dgm:t>
    </dgm:pt>
    <dgm:pt modelId="{06B9CEFD-DA99-4E08-AC37-6BECC687D627}" type="parTrans" cxnId="{F315132B-5E85-43D6-8C2A-EF33738FA381}">
      <dgm:prSet/>
      <dgm:spPr/>
      <dgm:t>
        <a:bodyPr/>
        <a:lstStyle/>
        <a:p>
          <a:endParaRPr lang="ru-RU"/>
        </a:p>
      </dgm:t>
    </dgm:pt>
    <dgm:pt modelId="{C4B7FA7C-D00A-4234-89BF-75E35ED1205D}" type="sibTrans" cxnId="{F315132B-5E85-43D6-8C2A-EF33738FA381}">
      <dgm:prSet/>
      <dgm:spPr/>
      <dgm:t>
        <a:bodyPr/>
        <a:lstStyle/>
        <a:p>
          <a:endParaRPr lang="ru-RU"/>
        </a:p>
      </dgm:t>
    </dgm:pt>
    <dgm:pt modelId="{CE4795C6-60DB-48CD-8CAE-1098A4CDFED6}">
      <dgm:prSet phldrT="[Текст]"/>
      <dgm:spPr/>
      <dgm:t>
        <a:bodyPr/>
        <a:lstStyle/>
        <a:p>
          <a:r>
            <a:rPr lang="ru-RU" dirty="0"/>
            <a:t>родители</a:t>
          </a:r>
        </a:p>
      </dgm:t>
    </dgm:pt>
    <dgm:pt modelId="{5996E898-A92D-423B-B8D3-8213EEBD64C8}" type="parTrans" cxnId="{B41FF06E-7B3E-4346-A4E6-8018A2025C3C}">
      <dgm:prSet/>
      <dgm:spPr/>
      <dgm:t>
        <a:bodyPr/>
        <a:lstStyle/>
        <a:p>
          <a:endParaRPr lang="ru-RU"/>
        </a:p>
      </dgm:t>
    </dgm:pt>
    <dgm:pt modelId="{5796F020-B4DC-4B46-AA7A-F5762905CC1B}" type="sibTrans" cxnId="{B41FF06E-7B3E-4346-A4E6-8018A2025C3C}">
      <dgm:prSet/>
      <dgm:spPr/>
      <dgm:t>
        <a:bodyPr/>
        <a:lstStyle/>
        <a:p>
          <a:endParaRPr lang="ru-RU"/>
        </a:p>
      </dgm:t>
    </dgm:pt>
    <dgm:pt modelId="{0C5B29B9-0654-482F-876A-CF1176699003}" type="pres">
      <dgm:prSet presAssocID="{84A1466D-E36F-424F-81E8-82191B72EDB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3B571926-A675-400B-ACCD-14703B06F2D7}" type="pres">
      <dgm:prSet presAssocID="{17DA5860-2CC4-49C9-8436-745A9B2CE5A0}" presName="singleCycle" presStyleCnt="0"/>
      <dgm:spPr/>
    </dgm:pt>
    <dgm:pt modelId="{8DDCADC3-F9E2-429F-8A6C-ED0B09BA7A20}" type="pres">
      <dgm:prSet presAssocID="{17DA5860-2CC4-49C9-8436-745A9B2CE5A0}" presName="singleCenter" presStyleLbl="node1" presStyleIdx="0" presStyleCnt="4" custScaleX="253435" custScaleY="98713" custLinFactNeighborX="4416" custLinFactNeighborY="-11640">
        <dgm:presLayoutVars>
          <dgm:chMax val="7"/>
          <dgm:chPref val="7"/>
        </dgm:presLayoutVars>
      </dgm:prSet>
      <dgm:spPr/>
    </dgm:pt>
    <dgm:pt modelId="{0F2D7E87-9457-482B-ABB7-601636BC9760}" type="pres">
      <dgm:prSet presAssocID="{AD8E3C41-3B42-48CB-B0F0-CED9ED5E173A}" presName="Name56" presStyleLbl="parChTrans1D2" presStyleIdx="0" presStyleCnt="3"/>
      <dgm:spPr/>
    </dgm:pt>
    <dgm:pt modelId="{DBCFC202-AC00-436F-953D-41BCBC134731}" type="pres">
      <dgm:prSet presAssocID="{BE353019-E95B-4AE6-9454-41A4D4B297BB}" presName="text0" presStyleLbl="node1" presStyleIdx="1" presStyleCnt="4" custScaleX="408682" custRadScaleRad="107813" custRadScaleInc="9973">
        <dgm:presLayoutVars>
          <dgm:bulletEnabled val="1"/>
        </dgm:presLayoutVars>
      </dgm:prSet>
      <dgm:spPr/>
    </dgm:pt>
    <dgm:pt modelId="{000C2C7A-5FA9-4393-BE0F-B71F53DFE25F}" type="pres">
      <dgm:prSet presAssocID="{06B9CEFD-DA99-4E08-AC37-6BECC687D627}" presName="Name56" presStyleLbl="parChTrans1D2" presStyleIdx="1" presStyleCnt="3"/>
      <dgm:spPr/>
    </dgm:pt>
    <dgm:pt modelId="{C2FBB72D-B591-4A18-9EE0-7F4974E26538}" type="pres">
      <dgm:prSet presAssocID="{E042C6C5-0307-4B60-86CA-544913CD5005}" presName="text0" presStyleLbl="node1" presStyleIdx="2" presStyleCnt="4" custScaleX="309712" custRadScaleRad="119926" custRadScaleInc="-6099">
        <dgm:presLayoutVars>
          <dgm:bulletEnabled val="1"/>
        </dgm:presLayoutVars>
      </dgm:prSet>
      <dgm:spPr/>
    </dgm:pt>
    <dgm:pt modelId="{D43B54AD-883A-4E83-BE03-DCB1BCDC5DB0}" type="pres">
      <dgm:prSet presAssocID="{5996E898-A92D-423B-B8D3-8213EEBD64C8}" presName="Name56" presStyleLbl="parChTrans1D2" presStyleIdx="2" presStyleCnt="3"/>
      <dgm:spPr/>
    </dgm:pt>
    <dgm:pt modelId="{07504CF4-1D70-4D16-B26B-943A57BB9800}" type="pres">
      <dgm:prSet presAssocID="{CE4795C6-60DB-48CD-8CAE-1098A4CDFED6}" presName="text0" presStyleLbl="node1" presStyleIdx="3" presStyleCnt="4" custScaleX="333720">
        <dgm:presLayoutVars>
          <dgm:bulletEnabled val="1"/>
        </dgm:presLayoutVars>
      </dgm:prSet>
      <dgm:spPr/>
    </dgm:pt>
  </dgm:ptLst>
  <dgm:cxnLst>
    <dgm:cxn modelId="{F315132B-5E85-43D6-8C2A-EF33738FA381}" srcId="{17DA5860-2CC4-49C9-8436-745A9B2CE5A0}" destId="{E042C6C5-0307-4B60-86CA-544913CD5005}" srcOrd="1" destOrd="0" parTransId="{06B9CEFD-DA99-4E08-AC37-6BECC687D627}" sibTransId="{C4B7FA7C-D00A-4234-89BF-75E35ED1205D}"/>
    <dgm:cxn modelId="{64E6B634-C748-4BF9-A594-58E23FFF1141}" type="presOf" srcId="{5996E898-A92D-423B-B8D3-8213EEBD64C8}" destId="{D43B54AD-883A-4E83-BE03-DCB1BCDC5DB0}" srcOrd="0" destOrd="0" presId="urn:microsoft.com/office/officeart/2008/layout/RadialCluster"/>
    <dgm:cxn modelId="{FF93346B-7993-4D42-89C0-736EE4B87D5C}" type="presOf" srcId="{BE353019-E95B-4AE6-9454-41A4D4B297BB}" destId="{DBCFC202-AC00-436F-953D-41BCBC134731}" srcOrd="0" destOrd="0" presId="urn:microsoft.com/office/officeart/2008/layout/RadialCluster"/>
    <dgm:cxn modelId="{B41FF06E-7B3E-4346-A4E6-8018A2025C3C}" srcId="{17DA5860-2CC4-49C9-8436-745A9B2CE5A0}" destId="{CE4795C6-60DB-48CD-8CAE-1098A4CDFED6}" srcOrd="2" destOrd="0" parTransId="{5996E898-A92D-423B-B8D3-8213EEBD64C8}" sibTransId="{5796F020-B4DC-4B46-AA7A-F5762905CC1B}"/>
    <dgm:cxn modelId="{23C7C94F-911C-45DD-A8C1-A9697F0A767C}" type="presOf" srcId="{84A1466D-E36F-424F-81E8-82191B72EDBE}" destId="{0C5B29B9-0654-482F-876A-CF1176699003}" srcOrd="0" destOrd="0" presId="urn:microsoft.com/office/officeart/2008/layout/RadialCluster"/>
    <dgm:cxn modelId="{61665475-4764-4C74-BAB6-E77E5969A108}" type="presOf" srcId="{CE4795C6-60DB-48CD-8CAE-1098A4CDFED6}" destId="{07504CF4-1D70-4D16-B26B-943A57BB9800}" srcOrd="0" destOrd="0" presId="urn:microsoft.com/office/officeart/2008/layout/RadialCluster"/>
    <dgm:cxn modelId="{19F78A92-4276-4B0E-A1E7-157321099003}" type="presOf" srcId="{AD8E3C41-3B42-48CB-B0F0-CED9ED5E173A}" destId="{0F2D7E87-9457-482B-ABB7-601636BC9760}" srcOrd="0" destOrd="0" presId="urn:microsoft.com/office/officeart/2008/layout/RadialCluster"/>
    <dgm:cxn modelId="{C47A2CBA-9826-4183-9649-7BFBB41BA535}" srcId="{84A1466D-E36F-424F-81E8-82191B72EDBE}" destId="{17DA5860-2CC4-49C9-8436-745A9B2CE5A0}" srcOrd="0" destOrd="0" parTransId="{10ADB505-4DC3-4F8E-A537-8A9EDDE188C4}" sibTransId="{37695E79-CFD0-4D4B-ADFC-B2F8AA7BD96C}"/>
    <dgm:cxn modelId="{551FB9C9-8684-44FC-8A2D-853DC08F8BD6}" type="presOf" srcId="{17DA5860-2CC4-49C9-8436-745A9B2CE5A0}" destId="{8DDCADC3-F9E2-429F-8A6C-ED0B09BA7A20}" srcOrd="0" destOrd="0" presId="urn:microsoft.com/office/officeart/2008/layout/RadialCluster"/>
    <dgm:cxn modelId="{0545DBD1-8926-460B-8F45-AC4B8D30EB2B}" type="presOf" srcId="{06B9CEFD-DA99-4E08-AC37-6BECC687D627}" destId="{000C2C7A-5FA9-4393-BE0F-B71F53DFE25F}" srcOrd="0" destOrd="0" presId="urn:microsoft.com/office/officeart/2008/layout/RadialCluster"/>
    <dgm:cxn modelId="{95147CEE-0595-4D9D-A067-725A0E6F64B9}" type="presOf" srcId="{E042C6C5-0307-4B60-86CA-544913CD5005}" destId="{C2FBB72D-B591-4A18-9EE0-7F4974E26538}" srcOrd="0" destOrd="0" presId="urn:microsoft.com/office/officeart/2008/layout/RadialCluster"/>
    <dgm:cxn modelId="{938CF1FB-383D-4A19-B441-2F689F9E3BD1}" srcId="{17DA5860-2CC4-49C9-8436-745A9B2CE5A0}" destId="{BE353019-E95B-4AE6-9454-41A4D4B297BB}" srcOrd="0" destOrd="0" parTransId="{AD8E3C41-3B42-48CB-B0F0-CED9ED5E173A}" sibTransId="{0C1B0962-8D79-420D-AC42-DCBCA3E8F31D}"/>
    <dgm:cxn modelId="{5736735B-D8F6-4D44-B24D-128E39A44807}" type="presParOf" srcId="{0C5B29B9-0654-482F-876A-CF1176699003}" destId="{3B571926-A675-400B-ACCD-14703B06F2D7}" srcOrd="0" destOrd="0" presId="urn:microsoft.com/office/officeart/2008/layout/RadialCluster"/>
    <dgm:cxn modelId="{CA8C7A8E-0F62-4AB3-8260-FCBE2DB61713}" type="presParOf" srcId="{3B571926-A675-400B-ACCD-14703B06F2D7}" destId="{8DDCADC3-F9E2-429F-8A6C-ED0B09BA7A20}" srcOrd="0" destOrd="0" presId="urn:microsoft.com/office/officeart/2008/layout/RadialCluster"/>
    <dgm:cxn modelId="{378066EF-8ADB-448E-A7F5-A064C413D5A5}" type="presParOf" srcId="{3B571926-A675-400B-ACCD-14703B06F2D7}" destId="{0F2D7E87-9457-482B-ABB7-601636BC9760}" srcOrd="1" destOrd="0" presId="urn:microsoft.com/office/officeart/2008/layout/RadialCluster"/>
    <dgm:cxn modelId="{E68E9BDA-F96D-439D-9479-1E0B235EE298}" type="presParOf" srcId="{3B571926-A675-400B-ACCD-14703B06F2D7}" destId="{DBCFC202-AC00-436F-953D-41BCBC134731}" srcOrd="2" destOrd="0" presId="urn:microsoft.com/office/officeart/2008/layout/RadialCluster"/>
    <dgm:cxn modelId="{2386EF60-AFBF-4C96-A1AE-26D88DB336E9}" type="presParOf" srcId="{3B571926-A675-400B-ACCD-14703B06F2D7}" destId="{000C2C7A-5FA9-4393-BE0F-B71F53DFE25F}" srcOrd="3" destOrd="0" presId="urn:microsoft.com/office/officeart/2008/layout/RadialCluster"/>
    <dgm:cxn modelId="{9080C862-5F05-4EFA-896F-692CFE1EFED0}" type="presParOf" srcId="{3B571926-A675-400B-ACCD-14703B06F2D7}" destId="{C2FBB72D-B591-4A18-9EE0-7F4974E26538}" srcOrd="4" destOrd="0" presId="urn:microsoft.com/office/officeart/2008/layout/RadialCluster"/>
    <dgm:cxn modelId="{86DBA761-6BBC-476A-9053-A2E17E2A9DB7}" type="presParOf" srcId="{3B571926-A675-400B-ACCD-14703B06F2D7}" destId="{D43B54AD-883A-4E83-BE03-DCB1BCDC5DB0}" srcOrd="5" destOrd="0" presId="urn:microsoft.com/office/officeart/2008/layout/RadialCluster"/>
    <dgm:cxn modelId="{E15C794C-C617-46DE-8BEB-584BB78F8C4A}" type="presParOf" srcId="{3B571926-A675-400B-ACCD-14703B06F2D7}" destId="{07504CF4-1D70-4D16-B26B-943A57BB9800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395BF5-000A-42CE-AC79-B5BAFF2DC678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90B3703C-5B77-49A1-B163-9F11962DEC8D}">
      <dgm:prSet/>
      <dgm:spPr/>
      <dgm:t>
        <a:bodyPr/>
        <a:lstStyle/>
        <a:p>
          <a:r>
            <a:rPr lang="ru-RU" dirty="0"/>
            <a:t>Начните с сильных сторон</a:t>
          </a:r>
        </a:p>
      </dgm:t>
    </dgm:pt>
    <dgm:pt modelId="{DE443EC4-C67E-4CDE-95D0-1426C28C739A}" type="parTrans" cxnId="{A8A6B686-8328-4398-86AF-60FC06A6249D}">
      <dgm:prSet/>
      <dgm:spPr/>
      <dgm:t>
        <a:bodyPr/>
        <a:lstStyle/>
        <a:p>
          <a:endParaRPr lang="ru-RU"/>
        </a:p>
      </dgm:t>
    </dgm:pt>
    <dgm:pt modelId="{5568F367-A4F6-42F0-AFD1-F86BC60C2269}" type="sibTrans" cxnId="{A8A6B686-8328-4398-86AF-60FC06A6249D}">
      <dgm:prSet/>
      <dgm:spPr/>
      <dgm:t>
        <a:bodyPr/>
        <a:lstStyle/>
        <a:p>
          <a:endParaRPr lang="ru-RU"/>
        </a:p>
      </dgm:t>
    </dgm:pt>
    <dgm:pt modelId="{AFE01566-5838-405F-98A2-E3D089DC46AC}">
      <dgm:prSet/>
      <dgm:spPr/>
      <dgm:t>
        <a:bodyPr/>
        <a:lstStyle/>
        <a:p>
          <a:r>
            <a:rPr lang="ru-RU" dirty="0"/>
            <a:t>Используйте язык союзничества</a:t>
          </a:r>
        </a:p>
      </dgm:t>
    </dgm:pt>
    <dgm:pt modelId="{543A545E-2E0C-4372-9E5D-45E619623C91}" type="parTrans" cxnId="{B0474ABB-2016-4870-9CF1-1456020181EA}">
      <dgm:prSet/>
      <dgm:spPr/>
      <dgm:t>
        <a:bodyPr/>
        <a:lstStyle/>
        <a:p>
          <a:endParaRPr lang="ru-RU"/>
        </a:p>
      </dgm:t>
    </dgm:pt>
    <dgm:pt modelId="{395004FF-5F06-4B8C-832F-2A188D9A949E}" type="sibTrans" cxnId="{B0474ABB-2016-4870-9CF1-1456020181EA}">
      <dgm:prSet/>
      <dgm:spPr/>
      <dgm:t>
        <a:bodyPr/>
        <a:lstStyle/>
        <a:p>
          <a:endParaRPr lang="ru-RU"/>
        </a:p>
      </dgm:t>
    </dgm:pt>
    <dgm:pt modelId="{74304E06-C2FF-4403-B808-644247D80C39}">
      <dgm:prSet/>
      <dgm:spPr/>
      <dgm:t>
        <a:bodyPr/>
        <a:lstStyle/>
        <a:p>
          <a:r>
            <a:rPr lang="ru-RU" dirty="0"/>
            <a:t>Нормализуйте ситуацию</a:t>
          </a:r>
        </a:p>
      </dgm:t>
    </dgm:pt>
    <dgm:pt modelId="{B565C953-6278-4526-BA1E-C869CA0A1CD7}" type="parTrans" cxnId="{A982D6F3-493B-4EA1-A994-9C92A53ECE40}">
      <dgm:prSet/>
      <dgm:spPr/>
      <dgm:t>
        <a:bodyPr/>
        <a:lstStyle/>
        <a:p>
          <a:endParaRPr lang="ru-RU"/>
        </a:p>
      </dgm:t>
    </dgm:pt>
    <dgm:pt modelId="{A7EA1E88-0346-44BD-B13E-DA2A0D0E0806}" type="sibTrans" cxnId="{A982D6F3-493B-4EA1-A994-9C92A53ECE40}">
      <dgm:prSet/>
      <dgm:spPr/>
      <dgm:t>
        <a:bodyPr/>
        <a:lstStyle/>
        <a:p>
          <a:endParaRPr lang="ru-RU"/>
        </a:p>
      </dgm:t>
    </dgm:pt>
    <dgm:pt modelId="{C6E15492-0432-47BD-B3E3-56B110924755}">
      <dgm:prSet/>
      <dgm:spPr/>
      <dgm:t>
        <a:bodyPr/>
        <a:lstStyle/>
        <a:p>
          <a:r>
            <a:rPr lang="ru-RU" dirty="0"/>
            <a:t>Чего избегать</a:t>
          </a:r>
        </a:p>
      </dgm:t>
    </dgm:pt>
    <dgm:pt modelId="{47F77864-CBBC-44DD-8C90-D71FD821A713}" type="parTrans" cxnId="{65B39D8F-89B1-4EB7-9C65-FE64A2D5C4FE}">
      <dgm:prSet/>
      <dgm:spPr/>
      <dgm:t>
        <a:bodyPr/>
        <a:lstStyle/>
        <a:p>
          <a:endParaRPr lang="ru-RU"/>
        </a:p>
      </dgm:t>
    </dgm:pt>
    <dgm:pt modelId="{3EF0B15E-DD17-409D-BC04-80ED5260FE1D}" type="sibTrans" cxnId="{65B39D8F-89B1-4EB7-9C65-FE64A2D5C4FE}">
      <dgm:prSet/>
      <dgm:spPr/>
      <dgm:t>
        <a:bodyPr/>
        <a:lstStyle/>
        <a:p>
          <a:endParaRPr lang="ru-RU"/>
        </a:p>
      </dgm:t>
    </dgm:pt>
    <dgm:pt modelId="{66454920-5FB1-4545-A222-A896B4EADAE0}">
      <dgm:prSet/>
      <dgm:spPr/>
      <dgm:t>
        <a:bodyPr/>
        <a:lstStyle/>
        <a:p>
          <a:r>
            <a:rPr lang="ru-RU" dirty="0"/>
            <a:t>Резких диагнозов и ярлыков («</a:t>
          </a:r>
          <a:r>
            <a:rPr lang="ru-RU" dirty="0" err="1"/>
            <a:t>дисграфия</a:t>
          </a:r>
          <a:r>
            <a:rPr lang="ru-RU" dirty="0"/>
            <a:t>», «отставание»).</a:t>
          </a:r>
        </a:p>
      </dgm:t>
    </dgm:pt>
    <dgm:pt modelId="{48AFC765-ED75-4C9D-8B5A-C0F7320A42C7}" type="parTrans" cxnId="{4CC99345-CD96-497D-9B5D-3F7D1E700FCC}">
      <dgm:prSet/>
      <dgm:spPr/>
      <dgm:t>
        <a:bodyPr/>
        <a:lstStyle/>
        <a:p>
          <a:endParaRPr lang="ru-RU"/>
        </a:p>
      </dgm:t>
    </dgm:pt>
    <dgm:pt modelId="{F0B3C239-5E44-4A64-8205-3AB9402A784A}" type="sibTrans" cxnId="{4CC99345-CD96-497D-9B5D-3F7D1E700FCC}">
      <dgm:prSet/>
      <dgm:spPr/>
      <dgm:t>
        <a:bodyPr/>
        <a:lstStyle/>
        <a:p>
          <a:endParaRPr lang="ru-RU"/>
        </a:p>
      </dgm:t>
    </dgm:pt>
    <dgm:pt modelId="{DEE1142B-D39A-4347-91FD-3CA283576CD5}">
      <dgm:prSet/>
      <dgm:spPr/>
      <dgm:t>
        <a:bodyPr/>
        <a:lstStyle/>
        <a:p>
          <a:r>
            <a:rPr lang="ru-RU" dirty="0"/>
            <a:t>Оценочных суждений («он не старается», «вы плохо занимаетесь»).</a:t>
          </a:r>
        </a:p>
      </dgm:t>
    </dgm:pt>
    <dgm:pt modelId="{D5A2A1C5-7F12-4ACC-9F34-D49C26174449}" type="parTrans" cxnId="{67CA5B36-4AB6-4355-9D6C-4A5470BC618B}">
      <dgm:prSet/>
      <dgm:spPr/>
      <dgm:t>
        <a:bodyPr/>
        <a:lstStyle/>
        <a:p>
          <a:endParaRPr lang="ru-RU"/>
        </a:p>
      </dgm:t>
    </dgm:pt>
    <dgm:pt modelId="{EBC1B0FC-8896-4F5B-91A4-EBD5000C3384}" type="sibTrans" cxnId="{67CA5B36-4AB6-4355-9D6C-4A5470BC618B}">
      <dgm:prSet/>
      <dgm:spPr/>
      <dgm:t>
        <a:bodyPr/>
        <a:lstStyle/>
        <a:p>
          <a:endParaRPr lang="ru-RU"/>
        </a:p>
      </dgm:t>
    </dgm:pt>
    <dgm:pt modelId="{B86627C1-B7BE-4C01-A5A9-2FB1BCE2119B}">
      <dgm:prSet/>
      <dgm:spPr/>
      <dgm:t>
        <a:bodyPr/>
        <a:lstStyle/>
        <a:p>
          <a:r>
            <a:rPr lang="ru-RU"/>
            <a:t>«Я хочу начать с того, что ваш ребенок очень любознательный и у него прекрасно развита речь/логическое мышление. </a:t>
          </a:r>
          <a:r>
            <a:rPr lang="ru-RU" dirty="0"/>
            <a:t>Мне важно, чтобы эти сильные стороны раскрылись полностью».</a:t>
          </a:r>
        </a:p>
      </dgm:t>
    </dgm:pt>
    <dgm:pt modelId="{1A4FB303-91F8-4870-AF50-C0079E184D7C}" type="parTrans" cxnId="{BFACA0C1-A0D4-4650-9AE4-242524ADFF3E}">
      <dgm:prSet/>
      <dgm:spPr/>
      <dgm:t>
        <a:bodyPr/>
        <a:lstStyle/>
        <a:p>
          <a:endParaRPr lang="ru-RU"/>
        </a:p>
      </dgm:t>
    </dgm:pt>
    <dgm:pt modelId="{A3773F56-9D96-40ED-86C8-C586C8E57CA2}" type="sibTrans" cxnId="{BFACA0C1-A0D4-4650-9AE4-242524ADFF3E}">
      <dgm:prSet/>
      <dgm:spPr/>
      <dgm:t>
        <a:bodyPr/>
        <a:lstStyle/>
        <a:p>
          <a:endParaRPr lang="ru-RU"/>
        </a:p>
      </dgm:t>
    </dgm:pt>
    <dgm:pt modelId="{FDED0A45-C0FF-4092-B7C8-86F7ECFB2F4B}">
      <dgm:prSet/>
      <dgm:spPr/>
      <dgm:t>
        <a:bodyPr/>
        <a:lstStyle/>
        <a:p>
          <a:r>
            <a:rPr lang="ru-RU"/>
            <a:t>«</a:t>
          </a:r>
          <a:r>
            <a:rPr lang="ru-RU" dirty="0"/>
            <a:t>Давайте вместе посмотрим, что мы можем сделать, чтобы учеба давалась ему легче и приносила радость».</a:t>
          </a:r>
        </a:p>
      </dgm:t>
    </dgm:pt>
    <dgm:pt modelId="{D449D811-DDD8-4954-92CB-F838C279BCE9}" type="parTrans" cxnId="{CEF63349-055B-4217-AF48-110ACD9FD48B}">
      <dgm:prSet/>
      <dgm:spPr/>
      <dgm:t>
        <a:bodyPr/>
        <a:lstStyle/>
        <a:p>
          <a:endParaRPr lang="ru-RU"/>
        </a:p>
      </dgm:t>
    </dgm:pt>
    <dgm:pt modelId="{AEDDCB0D-7707-4054-A236-22A5A74F95BE}" type="sibTrans" cxnId="{CEF63349-055B-4217-AF48-110ACD9FD48B}">
      <dgm:prSet/>
      <dgm:spPr/>
      <dgm:t>
        <a:bodyPr/>
        <a:lstStyle/>
        <a:p>
          <a:endParaRPr lang="ru-RU"/>
        </a:p>
      </dgm:t>
    </dgm:pt>
    <dgm:pt modelId="{271B4E61-BC8B-421C-9C1A-7A0649ED8AFE}">
      <dgm:prSet/>
      <dgm:spPr/>
      <dgm:t>
        <a:bodyPr/>
        <a:lstStyle/>
        <a:p>
          <a:r>
            <a:rPr lang="ru-RU" dirty="0"/>
            <a:t>«С такими трудностями сталкиваются многие дети в ускоренной программе, это абсолютно нормально. Процесс формирования навыков письма и чтения очень сложен и у каждого идет своим темпом».</a:t>
          </a:r>
        </a:p>
      </dgm:t>
    </dgm:pt>
    <dgm:pt modelId="{162781F0-3422-4E08-9C0A-8FBE89CDE9B3}" type="parTrans" cxnId="{E5CF93DF-C8E0-42D7-B2A3-B739F9F40EDE}">
      <dgm:prSet/>
      <dgm:spPr/>
      <dgm:t>
        <a:bodyPr/>
        <a:lstStyle/>
        <a:p>
          <a:endParaRPr lang="ru-RU"/>
        </a:p>
      </dgm:t>
    </dgm:pt>
    <dgm:pt modelId="{9B481BD0-910C-4B6C-820D-44E6FD11F12E}" type="sibTrans" cxnId="{E5CF93DF-C8E0-42D7-B2A3-B739F9F40EDE}">
      <dgm:prSet/>
      <dgm:spPr/>
      <dgm:t>
        <a:bodyPr/>
        <a:lstStyle/>
        <a:p>
          <a:endParaRPr lang="ru-RU"/>
        </a:p>
      </dgm:t>
    </dgm:pt>
    <dgm:pt modelId="{FAB7965F-5E6C-4CCE-96D3-A8E91A090525}" type="pres">
      <dgm:prSet presAssocID="{FB395BF5-000A-42CE-AC79-B5BAFF2DC678}" presName="linear" presStyleCnt="0">
        <dgm:presLayoutVars>
          <dgm:animLvl val="lvl"/>
          <dgm:resizeHandles val="exact"/>
        </dgm:presLayoutVars>
      </dgm:prSet>
      <dgm:spPr/>
    </dgm:pt>
    <dgm:pt modelId="{875D60FC-77C0-4255-B88A-BA0BD578CF71}" type="pres">
      <dgm:prSet presAssocID="{90B3703C-5B77-49A1-B163-9F11962DEC8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2589EF4-BE1B-469A-9229-35043EBBABAC}" type="pres">
      <dgm:prSet presAssocID="{90B3703C-5B77-49A1-B163-9F11962DEC8D}" presName="childText" presStyleLbl="revTx" presStyleIdx="0" presStyleCnt="4">
        <dgm:presLayoutVars>
          <dgm:bulletEnabled val="1"/>
        </dgm:presLayoutVars>
      </dgm:prSet>
      <dgm:spPr/>
    </dgm:pt>
    <dgm:pt modelId="{DF9395C0-EC45-484E-9101-C1C0B53D3EE8}" type="pres">
      <dgm:prSet presAssocID="{AFE01566-5838-405F-98A2-E3D089DC46A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C08D7E1-2509-4C49-A0B8-E4A3C418E88E}" type="pres">
      <dgm:prSet presAssocID="{AFE01566-5838-405F-98A2-E3D089DC46AC}" presName="childText" presStyleLbl="revTx" presStyleIdx="1" presStyleCnt="4">
        <dgm:presLayoutVars>
          <dgm:bulletEnabled val="1"/>
        </dgm:presLayoutVars>
      </dgm:prSet>
      <dgm:spPr/>
    </dgm:pt>
    <dgm:pt modelId="{652E8438-1F25-45F9-9CE7-1BC9F470FAC6}" type="pres">
      <dgm:prSet presAssocID="{74304E06-C2FF-4403-B808-644247D80C3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3309283-F0F5-42BC-B2CC-857D099818F7}" type="pres">
      <dgm:prSet presAssocID="{74304E06-C2FF-4403-B808-644247D80C39}" presName="childText" presStyleLbl="revTx" presStyleIdx="2" presStyleCnt="4">
        <dgm:presLayoutVars>
          <dgm:bulletEnabled val="1"/>
        </dgm:presLayoutVars>
      </dgm:prSet>
      <dgm:spPr/>
    </dgm:pt>
    <dgm:pt modelId="{B40B812D-9346-4CBC-8991-3854BA4C43C7}" type="pres">
      <dgm:prSet presAssocID="{C6E15492-0432-47BD-B3E3-56B110924755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DC27E2C9-341E-416C-B462-0A2315CD3921}" type="pres">
      <dgm:prSet presAssocID="{C6E15492-0432-47BD-B3E3-56B110924755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3A69822A-65DA-4DE2-B84F-A0815067716C}" type="presOf" srcId="{C6E15492-0432-47BD-B3E3-56B110924755}" destId="{B40B812D-9346-4CBC-8991-3854BA4C43C7}" srcOrd="0" destOrd="0" presId="urn:microsoft.com/office/officeart/2005/8/layout/vList2"/>
    <dgm:cxn modelId="{7CED6C35-5612-4A3B-8835-32DBCFE1037F}" type="presOf" srcId="{AFE01566-5838-405F-98A2-E3D089DC46AC}" destId="{DF9395C0-EC45-484E-9101-C1C0B53D3EE8}" srcOrd="0" destOrd="0" presId="urn:microsoft.com/office/officeart/2005/8/layout/vList2"/>
    <dgm:cxn modelId="{67CA5B36-4AB6-4355-9D6C-4A5470BC618B}" srcId="{C6E15492-0432-47BD-B3E3-56B110924755}" destId="{DEE1142B-D39A-4347-91FD-3CA283576CD5}" srcOrd="1" destOrd="0" parTransId="{D5A2A1C5-7F12-4ACC-9F34-D49C26174449}" sibTransId="{EBC1B0FC-8896-4F5B-91A4-EBD5000C3384}"/>
    <dgm:cxn modelId="{4CC99345-CD96-497D-9B5D-3F7D1E700FCC}" srcId="{C6E15492-0432-47BD-B3E3-56B110924755}" destId="{66454920-5FB1-4545-A222-A896B4EADAE0}" srcOrd="0" destOrd="0" parTransId="{48AFC765-ED75-4C9D-8B5A-C0F7320A42C7}" sibTransId="{F0B3C239-5E44-4A64-8205-3AB9402A784A}"/>
    <dgm:cxn modelId="{CEF63349-055B-4217-AF48-110ACD9FD48B}" srcId="{AFE01566-5838-405F-98A2-E3D089DC46AC}" destId="{FDED0A45-C0FF-4092-B7C8-86F7ECFB2F4B}" srcOrd="0" destOrd="0" parTransId="{D449D811-DDD8-4954-92CB-F838C279BCE9}" sibTransId="{AEDDCB0D-7707-4054-A236-22A5A74F95BE}"/>
    <dgm:cxn modelId="{7D46134C-A5DC-4194-9839-A2FD97317A53}" type="presOf" srcId="{66454920-5FB1-4545-A222-A896B4EADAE0}" destId="{DC27E2C9-341E-416C-B462-0A2315CD3921}" srcOrd="0" destOrd="0" presId="urn:microsoft.com/office/officeart/2005/8/layout/vList2"/>
    <dgm:cxn modelId="{CB475B58-A944-4745-BC7C-A2F3CF7810FF}" type="presOf" srcId="{B86627C1-B7BE-4C01-A5A9-2FB1BCE2119B}" destId="{B2589EF4-BE1B-469A-9229-35043EBBABAC}" srcOrd="0" destOrd="0" presId="urn:microsoft.com/office/officeart/2005/8/layout/vList2"/>
    <dgm:cxn modelId="{AFA3F381-58CB-4C1B-BA4C-B57F768A975F}" type="presOf" srcId="{FB395BF5-000A-42CE-AC79-B5BAFF2DC678}" destId="{FAB7965F-5E6C-4CCE-96D3-A8E91A090525}" srcOrd="0" destOrd="0" presId="urn:microsoft.com/office/officeart/2005/8/layout/vList2"/>
    <dgm:cxn modelId="{A8A6B686-8328-4398-86AF-60FC06A6249D}" srcId="{FB395BF5-000A-42CE-AC79-B5BAFF2DC678}" destId="{90B3703C-5B77-49A1-B163-9F11962DEC8D}" srcOrd="0" destOrd="0" parTransId="{DE443EC4-C67E-4CDE-95D0-1426C28C739A}" sibTransId="{5568F367-A4F6-42F0-AFD1-F86BC60C2269}"/>
    <dgm:cxn modelId="{1D6BEB8D-A09C-4315-93B2-25D69642A9F6}" type="presOf" srcId="{74304E06-C2FF-4403-B808-644247D80C39}" destId="{652E8438-1F25-45F9-9CE7-1BC9F470FAC6}" srcOrd="0" destOrd="0" presId="urn:microsoft.com/office/officeart/2005/8/layout/vList2"/>
    <dgm:cxn modelId="{65B39D8F-89B1-4EB7-9C65-FE64A2D5C4FE}" srcId="{FB395BF5-000A-42CE-AC79-B5BAFF2DC678}" destId="{C6E15492-0432-47BD-B3E3-56B110924755}" srcOrd="3" destOrd="0" parTransId="{47F77864-CBBC-44DD-8C90-D71FD821A713}" sibTransId="{3EF0B15E-DD17-409D-BC04-80ED5260FE1D}"/>
    <dgm:cxn modelId="{B0474ABB-2016-4870-9CF1-1456020181EA}" srcId="{FB395BF5-000A-42CE-AC79-B5BAFF2DC678}" destId="{AFE01566-5838-405F-98A2-E3D089DC46AC}" srcOrd="1" destOrd="0" parTransId="{543A545E-2E0C-4372-9E5D-45E619623C91}" sibTransId="{395004FF-5F06-4B8C-832F-2A188D9A949E}"/>
    <dgm:cxn modelId="{BFACA0C1-A0D4-4650-9AE4-242524ADFF3E}" srcId="{90B3703C-5B77-49A1-B163-9F11962DEC8D}" destId="{B86627C1-B7BE-4C01-A5A9-2FB1BCE2119B}" srcOrd="0" destOrd="0" parTransId="{1A4FB303-91F8-4870-AF50-C0079E184D7C}" sibTransId="{A3773F56-9D96-40ED-86C8-C586C8E57CA2}"/>
    <dgm:cxn modelId="{CA6ACCC6-0698-496D-875B-5480A811CC75}" type="presOf" srcId="{90B3703C-5B77-49A1-B163-9F11962DEC8D}" destId="{875D60FC-77C0-4255-B88A-BA0BD578CF71}" srcOrd="0" destOrd="0" presId="urn:microsoft.com/office/officeart/2005/8/layout/vList2"/>
    <dgm:cxn modelId="{E5CF93DF-C8E0-42D7-B2A3-B739F9F40EDE}" srcId="{74304E06-C2FF-4403-B808-644247D80C39}" destId="{271B4E61-BC8B-421C-9C1A-7A0649ED8AFE}" srcOrd="0" destOrd="0" parTransId="{162781F0-3422-4E08-9C0A-8FBE89CDE9B3}" sibTransId="{9B481BD0-910C-4B6C-820D-44E6FD11F12E}"/>
    <dgm:cxn modelId="{2DE78DEC-0527-41A4-9596-57DEB651DCFC}" type="presOf" srcId="{271B4E61-BC8B-421C-9C1A-7A0649ED8AFE}" destId="{D3309283-F0F5-42BC-B2CC-857D099818F7}" srcOrd="0" destOrd="0" presId="urn:microsoft.com/office/officeart/2005/8/layout/vList2"/>
    <dgm:cxn modelId="{A982D6F3-493B-4EA1-A994-9C92A53ECE40}" srcId="{FB395BF5-000A-42CE-AC79-B5BAFF2DC678}" destId="{74304E06-C2FF-4403-B808-644247D80C39}" srcOrd="2" destOrd="0" parTransId="{B565C953-6278-4526-BA1E-C869CA0A1CD7}" sibTransId="{A7EA1E88-0346-44BD-B13E-DA2A0D0E0806}"/>
    <dgm:cxn modelId="{091D0CF6-CD70-4242-90B3-ED2AD52CC52F}" type="presOf" srcId="{DEE1142B-D39A-4347-91FD-3CA283576CD5}" destId="{DC27E2C9-341E-416C-B462-0A2315CD3921}" srcOrd="0" destOrd="1" presId="urn:microsoft.com/office/officeart/2005/8/layout/vList2"/>
    <dgm:cxn modelId="{6897BEFA-FE5B-49E3-AD3A-B5D0E46D6FC7}" type="presOf" srcId="{FDED0A45-C0FF-4092-B7C8-86F7ECFB2F4B}" destId="{7C08D7E1-2509-4C49-A0B8-E4A3C418E88E}" srcOrd="0" destOrd="0" presId="urn:microsoft.com/office/officeart/2005/8/layout/vList2"/>
    <dgm:cxn modelId="{B5006126-4AC3-410B-85B5-F53184E37E87}" type="presParOf" srcId="{FAB7965F-5E6C-4CCE-96D3-A8E91A090525}" destId="{875D60FC-77C0-4255-B88A-BA0BD578CF71}" srcOrd="0" destOrd="0" presId="urn:microsoft.com/office/officeart/2005/8/layout/vList2"/>
    <dgm:cxn modelId="{8D5AA862-B4A9-44CC-88BC-97A69615FBD0}" type="presParOf" srcId="{FAB7965F-5E6C-4CCE-96D3-A8E91A090525}" destId="{B2589EF4-BE1B-469A-9229-35043EBBABAC}" srcOrd="1" destOrd="0" presId="urn:microsoft.com/office/officeart/2005/8/layout/vList2"/>
    <dgm:cxn modelId="{E93A93C8-D4DA-4237-8AF7-A028A570D8B5}" type="presParOf" srcId="{FAB7965F-5E6C-4CCE-96D3-A8E91A090525}" destId="{DF9395C0-EC45-484E-9101-C1C0B53D3EE8}" srcOrd="2" destOrd="0" presId="urn:microsoft.com/office/officeart/2005/8/layout/vList2"/>
    <dgm:cxn modelId="{280CC354-8C9A-4E9A-9158-BFA2AF98B4F0}" type="presParOf" srcId="{FAB7965F-5E6C-4CCE-96D3-A8E91A090525}" destId="{7C08D7E1-2509-4C49-A0B8-E4A3C418E88E}" srcOrd="3" destOrd="0" presId="urn:microsoft.com/office/officeart/2005/8/layout/vList2"/>
    <dgm:cxn modelId="{818CDF2D-DAA2-42D7-BC50-6D5FBDF1FA85}" type="presParOf" srcId="{FAB7965F-5E6C-4CCE-96D3-A8E91A090525}" destId="{652E8438-1F25-45F9-9CE7-1BC9F470FAC6}" srcOrd="4" destOrd="0" presId="urn:microsoft.com/office/officeart/2005/8/layout/vList2"/>
    <dgm:cxn modelId="{7A79CB93-B3F1-4590-87F5-FF950120298C}" type="presParOf" srcId="{FAB7965F-5E6C-4CCE-96D3-A8E91A090525}" destId="{D3309283-F0F5-42BC-B2CC-857D099818F7}" srcOrd="5" destOrd="0" presId="urn:microsoft.com/office/officeart/2005/8/layout/vList2"/>
    <dgm:cxn modelId="{229E4BF1-4495-4593-ACAA-0166D6E154B5}" type="presParOf" srcId="{FAB7965F-5E6C-4CCE-96D3-A8E91A090525}" destId="{B40B812D-9346-4CBC-8991-3854BA4C43C7}" srcOrd="6" destOrd="0" presId="urn:microsoft.com/office/officeart/2005/8/layout/vList2"/>
    <dgm:cxn modelId="{263EB88E-F10D-4FF2-A5B3-7A1BECE3F8A7}" type="presParOf" srcId="{FAB7965F-5E6C-4CCE-96D3-A8E91A090525}" destId="{DC27E2C9-341E-416C-B462-0A2315CD392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395BF5-000A-42CE-AC79-B5BAFF2DC678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90B3703C-5B77-49A1-B163-9F11962DEC8D}">
      <dgm:prSet/>
      <dgm:spPr/>
      <dgm:t>
        <a:bodyPr/>
        <a:lstStyle/>
        <a:p>
          <a:r>
            <a:rPr lang="ru-RU" dirty="0"/>
            <a:t>Обсуждайте не ребенка, а его текущие учебные задачи</a:t>
          </a:r>
        </a:p>
      </dgm:t>
    </dgm:pt>
    <dgm:pt modelId="{DE443EC4-C67E-4CDE-95D0-1426C28C739A}" type="parTrans" cxnId="{A8A6B686-8328-4398-86AF-60FC06A6249D}">
      <dgm:prSet/>
      <dgm:spPr/>
      <dgm:t>
        <a:bodyPr/>
        <a:lstStyle/>
        <a:p>
          <a:endParaRPr lang="ru-RU"/>
        </a:p>
      </dgm:t>
    </dgm:pt>
    <dgm:pt modelId="{5568F367-A4F6-42F0-AFD1-F86BC60C2269}" type="sibTrans" cxnId="{A8A6B686-8328-4398-86AF-60FC06A6249D}">
      <dgm:prSet/>
      <dgm:spPr/>
      <dgm:t>
        <a:bodyPr/>
        <a:lstStyle/>
        <a:p>
          <a:endParaRPr lang="ru-RU"/>
        </a:p>
      </dgm:t>
    </dgm:pt>
    <dgm:pt modelId="{9319084E-4F0E-476B-933A-0CCFCFCFB655}">
      <dgm:prSet/>
      <dgm:spPr/>
      <dgm:t>
        <a:bodyPr/>
        <a:lstStyle/>
        <a:p>
          <a:r>
            <a:rPr lang="ru-RU" dirty="0"/>
            <a:t>Вместо: «Он плохо читает».</a:t>
          </a:r>
        </a:p>
      </dgm:t>
    </dgm:pt>
    <dgm:pt modelId="{DAAC90B8-56F1-475A-8827-DA26400D1C32}" type="parTrans" cxnId="{ACAC63E9-FDBE-4C70-B67F-6BF9AEE140A6}">
      <dgm:prSet/>
      <dgm:spPr/>
      <dgm:t>
        <a:bodyPr/>
        <a:lstStyle/>
        <a:p>
          <a:endParaRPr lang="ru-RU"/>
        </a:p>
      </dgm:t>
    </dgm:pt>
    <dgm:pt modelId="{5DDA529F-DE30-46E6-B6E6-CD331688C0DD}" type="sibTrans" cxnId="{ACAC63E9-FDBE-4C70-B67F-6BF9AEE140A6}">
      <dgm:prSet/>
      <dgm:spPr/>
      <dgm:t>
        <a:bodyPr/>
        <a:lstStyle/>
        <a:p>
          <a:endParaRPr lang="ru-RU"/>
        </a:p>
      </dgm:t>
    </dgm:pt>
    <dgm:pt modelId="{8FA9C8CE-9973-46DE-B0CF-FCC7DEED81D1}">
      <dgm:prSet/>
      <dgm:spPr/>
      <dgm:t>
        <a:bodyPr/>
        <a:lstStyle/>
        <a:p>
          <a:r>
            <a:rPr lang="ru-RU" dirty="0"/>
            <a:t>Скажите: «Сейчас мы проходим этап перехода от технического чтения к смысловому. Давайте подумаем, как помочь ему начать легко понимать текст».</a:t>
          </a:r>
        </a:p>
      </dgm:t>
    </dgm:pt>
    <dgm:pt modelId="{536B7111-7293-4B36-BE24-2EB90ABC4CE0}" type="parTrans" cxnId="{56CD7183-EBD4-4194-AAD5-4494BA0A4933}">
      <dgm:prSet/>
      <dgm:spPr/>
      <dgm:t>
        <a:bodyPr/>
        <a:lstStyle/>
        <a:p>
          <a:endParaRPr lang="ru-RU"/>
        </a:p>
      </dgm:t>
    </dgm:pt>
    <dgm:pt modelId="{8081B044-6466-42D5-98E6-E66A4D8983DD}" type="sibTrans" cxnId="{56CD7183-EBD4-4194-AAD5-4494BA0A4933}">
      <dgm:prSet/>
      <dgm:spPr/>
      <dgm:t>
        <a:bodyPr/>
        <a:lstStyle/>
        <a:p>
          <a:endParaRPr lang="ru-RU"/>
        </a:p>
      </dgm:t>
    </dgm:pt>
    <dgm:pt modelId="{005A0045-F9E0-4CC1-9BB6-BC2D0F4E99DD}">
      <dgm:prSet/>
      <dgm:spPr/>
      <dgm:t>
        <a:bodyPr/>
        <a:lstStyle/>
        <a:p>
          <a:r>
            <a:rPr lang="ru-RU" dirty="0"/>
            <a:t>Объясняйте причины через «закономерности развития», а не «недостатки»</a:t>
          </a:r>
        </a:p>
      </dgm:t>
    </dgm:pt>
    <dgm:pt modelId="{E1DE3942-1DA5-4187-B922-A9832C64FB68}" type="parTrans" cxnId="{FAE5B3CE-9F69-4949-B019-6FA8F167ACB5}">
      <dgm:prSet/>
      <dgm:spPr/>
      <dgm:t>
        <a:bodyPr/>
        <a:lstStyle/>
        <a:p>
          <a:endParaRPr lang="ru-RU"/>
        </a:p>
      </dgm:t>
    </dgm:pt>
    <dgm:pt modelId="{E126A104-3979-4978-ABD2-D3B2890E8B59}" type="sibTrans" cxnId="{FAE5B3CE-9F69-4949-B019-6FA8F167ACB5}">
      <dgm:prSet/>
      <dgm:spPr/>
      <dgm:t>
        <a:bodyPr/>
        <a:lstStyle/>
        <a:p>
          <a:endParaRPr lang="ru-RU"/>
        </a:p>
      </dgm:t>
    </dgm:pt>
    <dgm:pt modelId="{4C4F1EBB-2966-44B8-97E0-47EAE3244CDC}">
      <dgm:prSet/>
      <dgm:spPr/>
      <dgm:t>
        <a:bodyPr/>
        <a:lstStyle/>
        <a:p>
          <a:r>
            <a:rPr lang="ru-RU" dirty="0"/>
            <a:t>Вместо: «У него слабая концентрация».</a:t>
          </a:r>
        </a:p>
      </dgm:t>
    </dgm:pt>
    <dgm:pt modelId="{87627FBD-CAB1-46DB-AA6E-D23E1A6E7791}" type="parTrans" cxnId="{779ED0B3-01B5-4AB1-952F-7CB1C7F08634}">
      <dgm:prSet/>
      <dgm:spPr/>
      <dgm:t>
        <a:bodyPr/>
        <a:lstStyle/>
        <a:p>
          <a:endParaRPr lang="ru-RU"/>
        </a:p>
      </dgm:t>
    </dgm:pt>
    <dgm:pt modelId="{8EB32C29-CEB6-4BD3-A77E-A434874E8A38}" type="sibTrans" cxnId="{779ED0B3-01B5-4AB1-952F-7CB1C7F08634}">
      <dgm:prSet/>
      <dgm:spPr/>
      <dgm:t>
        <a:bodyPr/>
        <a:lstStyle/>
        <a:p>
          <a:endParaRPr lang="ru-RU"/>
        </a:p>
      </dgm:t>
    </dgm:pt>
    <dgm:pt modelId="{E6FC819D-BEDA-4F07-AD98-98A9EDB817E4}">
      <dgm:prSet/>
      <dgm:spPr/>
      <dgm:t>
        <a:bodyPr/>
        <a:lstStyle/>
        <a:p>
          <a:r>
            <a:rPr lang="ru-RU" dirty="0"/>
            <a:t>Скажите: «В 7 лет механизмы произвольного внимания только формируются, и интенсивная программа их сильно нагружает. Мы можем помочь ему упражнениями, которые их укрепят».</a:t>
          </a:r>
        </a:p>
      </dgm:t>
    </dgm:pt>
    <dgm:pt modelId="{92BEB95B-D45E-4ECD-816C-B9A533858CD5}" type="parTrans" cxnId="{EA32762C-972C-443E-B811-0A6EE526F99D}">
      <dgm:prSet/>
      <dgm:spPr/>
      <dgm:t>
        <a:bodyPr/>
        <a:lstStyle/>
        <a:p>
          <a:endParaRPr lang="ru-RU"/>
        </a:p>
      </dgm:t>
    </dgm:pt>
    <dgm:pt modelId="{5949D47F-45FF-40B8-B2D6-8CB208F608FB}" type="sibTrans" cxnId="{EA32762C-972C-443E-B811-0A6EE526F99D}">
      <dgm:prSet/>
      <dgm:spPr/>
      <dgm:t>
        <a:bodyPr/>
        <a:lstStyle/>
        <a:p>
          <a:endParaRPr lang="ru-RU"/>
        </a:p>
      </dgm:t>
    </dgm:pt>
    <dgm:pt modelId="{326FC946-CBF2-47E1-9A69-CDAB93B8CD9B}">
      <dgm:prSet/>
      <dgm:spPr/>
      <dgm:t>
        <a:bodyPr/>
        <a:lstStyle/>
        <a:p>
          <a:r>
            <a:rPr lang="ru-RU" dirty="0"/>
            <a:t>Опирайтесь на авторитетный источник.</a:t>
          </a:r>
        </a:p>
      </dgm:t>
    </dgm:pt>
    <dgm:pt modelId="{CB99962A-8DFA-4502-BDF8-BBEA262C9C7B}" type="parTrans" cxnId="{C48F78C7-869A-4FB0-B58E-A459B5EADCDA}">
      <dgm:prSet/>
      <dgm:spPr/>
      <dgm:t>
        <a:bodyPr/>
        <a:lstStyle/>
        <a:p>
          <a:endParaRPr lang="ru-RU"/>
        </a:p>
      </dgm:t>
    </dgm:pt>
    <dgm:pt modelId="{9DC78215-48F3-478B-AB7D-D091CA57922C}" type="sibTrans" cxnId="{C48F78C7-869A-4FB0-B58E-A459B5EADCDA}">
      <dgm:prSet/>
      <dgm:spPr/>
      <dgm:t>
        <a:bodyPr/>
        <a:lstStyle/>
        <a:p>
          <a:endParaRPr lang="ru-RU"/>
        </a:p>
      </dgm:t>
    </dgm:pt>
    <dgm:pt modelId="{15B6AF25-14D3-4646-9592-2CB0F763CCCE}">
      <dgm:prSet/>
      <dgm:spPr/>
      <dgm:t>
        <a:bodyPr/>
        <a:lstStyle/>
        <a:p>
          <a:r>
            <a:rPr lang="ru-RU"/>
            <a:t>«Как </a:t>
          </a:r>
          <a:r>
            <a:rPr lang="ru-RU" dirty="0"/>
            <a:t>пишет эксперт в области возрастной физиологии Марьяна Безруких, для формирования навыка необходимы определенные условия. Сейчас мы видим, что некоторые из этих условий для закрепления навыка требуют нашей поддержки».</a:t>
          </a:r>
        </a:p>
      </dgm:t>
    </dgm:pt>
    <dgm:pt modelId="{8AE996BC-D48C-47BF-B36D-599B29D39635}" type="parTrans" cxnId="{F4C62E2F-87BE-40C1-9748-33A748F6F7B2}">
      <dgm:prSet/>
      <dgm:spPr/>
      <dgm:t>
        <a:bodyPr/>
        <a:lstStyle/>
        <a:p>
          <a:endParaRPr lang="ru-RU"/>
        </a:p>
      </dgm:t>
    </dgm:pt>
    <dgm:pt modelId="{0B30E5AA-7B8D-46CD-9589-F2EC7C65735F}" type="sibTrans" cxnId="{F4C62E2F-87BE-40C1-9748-33A748F6F7B2}">
      <dgm:prSet/>
      <dgm:spPr/>
      <dgm:t>
        <a:bodyPr/>
        <a:lstStyle/>
        <a:p>
          <a:endParaRPr lang="ru-RU"/>
        </a:p>
      </dgm:t>
    </dgm:pt>
    <dgm:pt modelId="{FAB7965F-5E6C-4CCE-96D3-A8E91A090525}" type="pres">
      <dgm:prSet presAssocID="{FB395BF5-000A-42CE-AC79-B5BAFF2DC678}" presName="linear" presStyleCnt="0">
        <dgm:presLayoutVars>
          <dgm:animLvl val="lvl"/>
          <dgm:resizeHandles val="exact"/>
        </dgm:presLayoutVars>
      </dgm:prSet>
      <dgm:spPr/>
    </dgm:pt>
    <dgm:pt modelId="{875D60FC-77C0-4255-B88A-BA0BD578CF71}" type="pres">
      <dgm:prSet presAssocID="{90B3703C-5B77-49A1-B163-9F11962DEC8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3AB1CC0-3A7D-44B6-8213-1AF8E85B7729}" type="pres">
      <dgm:prSet presAssocID="{90B3703C-5B77-49A1-B163-9F11962DEC8D}" presName="childText" presStyleLbl="revTx" presStyleIdx="0" presStyleCnt="3">
        <dgm:presLayoutVars>
          <dgm:bulletEnabled val="1"/>
        </dgm:presLayoutVars>
      </dgm:prSet>
      <dgm:spPr/>
    </dgm:pt>
    <dgm:pt modelId="{DE2441DC-CA7F-4153-8F2D-E60F2A50D3C6}" type="pres">
      <dgm:prSet presAssocID="{005A0045-F9E0-4CC1-9BB6-BC2D0F4E99D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DAC9806-9E03-447C-9541-816320760395}" type="pres">
      <dgm:prSet presAssocID="{005A0045-F9E0-4CC1-9BB6-BC2D0F4E99DD}" presName="childText" presStyleLbl="revTx" presStyleIdx="1" presStyleCnt="3">
        <dgm:presLayoutVars>
          <dgm:bulletEnabled val="1"/>
        </dgm:presLayoutVars>
      </dgm:prSet>
      <dgm:spPr/>
    </dgm:pt>
    <dgm:pt modelId="{3575C5A4-D559-4B57-B5B1-AFBEA9CECF89}" type="pres">
      <dgm:prSet presAssocID="{326FC946-CBF2-47E1-9A69-CDAB93B8CD9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B58041D-9D9C-46B9-B3BC-B0384CD57ED2}" type="pres">
      <dgm:prSet presAssocID="{326FC946-CBF2-47E1-9A69-CDAB93B8CD9B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EA32762C-972C-443E-B811-0A6EE526F99D}" srcId="{005A0045-F9E0-4CC1-9BB6-BC2D0F4E99DD}" destId="{E6FC819D-BEDA-4F07-AD98-98A9EDB817E4}" srcOrd="1" destOrd="0" parTransId="{92BEB95B-D45E-4ECD-816C-B9A533858CD5}" sibTransId="{5949D47F-45FF-40B8-B2D6-8CB208F608FB}"/>
    <dgm:cxn modelId="{F4C62E2F-87BE-40C1-9748-33A748F6F7B2}" srcId="{326FC946-CBF2-47E1-9A69-CDAB93B8CD9B}" destId="{15B6AF25-14D3-4646-9592-2CB0F763CCCE}" srcOrd="0" destOrd="0" parTransId="{8AE996BC-D48C-47BF-B36D-599B29D39635}" sibTransId="{0B30E5AA-7B8D-46CD-9589-F2EC7C65735F}"/>
    <dgm:cxn modelId="{8726F543-C25B-4981-A776-1C3DEC101031}" type="presOf" srcId="{005A0045-F9E0-4CC1-9BB6-BC2D0F4E99DD}" destId="{DE2441DC-CA7F-4153-8F2D-E60F2A50D3C6}" srcOrd="0" destOrd="0" presId="urn:microsoft.com/office/officeart/2005/8/layout/vList2"/>
    <dgm:cxn modelId="{FC19CD69-0BCF-4C60-89B3-F18DC6B12EE7}" type="presOf" srcId="{326FC946-CBF2-47E1-9A69-CDAB93B8CD9B}" destId="{3575C5A4-D559-4B57-B5B1-AFBEA9CECF89}" srcOrd="0" destOrd="0" presId="urn:microsoft.com/office/officeart/2005/8/layout/vList2"/>
    <dgm:cxn modelId="{83486778-945D-405D-8C88-1A6E55541EAB}" type="presOf" srcId="{8FA9C8CE-9973-46DE-B0CF-FCC7DEED81D1}" destId="{03AB1CC0-3A7D-44B6-8213-1AF8E85B7729}" srcOrd="0" destOrd="1" presId="urn:microsoft.com/office/officeart/2005/8/layout/vList2"/>
    <dgm:cxn modelId="{AFA3F381-58CB-4C1B-BA4C-B57F768A975F}" type="presOf" srcId="{FB395BF5-000A-42CE-AC79-B5BAFF2DC678}" destId="{FAB7965F-5E6C-4CCE-96D3-A8E91A090525}" srcOrd="0" destOrd="0" presId="urn:microsoft.com/office/officeart/2005/8/layout/vList2"/>
    <dgm:cxn modelId="{56CD7183-EBD4-4194-AAD5-4494BA0A4933}" srcId="{90B3703C-5B77-49A1-B163-9F11962DEC8D}" destId="{8FA9C8CE-9973-46DE-B0CF-FCC7DEED81D1}" srcOrd="1" destOrd="0" parTransId="{536B7111-7293-4B36-BE24-2EB90ABC4CE0}" sibTransId="{8081B044-6466-42D5-98E6-E66A4D8983DD}"/>
    <dgm:cxn modelId="{A8A6B686-8328-4398-86AF-60FC06A6249D}" srcId="{FB395BF5-000A-42CE-AC79-B5BAFF2DC678}" destId="{90B3703C-5B77-49A1-B163-9F11962DEC8D}" srcOrd="0" destOrd="0" parTransId="{DE443EC4-C67E-4CDE-95D0-1426C28C739A}" sibTransId="{5568F367-A4F6-42F0-AFD1-F86BC60C2269}"/>
    <dgm:cxn modelId="{E416248E-2793-472F-B136-18C872DF8F73}" type="presOf" srcId="{15B6AF25-14D3-4646-9592-2CB0F763CCCE}" destId="{3B58041D-9D9C-46B9-B3BC-B0384CD57ED2}" srcOrd="0" destOrd="0" presId="urn:microsoft.com/office/officeart/2005/8/layout/vList2"/>
    <dgm:cxn modelId="{779ED0B3-01B5-4AB1-952F-7CB1C7F08634}" srcId="{005A0045-F9E0-4CC1-9BB6-BC2D0F4E99DD}" destId="{4C4F1EBB-2966-44B8-97E0-47EAE3244CDC}" srcOrd="0" destOrd="0" parTransId="{87627FBD-CAB1-46DB-AA6E-D23E1A6E7791}" sibTransId="{8EB32C29-CEB6-4BD3-A77E-A434874E8A38}"/>
    <dgm:cxn modelId="{94A19CBD-2DDD-40C6-B648-A603269F86C1}" type="presOf" srcId="{E6FC819D-BEDA-4F07-AD98-98A9EDB817E4}" destId="{BDAC9806-9E03-447C-9541-816320760395}" srcOrd="0" destOrd="1" presId="urn:microsoft.com/office/officeart/2005/8/layout/vList2"/>
    <dgm:cxn modelId="{CA6ACCC6-0698-496D-875B-5480A811CC75}" type="presOf" srcId="{90B3703C-5B77-49A1-B163-9F11962DEC8D}" destId="{875D60FC-77C0-4255-B88A-BA0BD578CF71}" srcOrd="0" destOrd="0" presId="urn:microsoft.com/office/officeart/2005/8/layout/vList2"/>
    <dgm:cxn modelId="{C48F78C7-869A-4FB0-B58E-A459B5EADCDA}" srcId="{FB395BF5-000A-42CE-AC79-B5BAFF2DC678}" destId="{326FC946-CBF2-47E1-9A69-CDAB93B8CD9B}" srcOrd="2" destOrd="0" parTransId="{CB99962A-8DFA-4502-BDF8-BBEA262C9C7B}" sibTransId="{9DC78215-48F3-478B-AB7D-D091CA57922C}"/>
    <dgm:cxn modelId="{FAE5B3CE-9F69-4949-B019-6FA8F167ACB5}" srcId="{FB395BF5-000A-42CE-AC79-B5BAFF2DC678}" destId="{005A0045-F9E0-4CC1-9BB6-BC2D0F4E99DD}" srcOrd="1" destOrd="0" parTransId="{E1DE3942-1DA5-4187-B922-A9832C64FB68}" sibTransId="{E126A104-3979-4978-ABD2-D3B2890E8B59}"/>
    <dgm:cxn modelId="{08A149D3-F79A-46F3-B492-3D50BF0DE060}" type="presOf" srcId="{4C4F1EBB-2966-44B8-97E0-47EAE3244CDC}" destId="{BDAC9806-9E03-447C-9541-816320760395}" srcOrd="0" destOrd="0" presId="urn:microsoft.com/office/officeart/2005/8/layout/vList2"/>
    <dgm:cxn modelId="{ACAC63E9-FDBE-4C70-B67F-6BF9AEE140A6}" srcId="{90B3703C-5B77-49A1-B163-9F11962DEC8D}" destId="{9319084E-4F0E-476B-933A-0CCFCFCFB655}" srcOrd="0" destOrd="0" parTransId="{DAAC90B8-56F1-475A-8827-DA26400D1C32}" sibTransId="{5DDA529F-DE30-46E6-B6E6-CD331688C0DD}"/>
    <dgm:cxn modelId="{7FFC8DFD-12C6-4A4D-878A-75729B332907}" type="presOf" srcId="{9319084E-4F0E-476B-933A-0CCFCFCFB655}" destId="{03AB1CC0-3A7D-44B6-8213-1AF8E85B7729}" srcOrd="0" destOrd="0" presId="urn:microsoft.com/office/officeart/2005/8/layout/vList2"/>
    <dgm:cxn modelId="{B5006126-4AC3-410B-85B5-F53184E37E87}" type="presParOf" srcId="{FAB7965F-5E6C-4CCE-96D3-A8E91A090525}" destId="{875D60FC-77C0-4255-B88A-BA0BD578CF71}" srcOrd="0" destOrd="0" presId="urn:microsoft.com/office/officeart/2005/8/layout/vList2"/>
    <dgm:cxn modelId="{B8D97C63-62FC-4D09-9BB6-3D19AB86D8DA}" type="presParOf" srcId="{FAB7965F-5E6C-4CCE-96D3-A8E91A090525}" destId="{03AB1CC0-3A7D-44B6-8213-1AF8E85B7729}" srcOrd="1" destOrd="0" presId="urn:microsoft.com/office/officeart/2005/8/layout/vList2"/>
    <dgm:cxn modelId="{7C3E64AD-6F0D-498C-A126-910F33A000D5}" type="presParOf" srcId="{FAB7965F-5E6C-4CCE-96D3-A8E91A090525}" destId="{DE2441DC-CA7F-4153-8F2D-E60F2A50D3C6}" srcOrd="2" destOrd="0" presId="urn:microsoft.com/office/officeart/2005/8/layout/vList2"/>
    <dgm:cxn modelId="{3254BECA-55BE-4FEF-8EDB-9CDBAC543C65}" type="presParOf" srcId="{FAB7965F-5E6C-4CCE-96D3-A8E91A090525}" destId="{BDAC9806-9E03-447C-9541-816320760395}" srcOrd="3" destOrd="0" presId="urn:microsoft.com/office/officeart/2005/8/layout/vList2"/>
    <dgm:cxn modelId="{85149210-53FF-4E49-8C86-420686366B25}" type="presParOf" srcId="{FAB7965F-5E6C-4CCE-96D3-A8E91A090525}" destId="{3575C5A4-D559-4B57-B5B1-AFBEA9CECF89}" srcOrd="4" destOrd="0" presId="urn:microsoft.com/office/officeart/2005/8/layout/vList2"/>
    <dgm:cxn modelId="{EB8B7866-E283-49B5-96B8-59518EA958C8}" type="presParOf" srcId="{FAB7965F-5E6C-4CCE-96D3-A8E91A090525}" destId="{3B58041D-9D9C-46B9-B3BC-B0384CD57ED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395BF5-000A-42CE-AC79-B5BAFF2DC678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90B3703C-5B77-49A1-B163-9F11962DEC8D}">
      <dgm:prSet/>
      <dgm:spPr/>
      <dgm:t>
        <a:bodyPr/>
        <a:lstStyle/>
        <a:p>
          <a:r>
            <a:rPr lang="ru-RU" dirty="0"/>
            <a:t>Умеет читать и писать — не значит, что навык сформирован</a:t>
          </a:r>
        </a:p>
      </dgm:t>
    </dgm:pt>
    <dgm:pt modelId="{DE443EC4-C67E-4CDE-95D0-1426C28C739A}" type="parTrans" cxnId="{A8A6B686-8328-4398-86AF-60FC06A6249D}">
      <dgm:prSet/>
      <dgm:spPr/>
      <dgm:t>
        <a:bodyPr/>
        <a:lstStyle/>
        <a:p>
          <a:endParaRPr lang="ru-RU"/>
        </a:p>
      </dgm:t>
    </dgm:pt>
    <dgm:pt modelId="{5568F367-A4F6-42F0-AFD1-F86BC60C2269}" type="sibTrans" cxnId="{A8A6B686-8328-4398-86AF-60FC06A6249D}">
      <dgm:prSet/>
      <dgm:spPr/>
      <dgm:t>
        <a:bodyPr/>
        <a:lstStyle/>
        <a:p>
          <a:endParaRPr lang="ru-RU"/>
        </a:p>
      </dgm:t>
    </dgm:pt>
    <dgm:pt modelId="{4BEAB7CD-BBC1-4B50-9D5A-A9BBBD82F441}">
      <dgm:prSet/>
      <dgm:spPr/>
      <dgm:t>
        <a:bodyPr/>
        <a:lstStyle/>
        <a:p>
          <a:r>
            <a:rPr lang="ru-RU"/>
            <a:t>Раннее стартовое преимущество вашего ребенка — ценный ресурс. Но сейчас главное — качество и устойчивость навыков, а не их скорость</a:t>
          </a:r>
        </a:p>
      </dgm:t>
    </dgm:pt>
    <dgm:pt modelId="{AE184C31-EFBE-4EB2-BD5D-B70ADB7B0BB1}" type="parTrans" cxnId="{ECF8E3D8-347F-4CA6-95CF-BE5E63C5D1D7}">
      <dgm:prSet/>
      <dgm:spPr/>
      <dgm:t>
        <a:bodyPr/>
        <a:lstStyle/>
        <a:p>
          <a:endParaRPr lang="ru-RU"/>
        </a:p>
      </dgm:t>
    </dgm:pt>
    <dgm:pt modelId="{D8D1604A-AB02-44EC-BF96-125A326957EB}" type="sibTrans" cxnId="{ECF8E3D8-347F-4CA6-95CF-BE5E63C5D1D7}">
      <dgm:prSet/>
      <dgm:spPr/>
      <dgm:t>
        <a:bodyPr/>
        <a:lstStyle/>
        <a:p>
          <a:endParaRPr lang="ru-RU"/>
        </a:p>
      </dgm:t>
    </dgm:pt>
    <dgm:pt modelId="{FAB7965F-5E6C-4CCE-96D3-A8E91A090525}" type="pres">
      <dgm:prSet presAssocID="{FB395BF5-000A-42CE-AC79-B5BAFF2DC678}" presName="linear" presStyleCnt="0">
        <dgm:presLayoutVars>
          <dgm:animLvl val="lvl"/>
          <dgm:resizeHandles val="exact"/>
        </dgm:presLayoutVars>
      </dgm:prSet>
      <dgm:spPr/>
    </dgm:pt>
    <dgm:pt modelId="{875D60FC-77C0-4255-B88A-BA0BD578CF71}" type="pres">
      <dgm:prSet presAssocID="{90B3703C-5B77-49A1-B163-9F11962DEC8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D3BBC38-344F-4D50-8681-B468140C331D}" type="pres">
      <dgm:prSet presAssocID="{5568F367-A4F6-42F0-AFD1-F86BC60C2269}" presName="spacer" presStyleCnt="0"/>
      <dgm:spPr/>
    </dgm:pt>
    <dgm:pt modelId="{397077F9-E3CB-4829-9DFC-7E18BCF43FB8}" type="pres">
      <dgm:prSet presAssocID="{4BEAB7CD-BBC1-4B50-9D5A-A9BBBD82F44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4FC1C428-3778-4A92-9177-92E808DA28A8}" type="presOf" srcId="{4BEAB7CD-BBC1-4B50-9D5A-A9BBBD82F441}" destId="{397077F9-E3CB-4829-9DFC-7E18BCF43FB8}" srcOrd="0" destOrd="0" presId="urn:microsoft.com/office/officeart/2005/8/layout/vList2"/>
    <dgm:cxn modelId="{AFA3F381-58CB-4C1B-BA4C-B57F768A975F}" type="presOf" srcId="{FB395BF5-000A-42CE-AC79-B5BAFF2DC678}" destId="{FAB7965F-5E6C-4CCE-96D3-A8E91A090525}" srcOrd="0" destOrd="0" presId="urn:microsoft.com/office/officeart/2005/8/layout/vList2"/>
    <dgm:cxn modelId="{A8A6B686-8328-4398-86AF-60FC06A6249D}" srcId="{FB395BF5-000A-42CE-AC79-B5BAFF2DC678}" destId="{90B3703C-5B77-49A1-B163-9F11962DEC8D}" srcOrd="0" destOrd="0" parTransId="{DE443EC4-C67E-4CDE-95D0-1426C28C739A}" sibTransId="{5568F367-A4F6-42F0-AFD1-F86BC60C2269}"/>
    <dgm:cxn modelId="{CA6ACCC6-0698-496D-875B-5480A811CC75}" type="presOf" srcId="{90B3703C-5B77-49A1-B163-9F11962DEC8D}" destId="{875D60FC-77C0-4255-B88A-BA0BD578CF71}" srcOrd="0" destOrd="0" presId="urn:microsoft.com/office/officeart/2005/8/layout/vList2"/>
    <dgm:cxn modelId="{ECF8E3D8-347F-4CA6-95CF-BE5E63C5D1D7}" srcId="{FB395BF5-000A-42CE-AC79-B5BAFF2DC678}" destId="{4BEAB7CD-BBC1-4B50-9D5A-A9BBBD82F441}" srcOrd="1" destOrd="0" parTransId="{AE184C31-EFBE-4EB2-BD5D-B70ADB7B0BB1}" sibTransId="{D8D1604A-AB02-44EC-BF96-125A326957EB}"/>
    <dgm:cxn modelId="{B5006126-4AC3-410B-85B5-F53184E37E87}" type="presParOf" srcId="{FAB7965F-5E6C-4CCE-96D3-A8E91A090525}" destId="{875D60FC-77C0-4255-B88A-BA0BD578CF71}" srcOrd="0" destOrd="0" presId="urn:microsoft.com/office/officeart/2005/8/layout/vList2"/>
    <dgm:cxn modelId="{9A12A22A-5B8D-4632-BA16-E3198C1D367C}" type="presParOf" srcId="{FAB7965F-5E6C-4CCE-96D3-A8E91A090525}" destId="{6D3BBC38-344F-4D50-8681-B468140C331D}" srcOrd="1" destOrd="0" presId="urn:microsoft.com/office/officeart/2005/8/layout/vList2"/>
    <dgm:cxn modelId="{BCB4832F-B039-4252-8E38-F2627019CF60}" type="presParOf" srcId="{FAB7965F-5E6C-4CCE-96D3-A8E91A090525}" destId="{397077F9-E3CB-4829-9DFC-7E18BCF43FB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395BF5-000A-42CE-AC79-B5BAFF2DC678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90B3703C-5B77-49A1-B163-9F11962DEC8D}">
      <dgm:prSet/>
      <dgm:spPr/>
      <dgm:t>
        <a:bodyPr/>
        <a:lstStyle/>
        <a:p>
          <a:r>
            <a:rPr lang="ru-RU" dirty="0"/>
            <a:t>Если вы замечаете, что ребенок:</a:t>
          </a:r>
        </a:p>
      </dgm:t>
    </dgm:pt>
    <dgm:pt modelId="{DE443EC4-C67E-4CDE-95D0-1426C28C739A}" type="parTrans" cxnId="{A8A6B686-8328-4398-86AF-60FC06A6249D}">
      <dgm:prSet/>
      <dgm:spPr/>
      <dgm:t>
        <a:bodyPr/>
        <a:lstStyle/>
        <a:p>
          <a:endParaRPr lang="ru-RU"/>
        </a:p>
      </dgm:t>
    </dgm:pt>
    <dgm:pt modelId="{5568F367-A4F6-42F0-AFD1-F86BC60C2269}" type="sibTrans" cxnId="{A8A6B686-8328-4398-86AF-60FC06A6249D}">
      <dgm:prSet/>
      <dgm:spPr/>
      <dgm:t>
        <a:bodyPr/>
        <a:lstStyle/>
        <a:p>
          <a:endParaRPr lang="ru-RU"/>
        </a:p>
      </dgm:t>
    </dgm:pt>
    <dgm:pt modelId="{2D74FCC5-B494-481B-8EF2-FA26DAF5F662}">
      <dgm:prSet/>
      <dgm:spPr/>
      <dgm:t>
        <a:bodyPr/>
        <a:lstStyle/>
        <a:p>
          <a:r>
            <a:rPr lang="ru-RU" dirty="0"/>
            <a:t>Читает по догадке: угадывает слово по первым буквам.</a:t>
          </a:r>
        </a:p>
      </dgm:t>
    </dgm:pt>
    <dgm:pt modelId="{4AF8C08A-1BC7-47FC-B5D7-AE6B488B8FFA}" type="parTrans" cxnId="{1C4FEA1C-E0B9-454C-94B1-705B2273A8D1}">
      <dgm:prSet/>
      <dgm:spPr/>
      <dgm:t>
        <a:bodyPr/>
        <a:lstStyle/>
        <a:p>
          <a:endParaRPr lang="ru-RU"/>
        </a:p>
      </dgm:t>
    </dgm:pt>
    <dgm:pt modelId="{04C4E216-0A39-4094-A516-BC28B0A13531}" type="sibTrans" cxnId="{1C4FEA1C-E0B9-454C-94B1-705B2273A8D1}">
      <dgm:prSet/>
      <dgm:spPr/>
      <dgm:t>
        <a:bodyPr/>
        <a:lstStyle/>
        <a:p>
          <a:endParaRPr lang="ru-RU"/>
        </a:p>
      </dgm:t>
    </dgm:pt>
    <dgm:pt modelId="{CFBC8E4F-3024-46B4-8851-4997315515ED}">
      <dgm:prSet/>
      <dgm:spPr/>
      <dgm:t>
        <a:bodyPr/>
        <a:lstStyle/>
        <a:p>
          <a:r>
            <a:rPr lang="ru-RU" dirty="0"/>
            <a:t>«Спотыкается», переставляет слоги, пропускает буквы.</a:t>
          </a:r>
        </a:p>
      </dgm:t>
    </dgm:pt>
    <dgm:pt modelId="{2ED7950C-3E4E-42A1-A103-F5F1DFD3A8C1}" type="parTrans" cxnId="{C2D567F7-E77F-4A3B-B2AA-7E36EEF28A9D}">
      <dgm:prSet/>
      <dgm:spPr/>
      <dgm:t>
        <a:bodyPr/>
        <a:lstStyle/>
        <a:p>
          <a:endParaRPr lang="ru-RU"/>
        </a:p>
      </dgm:t>
    </dgm:pt>
    <dgm:pt modelId="{1F11FB86-7F29-463E-9929-28107B716A11}" type="sibTrans" cxnId="{C2D567F7-E77F-4A3B-B2AA-7E36EEF28A9D}">
      <dgm:prSet/>
      <dgm:spPr/>
      <dgm:t>
        <a:bodyPr/>
        <a:lstStyle/>
        <a:p>
          <a:endParaRPr lang="ru-RU"/>
        </a:p>
      </dgm:t>
    </dgm:pt>
    <dgm:pt modelId="{97E886AE-1844-4719-996D-FD04218F4A58}">
      <dgm:prSet/>
      <dgm:spPr/>
      <dgm:t>
        <a:bodyPr/>
        <a:lstStyle/>
        <a:p>
          <a:r>
            <a:rPr lang="ru-RU" dirty="0"/>
            <a:t>Очень медленно читает и не показывает прогресса.</a:t>
          </a:r>
        </a:p>
      </dgm:t>
    </dgm:pt>
    <dgm:pt modelId="{FF2DB1F4-094B-48B3-A710-382140DCD0F8}" type="parTrans" cxnId="{AF463611-1867-4BF6-960C-6E844804E61D}">
      <dgm:prSet/>
      <dgm:spPr/>
      <dgm:t>
        <a:bodyPr/>
        <a:lstStyle/>
        <a:p>
          <a:endParaRPr lang="ru-RU"/>
        </a:p>
      </dgm:t>
    </dgm:pt>
    <dgm:pt modelId="{180B00B1-B82F-4237-B3CE-0B1582C37F96}" type="sibTrans" cxnId="{AF463611-1867-4BF6-960C-6E844804E61D}">
      <dgm:prSet/>
      <dgm:spPr/>
      <dgm:t>
        <a:bodyPr/>
        <a:lstStyle/>
        <a:p>
          <a:endParaRPr lang="ru-RU"/>
        </a:p>
      </dgm:t>
    </dgm:pt>
    <dgm:pt modelId="{7047C030-4F67-489A-A3B9-0B81F934DAE2}">
      <dgm:prSet/>
      <dgm:spPr/>
      <dgm:t>
        <a:bodyPr/>
        <a:lstStyle/>
        <a:p>
          <a:r>
            <a:rPr lang="ru-RU" dirty="0"/>
            <a:t>Не может пересказать суть прочитанного.</a:t>
          </a:r>
        </a:p>
      </dgm:t>
    </dgm:pt>
    <dgm:pt modelId="{95447092-1D97-423E-8D60-F059CC974DCF}" type="parTrans" cxnId="{A78D1775-4929-4864-8484-A8AB0FBBB784}">
      <dgm:prSet/>
      <dgm:spPr/>
      <dgm:t>
        <a:bodyPr/>
        <a:lstStyle/>
        <a:p>
          <a:endParaRPr lang="ru-RU"/>
        </a:p>
      </dgm:t>
    </dgm:pt>
    <dgm:pt modelId="{DD22E712-CA9E-4D6D-98E0-C3699F229434}" type="sibTrans" cxnId="{A78D1775-4929-4864-8484-A8AB0FBBB784}">
      <dgm:prSet/>
      <dgm:spPr/>
      <dgm:t>
        <a:bodyPr/>
        <a:lstStyle/>
        <a:p>
          <a:endParaRPr lang="ru-RU"/>
        </a:p>
      </dgm:t>
    </dgm:pt>
    <dgm:pt modelId="{6DBBF403-BC2D-4DE8-947B-8E66D0CC4FED}">
      <dgm:prSet/>
      <dgm:spPr/>
      <dgm:t>
        <a:bodyPr/>
        <a:lstStyle/>
        <a:p>
          <a:r>
            <a:rPr lang="ru-RU" dirty="0"/>
            <a:t>Это не лень. Это признаки того, что навык чтения не перешел на уровень осмысления, а остался на техническом, "ломаном" этапе</a:t>
          </a:r>
        </a:p>
      </dgm:t>
    </dgm:pt>
    <dgm:pt modelId="{CD72F267-5AF6-48F6-88A9-88C2485049E2}" type="parTrans" cxnId="{3601B9F9-8011-4092-88DD-ED89F1D1B4D8}">
      <dgm:prSet/>
      <dgm:spPr/>
      <dgm:t>
        <a:bodyPr/>
        <a:lstStyle/>
        <a:p>
          <a:endParaRPr lang="ru-RU"/>
        </a:p>
      </dgm:t>
    </dgm:pt>
    <dgm:pt modelId="{029CA6FB-D55C-498D-A553-342510837540}" type="sibTrans" cxnId="{3601B9F9-8011-4092-88DD-ED89F1D1B4D8}">
      <dgm:prSet/>
      <dgm:spPr/>
      <dgm:t>
        <a:bodyPr/>
        <a:lstStyle/>
        <a:p>
          <a:endParaRPr lang="ru-RU"/>
        </a:p>
      </dgm:t>
    </dgm:pt>
    <dgm:pt modelId="{FAB7965F-5E6C-4CCE-96D3-A8E91A090525}" type="pres">
      <dgm:prSet presAssocID="{FB395BF5-000A-42CE-AC79-B5BAFF2DC678}" presName="linear" presStyleCnt="0">
        <dgm:presLayoutVars>
          <dgm:animLvl val="lvl"/>
          <dgm:resizeHandles val="exact"/>
        </dgm:presLayoutVars>
      </dgm:prSet>
      <dgm:spPr/>
    </dgm:pt>
    <dgm:pt modelId="{875D60FC-77C0-4255-B88A-BA0BD578CF71}" type="pres">
      <dgm:prSet presAssocID="{90B3703C-5B77-49A1-B163-9F11962DEC8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1164F61-0356-4299-A42F-C6CDD077714E}" type="pres">
      <dgm:prSet presAssocID="{90B3703C-5B77-49A1-B163-9F11962DEC8D}" presName="childText" presStyleLbl="revTx" presStyleIdx="0" presStyleCnt="1">
        <dgm:presLayoutVars>
          <dgm:bulletEnabled val="1"/>
        </dgm:presLayoutVars>
      </dgm:prSet>
      <dgm:spPr/>
    </dgm:pt>
    <dgm:pt modelId="{8C54E241-4E14-4234-B5A3-48D6A1691BF7}" type="pres">
      <dgm:prSet presAssocID="{6DBBF403-BC2D-4DE8-947B-8E66D0CC4FE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F463611-1867-4BF6-960C-6E844804E61D}" srcId="{90B3703C-5B77-49A1-B163-9F11962DEC8D}" destId="{97E886AE-1844-4719-996D-FD04218F4A58}" srcOrd="2" destOrd="0" parTransId="{FF2DB1F4-094B-48B3-A710-382140DCD0F8}" sibTransId="{180B00B1-B82F-4237-B3CE-0B1582C37F96}"/>
    <dgm:cxn modelId="{1C4FEA1C-E0B9-454C-94B1-705B2273A8D1}" srcId="{90B3703C-5B77-49A1-B163-9F11962DEC8D}" destId="{2D74FCC5-B494-481B-8EF2-FA26DAF5F662}" srcOrd="0" destOrd="0" parTransId="{4AF8C08A-1BC7-47FC-B5D7-AE6B488B8FFA}" sibTransId="{04C4E216-0A39-4094-A516-BC28B0A13531}"/>
    <dgm:cxn modelId="{2F9B405B-6B73-43E7-8D6C-9375858A544A}" type="presOf" srcId="{6DBBF403-BC2D-4DE8-947B-8E66D0CC4FED}" destId="{8C54E241-4E14-4234-B5A3-48D6A1691BF7}" srcOrd="0" destOrd="0" presId="urn:microsoft.com/office/officeart/2005/8/layout/vList2"/>
    <dgm:cxn modelId="{2BC1376E-D782-4537-BE0A-FC193F6565B3}" type="presOf" srcId="{CFBC8E4F-3024-46B4-8851-4997315515ED}" destId="{F1164F61-0356-4299-A42F-C6CDD077714E}" srcOrd="0" destOrd="1" presId="urn:microsoft.com/office/officeart/2005/8/layout/vList2"/>
    <dgm:cxn modelId="{DA69E073-400C-4C50-AF17-F78298792E39}" type="presOf" srcId="{2D74FCC5-B494-481B-8EF2-FA26DAF5F662}" destId="{F1164F61-0356-4299-A42F-C6CDD077714E}" srcOrd="0" destOrd="0" presId="urn:microsoft.com/office/officeart/2005/8/layout/vList2"/>
    <dgm:cxn modelId="{A78D1775-4929-4864-8484-A8AB0FBBB784}" srcId="{90B3703C-5B77-49A1-B163-9F11962DEC8D}" destId="{7047C030-4F67-489A-A3B9-0B81F934DAE2}" srcOrd="3" destOrd="0" parTransId="{95447092-1D97-423E-8D60-F059CC974DCF}" sibTransId="{DD22E712-CA9E-4D6D-98E0-C3699F229434}"/>
    <dgm:cxn modelId="{AFA3F381-58CB-4C1B-BA4C-B57F768A975F}" type="presOf" srcId="{FB395BF5-000A-42CE-AC79-B5BAFF2DC678}" destId="{FAB7965F-5E6C-4CCE-96D3-A8E91A090525}" srcOrd="0" destOrd="0" presId="urn:microsoft.com/office/officeart/2005/8/layout/vList2"/>
    <dgm:cxn modelId="{A8A6B686-8328-4398-86AF-60FC06A6249D}" srcId="{FB395BF5-000A-42CE-AC79-B5BAFF2DC678}" destId="{90B3703C-5B77-49A1-B163-9F11962DEC8D}" srcOrd="0" destOrd="0" parTransId="{DE443EC4-C67E-4CDE-95D0-1426C28C739A}" sibTransId="{5568F367-A4F6-42F0-AFD1-F86BC60C2269}"/>
    <dgm:cxn modelId="{BAC97890-E331-4D4A-B311-BBFFCE66FB89}" type="presOf" srcId="{97E886AE-1844-4719-996D-FD04218F4A58}" destId="{F1164F61-0356-4299-A42F-C6CDD077714E}" srcOrd="0" destOrd="2" presId="urn:microsoft.com/office/officeart/2005/8/layout/vList2"/>
    <dgm:cxn modelId="{CA6ACCC6-0698-496D-875B-5480A811CC75}" type="presOf" srcId="{90B3703C-5B77-49A1-B163-9F11962DEC8D}" destId="{875D60FC-77C0-4255-B88A-BA0BD578CF71}" srcOrd="0" destOrd="0" presId="urn:microsoft.com/office/officeart/2005/8/layout/vList2"/>
    <dgm:cxn modelId="{C576DDD7-EDCC-45DF-84ED-AA4FF32DB3E0}" type="presOf" srcId="{7047C030-4F67-489A-A3B9-0B81F934DAE2}" destId="{F1164F61-0356-4299-A42F-C6CDD077714E}" srcOrd="0" destOrd="3" presId="urn:microsoft.com/office/officeart/2005/8/layout/vList2"/>
    <dgm:cxn modelId="{C2D567F7-E77F-4A3B-B2AA-7E36EEF28A9D}" srcId="{90B3703C-5B77-49A1-B163-9F11962DEC8D}" destId="{CFBC8E4F-3024-46B4-8851-4997315515ED}" srcOrd="1" destOrd="0" parTransId="{2ED7950C-3E4E-42A1-A103-F5F1DFD3A8C1}" sibTransId="{1F11FB86-7F29-463E-9929-28107B716A11}"/>
    <dgm:cxn modelId="{3601B9F9-8011-4092-88DD-ED89F1D1B4D8}" srcId="{FB395BF5-000A-42CE-AC79-B5BAFF2DC678}" destId="{6DBBF403-BC2D-4DE8-947B-8E66D0CC4FED}" srcOrd="1" destOrd="0" parTransId="{CD72F267-5AF6-48F6-88A9-88C2485049E2}" sibTransId="{029CA6FB-D55C-498D-A553-342510837540}"/>
    <dgm:cxn modelId="{B5006126-4AC3-410B-85B5-F53184E37E87}" type="presParOf" srcId="{FAB7965F-5E6C-4CCE-96D3-A8E91A090525}" destId="{875D60FC-77C0-4255-B88A-BA0BD578CF71}" srcOrd="0" destOrd="0" presId="urn:microsoft.com/office/officeart/2005/8/layout/vList2"/>
    <dgm:cxn modelId="{D4C0E6DC-EC7C-4CAE-85C0-71A1224D06B7}" type="presParOf" srcId="{FAB7965F-5E6C-4CCE-96D3-A8E91A090525}" destId="{F1164F61-0356-4299-A42F-C6CDD077714E}" srcOrd="1" destOrd="0" presId="urn:microsoft.com/office/officeart/2005/8/layout/vList2"/>
    <dgm:cxn modelId="{EA67A417-9880-4125-8B37-29AE7E405720}" type="presParOf" srcId="{FAB7965F-5E6C-4CCE-96D3-A8E91A090525}" destId="{8C54E241-4E14-4234-B5A3-48D6A1691BF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395BF5-000A-42CE-AC79-B5BAFF2DC678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90B3703C-5B77-49A1-B163-9F11962DEC8D}">
      <dgm:prSet/>
      <dgm:spPr/>
      <dgm:t>
        <a:bodyPr/>
        <a:lstStyle/>
        <a:p>
          <a:r>
            <a:rPr lang="ru-RU"/>
            <a:t>Если вы видите в тетради:</a:t>
          </a:r>
          <a:endParaRPr lang="ru-RU" dirty="0"/>
        </a:p>
      </dgm:t>
    </dgm:pt>
    <dgm:pt modelId="{DE443EC4-C67E-4CDE-95D0-1426C28C739A}" type="parTrans" cxnId="{A8A6B686-8328-4398-86AF-60FC06A6249D}">
      <dgm:prSet/>
      <dgm:spPr/>
      <dgm:t>
        <a:bodyPr/>
        <a:lstStyle/>
        <a:p>
          <a:endParaRPr lang="ru-RU"/>
        </a:p>
      </dgm:t>
    </dgm:pt>
    <dgm:pt modelId="{5568F367-A4F6-42F0-AFD1-F86BC60C2269}" type="sibTrans" cxnId="{A8A6B686-8328-4398-86AF-60FC06A6249D}">
      <dgm:prSet/>
      <dgm:spPr/>
      <dgm:t>
        <a:bodyPr/>
        <a:lstStyle/>
        <a:p>
          <a:endParaRPr lang="ru-RU"/>
        </a:p>
      </dgm:t>
    </dgm:pt>
    <dgm:pt modelId="{9A48661F-6C3A-497E-BA13-F4CF7D4EB4BD}">
      <dgm:prSet/>
      <dgm:spPr/>
      <dgm:t>
        <a:bodyPr/>
        <a:lstStyle/>
        <a:p>
          <a:r>
            <a:rPr lang="ru-RU" dirty="0"/>
            <a:t>Неустойчивый, «дрожащий» почерк, буквы разного размера.</a:t>
          </a:r>
        </a:p>
      </dgm:t>
    </dgm:pt>
    <dgm:pt modelId="{ED689F3C-1D45-45E4-98FF-C8562D9C6C46}" type="parTrans" cxnId="{9975135C-6D8C-4E0A-B37B-12108D9A3E90}">
      <dgm:prSet/>
      <dgm:spPr/>
      <dgm:t>
        <a:bodyPr/>
        <a:lstStyle/>
        <a:p>
          <a:endParaRPr lang="ru-RU"/>
        </a:p>
      </dgm:t>
    </dgm:pt>
    <dgm:pt modelId="{5EC2B0DF-9B34-4E54-94B6-CA8301617CCD}" type="sibTrans" cxnId="{9975135C-6D8C-4E0A-B37B-12108D9A3E90}">
      <dgm:prSet/>
      <dgm:spPr/>
      <dgm:t>
        <a:bodyPr/>
        <a:lstStyle/>
        <a:p>
          <a:endParaRPr lang="ru-RU"/>
        </a:p>
      </dgm:t>
    </dgm:pt>
    <dgm:pt modelId="{846F07A4-8C08-405C-AA66-1E357310128D}">
      <dgm:prSet/>
      <dgm:spPr/>
      <dgm:t>
        <a:bodyPr/>
        <a:lstStyle/>
        <a:p>
          <a:r>
            <a:rPr lang="ru-RU" dirty="0"/>
            <a:t>Сильный, давящий нажим.</a:t>
          </a:r>
        </a:p>
      </dgm:t>
    </dgm:pt>
    <dgm:pt modelId="{211EA431-A5CF-4A01-8D26-552021CCE650}" type="parTrans" cxnId="{D1D69CB7-35BB-4DAA-9726-BCAA77E1AAD8}">
      <dgm:prSet/>
      <dgm:spPr/>
      <dgm:t>
        <a:bodyPr/>
        <a:lstStyle/>
        <a:p>
          <a:endParaRPr lang="ru-RU"/>
        </a:p>
      </dgm:t>
    </dgm:pt>
    <dgm:pt modelId="{2F57642B-EB80-478B-B523-23E6B58C3BC3}" type="sibTrans" cxnId="{D1D69CB7-35BB-4DAA-9726-BCAA77E1AAD8}">
      <dgm:prSet/>
      <dgm:spPr/>
      <dgm:t>
        <a:bodyPr/>
        <a:lstStyle/>
        <a:p>
          <a:endParaRPr lang="ru-RU"/>
        </a:p>
      </dgm:t>
    </dgm:pt>
    <dgm:pt modelId="{9C32B2D7-AB08-4D52-A9AE-B513C9BF02AD}">
      <dgm:prSet/>
      <dgm:spPr/>
      <dgm:t>
        <a:bodyPr/>
        <a:lstStyle/>
        <a:p>
          <a:r>
            <a:rPr lang="ru-RU" dirty="0"/>
            <a:t>Постоянные «глупые» ошибки: пропуски букв, недописки, зеркальное написание.</a:t>
          </a:r>
        </a:p>
      </dgm:t>
    </dgm:pt>
    <dgm:pt modelId="{02DD90CE-EA76-4E14-A873-5009F13BEFA1}" type="parTrans" cxnId="{397872C8-0FD3-4470-A8F2-C8E6662936DE}">
      <dgm:prSet/>
      <dgm:spPr/>
      <dgm:t>
        <a:bodyPr/>
        <a:lstStyle/>
        <a:p>
          <a:endParaRPr lang="ru-RU"/>
        </a:p>
      </dgm:t>
    </dgm:pt>
    <dgm:pt modelId="{AD9876F6-7272-4ADA-B8D8-2EC7EE0B9D21}" type="sibTrans" cxnId="{397872C8-0FD3-4470-A8F2-C8E6662936DE}">
      <dgm:prSet/>
      <dgm:spPr/>
      <dgm:t>
        <a:bodyPr/>
        <a:lstStyle/>
        <a:p>
          <a:endParaRPr lang="ru-RU"/>
        </a:p>
      </dgm:t>
    </dgm:pt>
    <dgm:pt modelId="{E3BB14FD-5012-4C5B-8B69-8A6C2A66081C}">
      <dgm:prSet/>
      <dgm:spPr/>
      <dgm:t>
        <a:bodyPr/>
        <a:lstStyle/>
        <a:p>
          <a:r>
            <a:rPr lang="ru-RU" dirty="0"/>
            <a:t>Резкое ухудшение почерка при письме под диктовку.</a:t>
          </a:r>
        </a:p>
      </dgm:t>
    </dgm:pt>
    <dgm:pt modelId="{AEB4618A-E29C-4B9F-B7B4-BAB84247EB96}" type="parTrans" cxnId="{923F0053-DC0D-4900-BAF4-59F4051B22D2}">
      <dgm:prSet/>
      <dgm:spPr/>
      <dgm:t>
        <a:bodyPr/>
        <a:lstStyle/>
        <a:p>
          <a:endParaRPr lang="ru-RU"/>
        </a:p>
      </dgm:t>
    </dgm:pt>
    <dgm:pt modelId="{778923FE-37BE-47A7-822A-5C2E0B2114DF}" type="sibTrans" cxnId="{923F0053-DC0D-4900-BAF4-59F4051B22D2}">
      <dgm:prSet/>
      <dgm:spPr/>
      <dgm:t>
        <a:bodyPr/>
        <a:lstStyle/>
        <a:p>
          <a:endParaRPr lang="ru-RU"/>
        </a:p>
      </dgm:t>
    </dgm:pt>
    <dgm:pt modelId="{934C4F9F-B6B6-478C-9DC7-D784FD078ADB}">
      <dgm:prSet/>
      <dgm:spPr/>
      <dgm:t>
        <a:bodyPr/>
        <a:lstStyle/>
        <a:p>
          <a:r>
            <a:rPr lang="ru-RU" dirty="0"/>
            <a:t>Это не небрежность.  Это может говорить о несформированности моторного контроля, зрительно-пространственного восприятия или высоком уровне утомления и напряжения</a:t>
          </a:r>
        </a:p>
      </dgm:t>
    </dgm:pt>
    <dgm:pt modelId="{D5ED1F99-2DB2-4EA1-BB76-BFCBB16BEA77}" type="parTrans" cxnId="{CF8167D3-90C4-4251-B8A9-E20E3609D8B8}">
      <dgm:prSet/>
      <dgm:spPr/>
      <dgm:t>
        <a:bodyPr/>
        <a:lstStyle/>
        <a:p>
          <a:endParaRPr lang="ru-RU"/>
        </a:p>
      </dgm:t>
    </dgm:pt>
    <dgm:pt modelId="{D99EBD56-4806-4AB4-A348-504A5B2D8E4A}" type="sibTrans" cxnId="{CF8167D3-90C4-4251-B8A9-E20E3609D8B8}">
      <dgm:prSet/>
      <dgm:spPr/>
      <dgm:t>
        <a:bodyPr/>
        <a:lstStyle/>
        <a:p>
          <a:endParaRPr lang="ru-RU"/>
        </a:p>
      </dgm:t>
    </dgm:pt>
    <dgm:pt modelId="{FAB7965F-5E6C-4CCE-96D3-A8E91A090525}" type="pres">
      <dgm:prSet presAssocID="{FB395BF5-000A-42CE-AC79-B5BAFF2DC678}" presName="linear" presStyleCnt="0">
        <dgm:presLayoutVars>
          <dgm:animLvl val="lvl"/>
          <dgm:resizeHandles val="exact"/>
        </dgm:presLayoutVars>
      </dgm:prSet>
      <dgm:spPr/>
    </dgm:pt>
    <dgm:pt modelId="{875D60FC-77C0-4255-B88A-BA0BD578CF71}" type="pres">
      <dgm:prSet presAssocID="{90B3703C-5B77-49A1-B163-9F11962DEC8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CB473AF-C09A-4281-B8B8-7ECF84BA0F6D}" type="pres">
      <dgm:prSet presAssocID="{90B3703C-5B77-49A1-B163-9F11962DEC8D}" presName="childText" presStyleLbl="revTx" presStyleIdx="0" presStyleCnt="1">
        <dgm:presLayoutVars>
          <dgm:bulletEnabled val="1"/>
        </dgm:presLayoutVars>
      </dgm:prSet>
      <dgm:spPr/>
    </dgm:pt>
    <dgm:pt modelId="{77BF7756-0723-4921-8CB8-B73BA99C0AB3}" type="pres">
      <dgm:prSet presAssocID="{934C4F9F-B6B6-478C-9DC7-D784FD078AD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071793C-33F8-40D1-90F6-A67E1A1A7C0B}" type="presOf" srcId="{E3BB14FD-5012-4C5B-8B69-8A6C2A66081C}" destId="{5CB473AF-C09A-4281-B8B8-7ECF84BA0F6D}" srcOrd="0" destOrd="3" presId="urn:microsoft.com/office/officeart/2005/8/layout/vList2"/>
    <dgm:cxn modelId="{9975135C-6D8C-4E0A-B37B-12108D9A3E90}" srcId="{90B3703C-5B77-49A1-B163-9F11962DEC8D}" destId="{9A48661F-6C3A-497E-BA13-F4CF7D4EB4BD}" srcOrd="0" destOrd="0" parTransId="{ED689F3C-1D45-45E4-98FF-C8562D9C6C46}" sibTransId="{5EC2B0DF-9B34-4E54-94B6-CA8301617CCD}"/>
    <dgm:cxn modelId="{923F0053-DC0D-4900-BAF4-59F4051B22D2}" srcId="{90B3703C-5B77-49A1-B163-9F11962DEC8D}" destId="{E3BB14FD-5012-4C5B-8B69-8A6C2A66081C}" srcOrd="3" destOrd="0" parTransId="{AEB4618A-E29C-4B9F-B7B4-BAB84247EB96}" sibTransId="{778923FE-37BE-47A7-822A-5C2E0B2114DF}"/>
    <dgm:cxn modelId="{8BBD0F75-2355-4E70-99CD-C9174888AD03}" type="presOf" srcId="{846F07A4-8C08-405C-AA66-1E357310128D}" destId="{5CB473AF-C09A-4281-B8B8-7ECF84BA0F6D}" srcOrd="0" destOrd="1" presId="urn:microsoft.com/office/officeart/2005/8/layout/vList2"/>
    <dgm:cxn modelId="{DD9B2275-997A-4905-8E89-49A6B0E779C1}" type="presOf" srcId="{9C32B2D7-AB08-4D52-A9AE-B513C9BF02AD}" destId="{5CB473AF-C09A-4281-B8B8-7ECF84BA0F6D}" srcOrd="0" destOrd="2" presId="urn:microsoft.com/office/officeart/2005/8/layout/vList2"/>
    <dgm:cxn modelId="{AFA3F381-58CB-4C1B-BA4C-B57F768A975F}" type="presOf" srcId="{FB395BF5-000A-42CE-AC79-B5BAFF2DC678}" destId="{FAB7965F-5E6C-4CCE-96D3-A8E91A090525}" srcOrd="0" destOrd="0" presId="urn:microsoft.com/office/officeart/2005/8/layout/vList2"/>
    <dgm:cxn modelId="{A8A6B686-8328-4398-86AF-60FC06A6249D}" srcId="{FB395BF5-000A-42CE-AC79-B5BAFF2DC678}" destId="{90B3703C-5B77-49A1-B163-9F11962DEC8D}" srcOrd="0" destOrd="0" parTransId="{DE443EC4-C67E-4CDE-95D0-1426C28C739A}" sibTransId="{5568F367-A4F6-42F0-AFD1-F86BC60C2269}"/>
    <dgm:cxn modelId="{01BC8598-AA65-4CC5-B70F-53D5D6C7B019}" type="presOf" srcId="{934C4F9F-B6B6-478C-9DC7-D784FD078ADB}" destId="{77BF7756-0723-4921-8CB8-B73BA99C0AB3}" srcOrd="0" destOrd="0" presId="urn:microsoft.com/office/officeart/2005/8/layout/vList2"/>
    <dgm:cxn modelId="{9BD0AA9A-DE58-44C5-83E4-0ECB882AFB79}" type="presOf" srcId="{9A48661F-6C3A-497E-BA13-F4CF7D4EB4BD}" destId="{5CB473AF-C09A-4281-B8B8-7ECF84BA0F6D}" srcOrd="0" destOrd="0" presId="urn:microsoft.com/office/officeart/2005/8/layout/vList2"/>
    <dgm:cxn modelId="{D1D69CB7-35BB-4DAA-9726-BCAA77E1AAD8}" srcId="{90B3703C-5B77-49A1-B163-9F11962DEC8D}" destId="{846F07A4-8C08-405C-AA66-1E357310128D}" srcOrd="1" destOrd="0" parTransId="{211EA431-A5CF-4A01-8D26-552021CCE650}" sibTransId="{2F57642B-EB80-478B-B523-23E6B58C3BC3}"/>
    <dgm:cxn modelId="{CA6ACCC6-0698-496D-875B-5480A811CC75}" type="presOf" srcId="{90B3703C-5B77-49A1-B163-9F11962DEC8D}" destId="{875D60FC-77C0-4255-B88A-BA0BD578CF71}" srcOrd="0" destOrd="0" presId="urn:microsoft.com/office/officeart/2005/8/layout/vList2"/>
    <dgm:cxn modelId="{397872C8-0FD3-4470-A8F2-C8E6662936DE}" srcId="{90B3703C-5B77-49A1-B163-9F11962DEC8D}" destId="{9C32B2D7-AB08-4D52-A9AE-B513C9BF02AD}" srcOrd="2" destOrd="0" parTransId="{02DD90CE-EA76-4E14-A873-5009F13BEFA1}" sibTransId="{AD9876F6-7272-4ADA-B8D8-2EC7EE0B9D21}"/>
    <dgm:cxn modelId="{CF8167D3-90C4-4251-B8A9-E20E3609D8B8}" srcId="{FB395BF5-000A-42CE-AC79-B5BAFF2DC678}" destId="{934C4F9F-B6B6-478C-9DC7-D784FD078ADB}" srcOrd="1" destOrd="0" parTransId="{D5ED1F99-2DB2-4EA1-BB76-BFCBB16BEA77}" sibTransId="{D99EBD56-4806-4AB4-A348-504A5B2D8E4A}"/>
    <dgm:cxn modelId="{B5006126-4AC3-410B-85B5-F53184E37E87}" type="presParOf" srcId="{FAB7965F-5E6C-4CCE-96D3-A8E91A090525}" destId="{875D60FC-77C0-4255-B88A-BA0BD578CF71}" srcOrd="0" destOrd="0" presId="urn:microsoft.com/office/officeart/2005/8/layout/vList2"/>
    <dgm:cxn modelId="{61ABE130-D0D6-4EBF-800D-4185C3CCD85E}" type="presParOf" srcId="{FAB7965F-5E6C-4CCE-96D3-A8E91A090525}" destId="{5CB473AF-C09A-4281-B8B8-7ECF84BA0F6D}" srcOrd="1" destOrd="0" presId="urn:microsoft.com/office/officeart/2005/8/layout/vList2"/>
    <dgm:cxn modelId="{870CC7CC-1398-44A8-BD95-96745995A7A0}" type="presParOf" srcId="{FAB7965F-5E6C-4CCE-96D3-A8E91A090525}" destId="{77BF7756-0723-4921-8CB8-B73BA99C0AB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395BF5-000A-42CE-AC79-B5BAFF2DC678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90B3703C-5B77-49A1-B163-9F11962DEC8D}">
      <dgm:prSet/>
      <dgm:spPr/>
      <dgm:t>
        <a:bodyPr/>
        <a:lstStyle/>
        <a:p>
          <a:r>
            <a:rPr lang="ru-RU" dirty="0"/>
            <a:t>1.  Создайте ритуал и режим</a:t>
          </a:r>
        </a:p>
      </dgm:t>
    </dgm:pt>
    <dgm:pt modelId="{DE443EC4-C67E-4CDE-95D0-1426C28C739A}" type="parTrans" cxnId="{A8A6B686-8328-4398-86AF-60FC06A6249D}">
      <dgm:prSet/>
      <dgm:spPr/>
      <dgm:t>
        <a:bodyPr/>
        <a:lstStyle/>
        <a:p>
          <a:endParaRPr lang="ru-RU"/>
        </a:p>
      </dgm:t>
    </dgm:pt>
    <dgm:pt modelId="{5568F367-A4F6-42F0-AFD1-F86BC60C2269}" type="sibTrans" cxnId="{A8A6B686-8328-4398-86AF-60FC06A6249D}">
      <dgm:prSet/>
      <dgm:spPr/>
      <dgm:t>
        <a:bodyPr/>
        <a:lstStyle/>
        <a:p>
          <a:endParaRPr lang="ru-RU"/>
        </a:p>
      </dgm:t>
    </dgm:pt>
    <dgm:pt modelId="{EB2DBA94-298F-4F4E-AA6D-826003FD871C}">
      <dgm:prSet/>
      <dgm:spPr/>
      <dgm:t>
        <a:bodyPr/>
        <a:lstStyle/>
        <a:p>
          <a:r>
            <a:rPr lang="ru-RU" dirty="0"/>
            <a:t>2.  Следите за темпом</a:t>
          </a:r>
        </a:p>
      </dgm:t>
    </dgm:pt>
    <dgm:pt modelId="{AE545C12-77DE-4287-A51E-0B43E6A684D5}" type="parTrans" cxnId="{A825632B-F264-4015-8070-AA6A0E3E4EDB}">
      <dgm:prSet/>
      <dgm:spPr/>
      <dgm:t>
        <a:bodyPr/>
        <a:lstStyle/>
        <a:p>
          <a:endParaRPr lang="ru-RU"/>
        </a:p>
      </dgm:t>
    </dgm:pt>
    <dgm:pt modelId="{A1F70415-02B8-474B-9E59-B1EDF62561A9}" type="sibTrans" cxnId="{A825632B-F264-4015-8070-AA6A0E3E4EDB}">
      <dgm:prSet/>
      <dgm:spPr/>
      <dgm:t>
        <a:bodyPr/>
        <a:lstStyle/>
        <a:p>
          <a:endParaRPr lang="ru-RU"/>
        </a:p>
      </dgm:t>
    </dgm:pt>
    <dgm:pt modelId="{8973AC74-0898-4054-8922-237B55E335D9}">
      <dgm:prSet/>
      <dgm:spPr/>
      <dgm:t>
        <a:bodyPr/>
        <a:lstStyle/>
        <a:p>
          <a:r>
            <a:rPr lang="ru-RU" dirty="0"/>
            <a:t>3.  Читайте вместе, но правильно</a:t>
          </a:r>
        </a:p>
      </dgm:t>
    </dgm:pt>
    <dgm:pt modelId="{0D6D2F93-A46A-4AFF-A942-B847542E52F4}" type="parTrans" cxnId="{52E7C1F4-A3BB-4897-8FCB-DCF096B47D2B}">
      <dgm:prSet/>
      <dgm:spPr/>
      <dgm:t>
        <a:bodyPr/>
        <a:lstStyle/>
        <a:p>
          <a:endParaRPr lang="ru-RU"/>
        </a:p>
      </dgm:t>
    </dgm:pt>
    <dgm:pt modelId="{6868E257-016F-4674-81E9-488164FC5763}" type="sibTrans" cxnId="{52E7C1F4-A3BB-4897-8FCB-DCF096B47D2B}">
      <dgm:prSet/>
      <dgm:spPr/>
      <dgm:t>
        <a:bodyPr/>
        <a:lstStyle/>
        <a:p>
          <a:endParaRPr lang="ru-RU"/>
        </a:p>
      </dgm:t>
    </dgm:pt>
    <dgm:pt modelId="{35534997-5E51-4F7E-AD03-87C6250A39B6}">
      <dgm:prSet/>
      <dgm:spPr/>
      <dgm:t>
        <a:bodyPr/>
        <a:lstStyle/>
        <a:p>
          <a:r>
            <a:rPr lang="ru-RU" dirty="0"/>
            <a:t>4.  Делайте акцент на качестве, а не на скорости</a:t>
          </a:r>
        </a:p>
      </dgm:t>
    </dgm:pt>
    <dgm:pt modelId="{B501FF80-E008-446E-8C7E-17226B651D84}" type="parTrans" cxnId="{10042E90-F544-493F-9989-12A5D481AA08}">
      <dgm:prSet/>
      <dgm:spPr/>
      <dgm:t>
        <a:bodyPr/>
        <a:lstStyle/>
        <a:p>
          <a:endParaRPr lang="ru-RU"/>
        </a:p>
      </dgm:t>
    </dgm:pt>
    <dgm:pt modelId="{782C1AF1-E059-4E65-82A6-11E4575886B2}" type="sibTrans" cxnId="{10042E90-F544-493F-9989-12A5D481AA08}">
      <dgm:prSet/>
      <dgm:spPr/>
      <dgm:t>
        <a:bodyPr/>
        <a:lstStyle/>
        <a:p>
          <a:endParaRPr lang="ru-RU"/>
        </a:p>
      </dgm:t>
    </dgm:pt>
    <dgm:pt modelId="{7E97B412-5450-422C-BCB3-CDC3E393564A}">
      <dgm:prSet/>
      <dgm:spPr/>
      <dgm:t>
        <a:bodyPr/>
        <a:lstStyle/>
        <a:p>
          <a:r>
            <a:rPr lang="ru-RU" dirty="0"/>
            <a:t>5.  Хвалите за усилия, а не за результат</a:t>
          </a:r>
        </a:p>
      </dgm:t>
    </dgm:pt>
    <dgm:pt modelId="{E03EF192-039E-41FD-9BB0-608D873828A3}" type="parTrans" cxnId="{EF1DED44-A562-496A-BEFC-2DE5C4913C70}">
      <dgm:prSet/>
      <dgm:spPr/>
      <dgm:t>
        <a:bodyPr/>
        <a:lstStyle/>
        <a:p>
          <a:endParaRPr lang="ru-RU"/>
        </a:p>
      </dgm:t>
    </dgm:pt>
    <dgm:pt modelId="{29A1F895-EBB5-4200-8227-DE20A17927AB}" type="sibTrans" cxnId="{EF1DED44-A562-496A-BEFC-2DE5C4913C70}">
      <dgm:prSet/>
      <dgm:spPr/>
      <dgm:t>
        <a:bodyPr/>
        <a:lstStyle/>
        <a:p>
          <a:endParaRPr lang="ru-RU"/>
        </a:p>
      </dgm:t>
    </dgm:pt>
    <dgm:pt modelId="{16DBBEE3-CCE6-4B2E-8E44-CFF067A250CE}">
      <dgm:prSet/>
      <dgm:spPr/>
      <dgm:t>
        <a:bodyPr/>
        <a:lstStyle/>
        <a:p>
          <a:r>
            <a:rPr lang="ru-RU"/>
            <a:t>Четкое время и место для уроков снижают стресс. </a:t>
          </a:r>
          <a:r>
            <a:rPr lang="ru-RU" dirty="0"/>
            <a:t>Начинайте с самого трудного, пока ребенок не устал.</a:t>
          </a:r>
        </a:p>
      </dgm:t>
    </dgm:pt>
    <dgm:pt modelId="{8EB8BCBA-C663-4C00-88B9-A7162DB9DAC9}" type="parTrans" cxnId="{026E4584-C783-46DB-80A1-0C011B92E825}">
      <dgm:prSet/>
      <dgm:spPr/>
      <dgm:t>
        <a:bodyPr/>
        <a:lstStyle/>
        <a:p>
          <a:endParaRPr lang="ru-RU"/>
        </a:p>
      </dgm:t>
    </dgm:pt>
    <dgm:pt modelId="{EC884B2A-1AA1-4E52-A43E-2DDA389BAF0A}" type="sibTrans" cxnId="{026E4584-C783-46DB-80A1-0C011B92E825}">
      <dgm:prSet/>
      <dgm:spPr/>
      <dgm:t>
        <a:bodyPr/>
        <a:lstStyle/>
        <a:p>
          <a:endParaRPr lang="ru-RU"/>
        </a:p>
      </dgm:t>
    </dgm:pt>
    <dgm:pt modelId="{3560B16F-BBA8-445C-A42A-0EB188CBE2DE}">
      <dgm:prSet/>
      <dgm:spPr/>
      <dgm:t>
        <a:bodyPr/>
        <a:lstStyle/>
        <a:p>
          <a:r>
            <a:rPr lang="ru-RU" dirty="0"/>
            <a:t>Давайте ребенку столько времени, сколько ему </a:t>
          </a:r>
          <a:r>
            <a:rPr lang="ru-RU" b="1" dirty="0"/>
            <a:t>нужно. </a:t>
          </a:r>
          <a:r>
            <a:rPr lang="ru-RU" dirty="0"/>
            <a:t>Помните: "Длительная пауза естественна и необходима" для осознания действия.</a:t>
          </a:r>
        </a:p>
      </dgm:t>
    </dgm:pt>
    <dgm:pt modelId="{69A94E9D-B38E-4B2B-A4FA-6A6C75B17437}" type="parTrans" cxnId="{3B069C92-88ED-426C-98D8-39BAEAA3867B}">
      <dgm:prSet/>
      <dgm:spPr/>
      <dgm:t>
        <a:bodyPr/>
        <a:lstStyle/>
        <a:p>
          <a:endParaRPr lang="ru-RU"/>
        </a:p>
      </dgm:t>
    </dgm:pt>
    <dgm:pt modelId="{F9750F39-C8E5-4AD1-86C7-FC47324C9CDE}" type="sibTrans" cxnId="{3B069C92-88ED-426C-98D8-39BAEAA3867B}">
      <dgm:prSet/>
      <dgm:spPr/>
      <dgm:t>
        <a:bodyPr/>
        <a:lstStyle/>
        <a:p>
          <a:endParaRPr lang="ru-RU"/>
        </a:p>
      </dgm:t>
    </dgm:pt>
    <dgm:pt modelId="{8E9C353F-3A1B-45C5-BFAD-CEEFA7CB7048}">
      <dgm:prSet/>
      <dgm:spPr/>
      <dgm:t>
        <a:bodyPr/>
        <a:lstStyle/>
        <a:p>
          <a:r>
            <a:rPr lang="ru-RU" dirty="0"/>
            <a:t>Используйте метод "чтения с эхом": вы читаете фразу с выражением, потом ее же читает ребенок. Это улучшает выразительность и понимание.</a:t>
          </a:r>
        </a:p>
      </dgm:t>
    </dgm:pt>
    <dgm:pt modelId="{8EFE4AF0-1C0A-4E31-9926-DB8F75FCB515}" type="parTrans" cxnId="{E60A2215-08E9-48A7-BA54-745643D2211D}">
      <dgm:prSet/>
      <dgm:spPr/>
      <dgm:t>
        <a:bodyPr/>
        <a:lstStyle/>
        <a:p>
          <a:endParaRPr lang="ru-RU"/>
        </a:p>
      </dgm:t>
    </dgm:pt>
    <dgm:pt modelId="{3DF628ED-1519-4B95-8EE5-02375FA85E78}" type="sibTrans" cxnId="{E60A2215-08E9-48A7-BA54-745643D2211D}">
      <dgm:prSet/>
      <dgm:spPr/>
      <dgm:t>
        <a:bodyPr/>
        <a:lstStyle/>
        <a:p>
          <a:endParaRPr lang="ru-RU"/>
        </a:p>
      </dgm:t>
    </dgm:pt>
    <dgm:pt modelId="{3F139756-6FB2-4F39-9A55-D388ADEF2F1D}">
      <dgm:prSet/>
      <dgm:spPr/>
      <dgm:t>
        <a:bodyPr/>
        <a:lstStyle/>
        <a:p>
          <a:r>
            <a:rPr lang="ru-RU"/>
            <a:t>Лучше </a:t>
          </a:r>
          <a:r>
            <a:rPr lang="ru-RU" dirty="0"/>
            <a:t>5 строчек, написанных осознанно, чем целая страница "каракулей" в спешке.</a:t>
          </a:r>
        </a:p>
      </dgm:t>
    </dgm:pt>
    <dgm:pt modelId="{60F999A2-9C2E-4D89-AE3C-24FB795347EF}" type="parTrans" cxnId="{F9D9E63C-5D6A-41D8-BBE8-F3FF000CFCA9}">
      <dgm:prSet/>
      <dgm:spPr/>
      <dgm:t>
        <a:bodyPr/>
        <a:lstStyle/>
        <a:p>
          <a:endParaRPr lang="ru-RU"/>
        </a:p>
      </dgm:t>
    </dgm:pt>
    <dgm:pt modelId="{87F4B44C-13D0-4A57-82C8-BE9C1B838786}" type="sibTrans" cxnId="{F9D9E63C-5D6A-41D8-BBE8-F3FF000CFCA9}">
      <dgm:prSet/>
      <dgm:spPr/>
      <dgm:t>
        <a:bodyPr/>
        <a:lstStyle/>
        <a:p>
          <a:endParaRPr lang="ru-RU"/>
        </a:p>
      </dgm:t>
    </dgm:pt>
    <dgm:pt modelId="{AF5421A9-4A8B-418D-B096-31D709B29570}">
      <dgm:prSet/>
      <dgm:spPr/>
      <dgm:t>
        <a:bodyPr/>
        <a:lstStyle/>
        <a:p>
          <a:r>
            <a:rPr lang="ru-RU"/>
            <a:t> </a:t>
          </a:r>
          <a:r>
            <a:rPr lang="ru-RU" dirty="0"/>
            <a:t>"Я вижу, как ты стараешься выводить буквы" — мотивирует сильнее, чем "Наконец-то написал без ошибок".</a:t>
          </a:r>
        </a:p>
      </dgm:t>
    </dgm:pt>
    <dgm:pt modelId="{5F7C2B80-2816-4C91-82CB-EB83E7B3E51B}" type="parTrans" cxnId="{F2BD0C0E-5ED8-4B4F-A11E-37E2664DEEE2}">
      <dgm:prSet/>
      <dgm:spPr/>
      <dgm:t>
        <a:bodyPr/>
        <a:lstStyle/>
        <a:p>
          <a:endParaRPr lang="ru-RU"/>
        </a:p>
      </dgm:t>
    </dgm:pt>
    <dgm:pt modelId="{68703C69-68D2-4B7C-B57F-D923CB334229}" type="sibTrans" cxnId="{F2BD0C0E-5ED8-4B4F-A11E-37E2664DEEE2}">
      <dgm:prSet/>
      <dgm:spPr/>
      <dgm:t>
        <a:bodyPr/>
        <a:lstStyle/>
        <a:p>
          <a:endParaRPr lang="ru-RU"/>
        </a:p>
      </dgm:t>
    </dgm:pt>
    <dgm:pt modelId="{FAB7965F-5E6C-4CCE-96D3-A8E91A090525}" type="pres">
      <dgm:prSet presAssocID="{FB395BF5-000A-42CE-AC79-B5BAFF2DC678}" presName="linear" presStyleCnt="0">
        <dgm:presLayoutVars>
          <dgm:animLvl val="lvl"/>
          <dgm:resizeHandles val="exact"/>
        </dgm:presLayoutVars>
      </dgm:prSet>
      <dgm:spPr/>
    </dgm:pt>
    <dgm:pt modelId="{875D60FC-77C0-4255-B88A-BA0BD578CF71}" type="pres">
      <dgm:prSet presAssocID="{90B3703C-5B77-49A1-B163-9F11962DEC8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4CE91E8-30FD-4DC7-BB19-0F4C8481039C}" type="pres">
      <dgm:prSet presAssocID="{90B3703C-5B77-49A1-B163-9F11962DEC8D}" presName="childText" presStyleLbl="revTx" presStyleIdx="0" presStyleCnt="5">
        <dgm:presLayoutVars>
          <dgm:bulletEnabled val="1"/>
        </dgm:presLayoutVars>
      </dgm:prSet>
      <dgm:spPr/>
    </dgm:pt>
    <dgm:pt modelId="{880527D5-2EC3-4790-B8C3-27B6290C08B8}" type="pres">
      <dgm:prSet presAssocID="{EB2DBA94-298F-4F4E-AA6D-826003FD871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0C3FAFF-6F4C-478C-A492-962ABAC98D72}" type="pres">
      <dgm:prSet presAssocID="{EB2DBA94-298F-4F4E-AA6D-826003FD871C}" presName="childText" presStyleLbl="revTx" presStyleIdx="1" presStyleCnt="5">
        <dgm:presLayoutVars>
          <dgm:bulletEnabled val="1"/>
        </dgm:presLayoutVars>
      </dgm:prSet>
      <dgm:spPr/>
    </dgm:pt>
    <dgm:pt modelId="{54953C89-65A3-4059-BD41-E01CD75E8E27}" type="pres">
      <dgm:prSet presAssocID="{8973AC74-0898-4054-8922-237B55E335D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1E539B5-404D-4433-8E47-A47ECA325FA7}" type="pres">
      <dgm:prSet presAssocID="{8973AC74-0898-4054-8922-237B55E335D9}" presName="childText" presStyleLbl="revTx" presStyleIdx="2" presStyleCnt="5">
        <dgm:presLayoutVars>
          <dgm:bulletEnabled val="1"/>
        </dgm:presLayoutVars>
      </dgm:prSet>
      <dgm:spPr/>
    </dgm:pt>
    <dgm:pt modelId="{A1D2A728-D9A7-41A2-BCAF-435EA8962FE6}" type="pres">
      <dgm:prSet presAssocID="{35534997-5E51-4F7E-AD03-87C6250A39B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20A7067-7E20-4185-8D85-80061410D197}" type="pres">
      <dgm:prSet presAssocID="{35534997-5E51-4F7E-AD03-87C6250A39B6}" presName="childText" presStyleLbl="revTx" presStyleIdx="3" presStyleCnt="5">
        <dgm:presLayoutVars>
          <dgm:bulletEnabled val="1"/>
        </dgm:presLayoutVars>
      </dgm:prSet>
      <dgm:spPr/>
    </dgm:pt>
    <dgm:pt modelId="{7D8A6998-61B8-491F-A3DD-81B6423587AE}" type="pres">
      <dgm:prSet presAssocID="{7E97B412-5450-422C-BCB3-CDC3E393564A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865BF03F-AB22-4459-B34C-FAF3F36450D1}" type="pres">
      <dgm:prSet presAssocID="{7E97B412-5450-422C-BCB3-CDC3E393564A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E15F8406-23C9-4F68-A61A-143B06AAEB88}" type="presOf" srcId="{8E9C353F-3A1B-45C5-BFAD-CEEFA7CB7048}" destId="{51E539B5-404D-4433-8E47-A47ECA325FA7}" srcOrd="0" destOrd="0" presId="urn:microsoft.com/office/officeart/2005/8/layout/vList2"/>
    <dgm:cxn modelId="{F2BD0C0E-5ED8-4B4F-A11E-37E2664DEEE2}" srcId="{7E97B412-5450-422C-BCB3-CDC3E393564A}" destId="{AF5421A9-4A8B-418D-B096-31D709B29570}" srcOrd="0" destOrd="0" parTransId="{5F7C2B80-2816-4C91-82CB-EB83E7B3E51B}" sibTransId="{68703C69-68D2-4B7C-B57F-D923CB334229}"/>
    <dgm:cxn modelId="{E60A2215-08E9-48A7-BA54-745643D2211D}" srcId="{8973AC74-0898-4054-8922-237B55E335D9}" destId="{8E9C353F-3A1B-45C5-BFAD-CEEFA7CB7048}" srcOrd="0" destOrd="0" parTransId="{8EFE4AF0-1C0A-4E31-9926-DB8F75FCB515}" sibTransId="{3DF628ED-1519-4B95-8EE5-02375FA85E78}"/>
    <dgm:cxn modelId="{E7007119-D825-4035-8C82-0E20B78BEC6F}" type="presOf" srcId="{8973AC74-0898-4054-8922-237B55E335D9}" destId="{54953C89-65A3-4059-BD41-E01CD75E8E27}" srcOrd="0" destOrd="0" presId="urn:microsoft.com/office/officeart/2005/8/layout/vList2"/>
    <dgm:cxn modelId="{A825632B-F264-4015-8070-AA6A0E3E4EDB}" srcId="{FB395BF5-000A-42CE-AC79-B5BAFF2DC678}" destId="{EB2DBA94-298F-4F4E-AA6D-826003FD871C}" srcOrd="1" destOrd="0" parTransId="{AE545C12-77DE-4287-A51E-0B43E6A684D5}" sibTransId="{A1F70415-02B8-474B-9E59-B1EDF62561A9}"/>
    <dgm:cxn modelId="{F9D9E63C-5D6A-41D8-BBE8-F3FF000CFCA9}" srcId="{35534997-5E51-4F7E-AD03-87C6250A39B6}" destId="{3F139756-6FB2-4F39-9A55-D388ADEF2F1D}" srcOrd="0" destOrd="0" parTransId="{60F999A2-9C2E-4D89-AE3C-24FB795347EF}" sibTransId="{87F4B44C-13D0-4A57-82C8-BE9C1B838786}"/>
    <dgm:cxn modelId="{EF1DED44-A562-496A-BEFC-2DE5C4913C70}" srcId="{FB395BF5-000A-42CE-AC79-B5BAFF2DC678}" destId="{7E97B412-5450-422C-BCB3-CDC3E393564A}" srcOrd="4" destOrd="0" parTransId="{E03EF192-039E-41FD-9BB0-608D873828A3}" sibTransId="{29A1F895-EBB5-4200-8227-DE20A17927AB}"/>
    <dgm:cxn modelId="{AFA3F381-58CB-4C1B-BA4C-B57F768A975F}" type="presOf" srcId="{FB395BF5-000A-42CE-AC79-B5BAFF2DC678}" destId="{FAB7965F-5E6C-4CCE-96D3-A8E91A090525}" srcOrd="0" destOrd="0" presId="urn:microsoft.com/office/officeart/2005/8/layout/vList2"/>
    <dgm:cxn modelId="{026E4584-C783-46DB-80A1-0C011B92E825}" srcId="{90B3703C-5B77-49A1-B163-9F11962DEC8D}" destId="{16DBBEE3-CCE6-4B2E-8E44-CFF067A250CE}" srcOrd="0" destOrd="0" parTransId="{8EB8BCBA-C663-4C00-88B9-A7162DB9DAC9}" sibTransId="{EC884B2A-1AA1-4E52-A43E-2DDA389BAF0A}"/>
    <dgm:cxn modelId="{A8A6B686-8328-4398-86AF-60FC06A6249D}" srcId="{FB395BF5-000A-42CE-AC79-B5BAFF2DC678}" destId="{90B3703C-5B77-49A1-B163-9F11962DEC8D}" srcOrd="0" destOrd="0" parTransId="{DE443EC4-C67E-4CDE-95D0-1426C28C739A}" sibTransId="{5568F367-A4F6-42F0-AFD1-F86BC60C2269}"/>
    <dgm:cxn modelId="{10042E90-F544-493F-9989-12A5D481AA08}" srcId="{FB395BF5-000A-42CE-AC79-B5BAFF2DC678}" destId="{35534997-5E51-4F7E-AD03-87C6250A39B6}" srcOrd="3" destOrd="0" parTransId="{B501FF80-E008-446E-8C7E-17226B651D84}" sibTransId="{782C1AF1-E059-4E65-82A6-11E4575886B2}"/>
    <dgm:cxn modelId="{3B069C92-88ED-426C-98D8-39BAEAA3867B}" srcId="{EB2DBA94-298F-4F4E-AA6D-826003FD871C}" destId="{3560B16F-BBA8-445C-A42A-0EB188CBE2DE}" srcOrd="0" destOrd="0" parTransId="{69A94E9D-B38E-4B2B-A4FA-6A6C75B17437}" sibTransId="{F9750F39-C8E5-4AD1-86C7-FC47324C9CDE}"/>
    <dgm:cxn modelId="{52315598-A88E-435B-A5F4-97367C62156A}" type="presOf" srcId="{AF5421A9-4A8B-418D-B096-31D709B29570}" destId="{865BF03F-AB22-4459-B34C-FAF3F36450D1}" srcOrd="0" destOrd="0" presId="urn:microsoft.com/office/officeart/2005/8/layout/vList2"/>
    <dgm:cxn modelId="{FE0E38A4-EBFD-4042-B9F9-4EDFB8ECD2CA}" type="presOf" srcId="{7E97B412-5450-422C-BCB3-CDC3E393564A}" destId="{7D8A6998-61B8-491F-A3DD-81B6423587AE}" srcOrd="0" destOrd="0" presId="urn:microsoft.com/office/officeart/2005/8/layout/vList2"/>
    <dgm:cxn modelId="{7FE05CA6-0746-4F31-86C4-8F6486DADCD0}" type="presOf" srcId="{3F139756-6FB2-4F39-9A55-D388ADEF2F1D}" destId="{120A7067-7E20-4185-8D85-80061410D197}" srcOrd="0" destOrd="0" presId="urn:microsoft.com/office/officeart/2005/8/layout/vList2"/>
    <dgm:cxn modelId="{C3DBD1C3-83C4-47C9-A7C5-8E6E4AE2D37C}" type="presOf" srcId="{16DBBEE3-CCE6-4B2E-8E44-CFF067A250CE}" destId="{C4CE91E8-30FD-4DC7-BB19-0F4C8481039C}" srcOrd="0" destOrd="0" presId="urn:microsoft.com/office/officeart/2005/8/layout/vList2"/>
    <dgm:cxn modelId="{CA6ACCC6-0698-496D-875B-5480A811CC75}" type="presOf" srcId="{90B3703C-5B77-49A1-B163-9F11962DEC8D}" destId="{875D60FC-77C0-4255-B88A-BA0BD578CF71}" srcOrd="0" destOrd="0" presId="urn:microsoft.com/office/officeart/2005/8/layout/vList2"/>
    <dgm:cxn modelId="{F8D5BFD5-D7C8-446A-92E9-808A7E9BC970}" type="presOf" srcId="{EB2DBA94-298F-4F4E-AA6D-826003FD871C}" destId="{880527D5-2EC3-4790-B8C3-27B6290C08B8}" srcOrd="0" destOrd="0" presId="urn:microsoft.com/office/officeart/2005/8/layout/vList2"/>
    <dgm:cxn modelId="{D1E23DD8-37D2-4A0A-936E-536E2F0B1C97}" type="presOf" srcId="{35534997-5E51-4F7E-AD03-87C6250A39B6}" destId="{A1D2A728-D9A7-41A2-BCAF-435EA8962FE6}" srcOrd="0" destOrd="0" presId="urn:microsoft.com/office/officeart/2005/8/layout/vList2"/>
    <dgm:cxn modelId="{1490FBED-36C0-4E35-95E7-01286723169C}" type="presOf" srcId="{3560B16F-BBA8-445C-A42A-0EB188CBE2DE}" destId="{20C3FAFF-6F4C-478C-A492-962ABAC98D72}" srcOrd="0" destOrd="0" presId="urn:microsoft.com/office/officeart/2005/8/layout/vList2"/>
    <dgm:cxn modelId="{52E7C1F4-A3BB-4897-8FCB-DCF096B47D2B}" srcId="{FB395BF5-000A-42CE-AC79-B5BAFF2DC678}" destId="{8973AC74-0898-4054-8922-237B55E335D9}" srcOrd="2" destOrd="0" parTransId="{0D6D2F93-A46A-4AFF-A942-B847542E52F4}" sibTransId="{6868E257-016F-4674-81E9-488164FC5763}"/>
    <dgm:cxn modelId="{B5006126-4AC3-410B-85B5-F53184E37E87}" type="presParOf" srcId="{FAB7965F-5E6C-4CCE-96D3-A8E91A090525}" destId="{875D60FC-77C0-4255-B88A-BA0BD578CF71}" srcOrd="0" destOrd="0" presId="urn:microsoft.com/office/officeart/2005/8/layout/vList2"/>
    <dgm:cxn modelId="{DCD228AA-37E6-4F3A-8E7F-0C2DF840BD91}" type="presParOf" srcId="{FAB7965F-5E6C-4CCE-96D3-A8E91A090525}" destId="{C4CE91E8-30FD-4DC7-BB19-0F4C8481039C}" srcOrd="1" destOrd="0" presId="urn:microsoft.com/office/officeart/2005/8/layout/vList2"/>
    <dgm:cxn modelId="{43FD34E9-DEE9-41AF-9F5C-123C5EC9494B}" type="presParOf" srcId="{FAB7965F-5E6C-4CCE-96D3-A8E91A090525}" destId="{880527D5-2EC3-4790-B8C3-27B6290C08B8}" srcOrd="2" destOrd="0" presId="urn:microsoft.com/office/officeart/2005/8/layout/vList2"/>
    <dgm:cxn modelId="{A6F185A7-4D15-4B5E-BF28-8B5D08C05F44}" type="presParOf" srcId="{FAB7965F-5E6C-4CCE-96D3-A8E91A090525}" destId="{20C3FAFF-6F4C-478C-A492-962ABAC98D72}" srcOrd="3" destOrd="0" presId="urn:microsoft.com/office/officeart/2005/8/layout/vList2"/>
    <dgm:cxn modelId="{98F4F08F-A194-4127-A14F-DAFDFC5A56B5}" type="presParOf" srcId="{FAB7965F-5E6C-4CCE-96D3-A8E91A090525}" destId="{54953C89-65A3-4059-BD41-E01CD75E8E27}" srcOrd="4" destOrd="0" presId="urn:microsoft.com/office/officeart/2005/8/layout/vList2"/>
    <dgm:cxn modelId="{95F916DF-2B17-4838-8702-3904D73F388A}" type="presParOf" srcId="{FAB7965F-5E6C-4CCE-96D3-A8E91A090525}" destId="{51E539B5-404D-4433-8E47-A47ECA325FA7}" srcOrd="5" destOrd="0" presId="urn:microsoft.com/office/officeart/2005/8/layout/vList2"/>
    <dgm:cxn modelId="{61213792-23C4-4297-8D40-D03600E8A73D}" type="presParOf" srcId="{FAB7965F-5E6C-4CCE-96D3-A8E91A090525}" destId="{A1D2A728-D9A7-41A2-BCAF-435EA8962FE6}" srcOrd="6" destOrd="0" presId="urn:microsoft.com/office/officeart/2005/8/layout/vList2"/>
    <dgm:cxn modelId="{687899B7-080E-43E5-A96D-D93594D70C8B}" type="presParOf" srcId="{FAB7965F-5E6C-4CCE-96D3-A8E91A090525}" destId="{120A7067-7E20-4185-8D85-80061410D197}" srcOrd="7" destOrd="0" presId="urn:microsoft.com/office/officeart/2005/8/layout/vList2"/>
    <dgm:cxn modelId="{DF63F0D9-4DD4-47BF-BBF6-27FFAA463D38}" type="presParOf" srcId="{FAB7965F-5E6C-4CCE-96D3-A8E91A090525}" destId="{7D8A6998-61B8-491F-A3DD-81B6423587AE}" srcOrd="8" destOrd="0" presId="urn:microsoft.com/office/officeart/2005/8/layout/vList2"/>
    <dgm:cxn modelId="{11DA469A-9751-420C-96D4-526A9E29905B}" type="presParOf" srcId="{FAB7965F-5E6C-4CCE-96D3-A8E91A090525}" destId="{865BF03F-AB22-4459-B34C-FAF3F36450D1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B395BF5-000A-42CE-AC79-B5BAFF2DC678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90B3703C-5B77-49A1-B163-9F11962DEC8D}">
      <dgm:prSet/>
      <dgm:spPr/>
      <dgm:t>
        <a:bodyPr/>
        <a:lstStyle/>
        <a:p>
          <a:r>
            <a:rPr lang="ru-RU" dirty="0"/>
            <a:t>1.  НЕ заставляйте читать на скорость. </a:t>
          </a:r>
        </a:p>
      </dgm:t>
    </dgm:pt>
    <dgm:pt modelId="{DE443EC4-C67E-4CDE-95D0-1426C28C739A}" type="parTrans" cxnId="{A8A6B686-8328-4398-86AF-60FC06A6249D}">
      <dgm:prSet/>
      <dgm:spPr/>
      <dgm:t>
        <a:bodyPr/>
        <a:lstStyle/>
        <a:p>
          <a:endParaRPr lang="ru-RU"/>
        </a:p>
      </dgm:t>
    </dgm:pt>
    <dgm:pt modelId="{5568F367-A4F6-42F0-AFD1-F86BC60C2269}" type="sibTrans" cxnId="{A8A6B686-8328-4398-86AF-60FC06A6249D}">
      <dgm:prSet/>
      <dgm:spPr/>
      <dgm:t>
        <a:bodyPr/>
        <a:lstStyle/>
        <a:p>
          <a:endParaRPr lang="ru-RU"/>
        </a:p>
      </dgm:t>
    </dgm:pt>
    <dgm:pt modelId="{2F67EFDF-CCD1-4A1D-9FC6-A6F2089DB6DA}">
      <dgm:prSet/>
      <dgm:spPr/>
      <dgm:t>
        <a:bodyPr/>
        <a:lstStyle/>
        <a:p>
          <a:r>
            <a:rPr lang="ru-RU" dirty="0"/>
            <a:t>2.  НЕ торопите и не подгоняйте при письме</a:t>
          </a:r>
        </a:p>
      </dgm:t>
    </dgm:pt>
    <dgm:pt modelId="{793D044B-0B97-4BEE-A9D7-A24CCC93FBEF}" type="parTrans" cxnId="{3B96E41F-F8B5-4547-AFB6-5566BFD14B37}">
      <dgm:prSet/>
      <dgm:spPr/>
      <dgm:t>
        <a:bodyPr/>
        <a:lstStyle/>
        <a:p>
          <a:endParaRPr lang="ru-RU"/>
        </a:p>
      </dgm:t>
    </dgm:pt>
    <dgm:pt modelId="{BC3D4E11-8D3A-46DA-A11E-0B1EE4DEA53A}" type="sibTrans" cxnId="{3B96E41F-F8B5-4547-AFB6-5566BFD14B37}">
      <dgm:prSet/>
      <dgm:spPr/>
      <dgm:t>
        <a:bodyPr/>
        <a:lstStyle/>
        <a:p>
          <a:endParaRPr lang="ru-RU"/>
        </a:p>
      </dgm:t>
    </dgm:pt>
    <dgm:pt modelId="{555F1883-3099-45BF-83AB-D26D93A5D116}">
      <dgm:prSet/>
      <dgm:spPr/>
      <dgm:t>
        <a:bodyPr/>
        <a:lstStyle/>
        <a:p>
          <a:r>
            <a:rPr lang="ru-RU" dirty="0"/>
            <a:t>3.  НЕ заставляйте переписывать начисто</a:t>
          </a:r>
        </a:p>
      </dgm:t>
    </dgm:pt>
    <dgm:pt modelId="{577819DA-AF0C-47B1-9514-518CCF48F9B8}" type="parTrans" cxnId="{3A55BD22-F85A-483F-B881-28BD2725E431}">
      <dgm:prSet/>
      <dgm:spPr/>
      <dgm:t>
        <a:bodyPr/>
        <a:lstStyle/>
        <a:p>
          <a:endParaRPr lang="ru-RU"/>
        </a:p>
      </dgm:t>
    </dgm:pt>
    <dgm:pt modelId="{D4408591-EADE-47EB-8432-3F99B36D01B3}" type="sibTrans" cxnId="{3A55BD22-F85A-483F-B881-28BD2725E431}">
      <dgm:prSet/>
      <dgm:spPr/>
      <dgm:t>
        <a:bodyPr/>
        <a:lstStyle/>
        <a:p>
          <a:endParaRPr lang="ru-RU"/>
        </a:p>
      </dgm:t>
    </dgm:pt>
    <dgm:pt modelId="{D3EB583A-C835-4EF8-AC4F-B1A7F9FAD754}">
      <dgm:prSet/>
      <dgm:spPr/>
      <dgm:t>
        <a:bodyPr/>
        <a:lstStyle/>
        <a:p>
          <a:r>
            <a:rPr lang="ru-RU" dirty="0"/>
            <a:t>4.  НЕ ругайте за "глупые" ошибки и помарки</a:t>
          </a:r>
        </a:p>
      </dgm:t>
    </dgm:pt>
    <dgm:pt modelId="{30C59E26-DA8D-4337-9D22-D6D25420DDB3}" type="parTrans" cxnId="{42B35C2A-B141-45D7-8792-5C2C56E909D4}">
      <dgm:prSet/>
      <dgm:spPr/>
      <dgm:t>
        <a:bodyPr/>
        <a:lstStyle/>
        <a:p>
          <a:endParaRPr lang="ru-RU"/>
        </a:p>
      </dgm:t>
    </dgm:pt>
    <dgm:pt modelId="{5AAF4C90-718E-4B14-A8F9-4B6971A7433A}" type="sibTrans" cxnId="{42B35C2A-B141-45D7-8792-5C2C56E909D4}">
      <dgm:prSet/>
      <dgm:spPr/>
      <dgm:t>
        <a:bodyPr/>
        <a:lstStyle/>
        <a:p>
          <a:endParaRPr lang="ru-RU"/>
        </a:p>
      </dgm:t>
    </dgm:pt>
    <dgm:pt modelId="{8CE6CC11-FAE5-4DD1-99F9-E0BC5DFD04E6}">
      <dgm:prSet/>
      <dgm:spPr/>
      <dgm:t>
        <a:bodyPr/>
        <a:lstStyle/>
        <a:p>
          <a:r>
            <a:rPr lang="ru-RU" dirty="0"/>
            <a:t>5.  НЕ делайте уроки любой ценой</a:t>
          </a:r>
        </a:p>
      </dgm:t>
    </dgm:pt>
    <dgm:pt modelId="{705F95B0-4ACA-4D37-80E5-D231A5E54317}" type="parTrans" cxnId="{EF40FC05-C0EA-4E56-B817-D3D8A62310F8}">
      <dgm:prSet/>
      <dgm:spPr/>
      <dgm:t>
        <a:bodyPr/>
        <a:lstStyle/>
        <a:p>
          <a:endParaRPr lang="ru-RU"/>
        </a:p>
      </dgm:t>
    </dgm:pt>
    <dgm:pt modelId="{5BD1F8C6-9BA1-4066-BDD7-60AF948EF9DA}" type="sibTrans" cxnId="{EF40FC05-C0EA-4E56-B817-D3D8A62310F8}">
      <dgm:prSet/>
      <dgm:spPr/>
      <dgm:t>
        <a:bodyPr/>
        <a:lstStyle/>
        <a:p>
          <a:endParaRPr lang="ru-RU"/>
        </a:p>
      </dgm:t>
    </dgm:pt>
    <dgm:pt modelId="{141236B3-3983-41B4-AF91-D3952E6A4B3D}">
      <dgm:prSet/>
      <dgm:spPr/>
      <dgm:t>
        <a:bodyPr/>
        <a:lstStyle/>
        <a:p>
          <a:r>
            <a:rPr lang="ru-RU"/>
            <a:t>Это </a:t>
          </a:r>
          <a:r>
            <a:rPr lang="ru-RU" dirty="0"/>
            <a:t>прямой путь к "угадывающему" чтению и потере понимания текста.</a:t>
          </a:r>
        </a:p>
      </dgm:t>
    </dgm:pt>
    <dgm:pt modelId="{51DA4E31-0474-4BBE-AA3D-DEEA0D331586}" type="parTrans" cxnId="{54F55867-7130-4FF3-9E4E-51DF2839B586}">
      <dgm:prSet/>
      <dgm:spPr/>
    </dgm:pt>
    <dgm:pt modelId="{1AB1C04A-1D23-45FC-BA4F-0391E8B302BB}" type="sibTrans" cxnId="{54F55867-7130-4FF3-9E4E-51DF2839B586}">
      <dgm:prSet/>
      <dgm:spPr/>
    </dgm:pt>
    <dgm:pt modelId="{CD880362-1E32-4296-A292-5859EE86E63E}">
      <dgm:prSet/>
      <dgm:spPr/>
      <dgm:t>
        <a:bodyPr/>
        <a:lstStyle/>
        <a:p>
          <a:r>
            <a:rPr lang="ru-RU"/>
            <a:t>Фраза </a:t>
          </a:r>
          <a:r>
            <a:rPr lang="ru-RU" dirty="0"/>
            <a:t>"Пиши быстрее!" — главный враг формирования почерка. </a:t>
          </a:r>
          <a:r>
            <a:rPr lang="ru-RU"/>
            <a:t>Она ведет к закреплению неправильных движений.</a:t>
          </a:r>
        </a:p>
      </dgm:t>
    </dgm:pt>
    <dgm:pt modelId="{A04368DA-D180-4E0D-87B7-70CF06DFF5F5}" type="parTrans" cxnId="{36EABAFE-1B30-4411-9FEC-B82C7CF9121B}">
      <dgm:prSet/>
      <dgm:spPr/>
    </dgm:pt>
    <dgm:pt modelId="{0896FE69-70D8-4A15-879E-06C00103FF29}" type="sibTrans" cxnId="{36EABAFE-1B30-4411-9FEC-B82C7CF9121B}">
      <dgm:prSet/>
      <dgm:spPr/>
    </dgm:pt>
    <dgm:pt modelId="{6241BA64-DD4A-4FCC-9442-58DFFA7C6530}">
      <dgm:prSet/>
      <dgm:spPr/>
      <dgm:t>
        <a:bodyPr/>
        <a:lstStyle/>
        <a:p>
          <a:r>
            <a:rPr lang="ru-RU" dirty="0"/>
            <a:t>Многократное переписывание из-за помарок — это наказание, а не обучение. Оно вызывает отвращение к письму.</a:t>
          </a:r>
        </a:p>
      </dgm:t>
    </dgm:pt>
    <dgm:pt modelId="{4FC64FEF-EFA8-47A3-B6DA-0E6E65148EE2}" type="parTrans" cxnId="{69E0A91A-E850-4E6C-8EF7-E24CD2091253}">
      <dgm:prSet/>
      <dgm:spPr/>
    </dgm:pt>
    <dgm:pt modelId="{8828DE73-50A6-4154-BCC6-89D2B6B100A3}" type="sibTrans" cxnId="{69E0A91A-E850-4E6C-8EF7-E24CD2091253}">
      <dgm:prSet/>
      <dgm:spPr/>
    </dgm:pt>
    <dgm:pt modelId="{AC919CE8-906B-4554-B7F0-168942A96441}">
      <dgm:prSet/>
      <dgm:spPr/>
      <dgm:t>
        <a:bodyPr/>
        <a:lstStyle/>
        <a:p>
          <a:r>
            <a:rPr lang="ru-RU"/>
            <a:t>Это </a:t>
          </a:r>
          <a:r>
            <a:rPr lang="ru-RU" dirty="0"/>
            <a:t>не сознательное нарушение, а следствие усталости или несформированности функций. Ругань только повышает тревожность, что ведет к новым ошибкам.</a:t>
          </a:r>
        </a:p>
      </dgm:t>
    </dgm:pt>
    <dgm:pt modelId="{705552C7-268A-49E5-BD05-7595973A2869}" type="parTrans" cxnId="{F4E765EB-FDCB-4A1A-A0D5-AD4E263D8C70}">
      <dgm:prSet/>
      <dgm:spPr/>
    </dgm:pt>
    <dgm:pt modelId="{B8515791-5288-42B1-93A3-7CA820075022}" type="sibTrans" cxnId="{F4E765EB-FDCB-4A1A-A0D5-AD4E263D8C70}">
      <dgm:prSet/>
      <dgm:spPr/>
    </dgm:pt>
    <dgm:pt modelId="{25004CA9-75F8-41F1-8984-6BDC10CF4816}">
      <dgm:prSet/>
      <dgm:spPr/>
      <dgm:t>
        <a:bodyPr/>
        <a:lstStyle/>
        <a:p>
          <a:r>
            <a:rPr lang="ru-RU"/>
            <a:t>Если </a:t>
          </a:r>
          <a:r>
            <a:rPr lang="ru-RU" dirty="0"/>
            <a:t>ребенок плачет, устал или сильно напряжен — остановитесь. Здоровье и психологический комфорт дороже безупречного д/з.</a:t>
          </a:r>
        </a:p>
      </dgm:t>
    </dgm:pt>
    <dgm:pt modelId="{4D1D2A43-C8E4-49AE-943D-660B1EEC1977}" type="parTrans" cxnId="{7574C7AA-6443-4807-9BC4-F183AB058B28}">
      <dgm:prSet/>
      <dgm:spPr/>
    </dgm:pt>
    <dgm:pt modelId="{66AD2D60-66DB-4831-9EEF-7CF9B2909349}" type="sibTrans" cxnId="{7574C7AA-6443-4807-9BC4-F183AB058B28}">
      <dgm:prSet/>
      <dgm:spPr/>
    </dgm:pt>
    <dgm:pt modelId="{FAB7965F-5E6C-4CCE-96D3-A8E91A090525}" type="pres">
      <dgm:prSet presAssocID="{FB395BF5-000A-42CE-AC79-B5BAFF2DC678}" presName="linear" presStyleCnt="0">
        <dgm:presLayoutVars>
          <dgm:animLvl val="lvl"/>
          <dgm:resizeHandles val="exact"/>
        </dgm:presLayoutVars>
      </dgm:prSet>
      <dgm:spPr/>
    </dgm:pt>
    <dgm:pt modelId="{875D60FC-77C0-4255-B88A-BA0BD578CF71}" type="pres">
      <dgm:prSet presAssocID="{90B3703C-5B77-49A1-B163-9F11962DEC8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DD07B90-14CF-4BDF-87C7-102C7E893E7F}" type="pres">
      <dgm:prSet presAssocID="{90B3703C-5B77-49A1-B163-9F11962DEC8D}" presName="childText" presStyleLbl="revTx" presStyleIdx="0" presStyleCnt="5">
        <dgm:presLayoutVars>
          <dgm:bulletEnabled val="1"/>
        </dgm:presLayoutVars>
      </dgm:prSet>
      <dgm:spPr/>
    </dgm:pt>
    <dgm:pt modelId="{AAF33986-089B-4977-9E27-F8D16543E4CF}" type="pres">
      <dgm:prSet presAssocID="{2F67EFDF-CCD1-4A1D-9FC6-A6F2089DB6D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336CE63-AC46-40BF-94FC-A068FE8051D7}" type="pres">
      <dgm:prSet presAssocID="{2F67EFDF-CCD1-4A1D-9FC6-A6F2089DB6DA}" presName="childText" presStyleLbl="revTx" presStyleIdx="1" presStyleCnt="5">
        <dgm:presLayoutVars>
          <dgm:bulletEnabled val="1"/>
        </dgm:presLayoutVars>
      </dgm:prSet>
      <dgm:spPr/>
    </dgm:pt>
    <dgm:pt modelId="{742966A9-A4BD-48C6-80EF-021D2C2B0D99}" type="pres">
      <dgm:prSet presAssocID="{555F1883-3099-45BF-83AB-D26D93A5D11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57A0B5F-8AC4-4D04-9E69-F2DA6316E257}" type="pres">
      <dgm:prSet presAssocID="{555F1883-3099-45BF-83AB-D26D93A5D116}" presName="childText" presStyleLbl="revTx" presStyleIdx="2" presStyleCnt="5">
        <dgm:presLayoutVars>
          <dgm:bulletEnabled val="1"/>
        </dgm:presLayoutVars>
      </dgm:prSet>
      <dgm:spPr/>
    </dgm:pt>
    <dgm:pt modelId="{A0ED2D5B-C268-4D40-947F-C85C21E0D8E4}" type="pres">
      <dgm:prSet presAssocID="{D3EB583A-C835-4EF8-AC4F-B1A7F9FAD75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C89BAE2-33A7-4F24-9AA7-B95B6450966E}" type="pres">
      <dgm:prSet presAssocID="{D3EB583A-C835-4EF8-AC4F-B1A7F9FAD754}" presName="childText" presStyleLbl="revTx" presStyleIdx="3" presStyleCnt="5">
        <dgm:presLayoutVars>
          <dgm:bulletEnabled val="1"/>
        </dgm:presLayoutVars>
      </dgm:prSet>
      <dgm:spPr/>
    </dgm:pt>
    <dgm:pt modelId="{398D896E-D502-4503-AC4B-348D0D33424D}" type="pres">
      <dgm:prSet presAssocID="{8CE6CC11-FAE5-4DD1-99F9-E0BC5DFD04E6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3A4BD239-5F09-4955-A5AF-9F6C0332BB53}" type="pres">
      <dgm:prSet presAssocID="{8CE6CC11-FAE5-4DD1-99F9-E0BC5DFD04E6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EF40FC05-C0EA-4E56-B817-D3D8A62310F8}" srcId="{FB395BF5-000A-42CE-AC79-B5BAFF2DC678}" destId="{8CE6CC11-FAE5-4DD1-99F9-E0BC5DFD04E6}" srcOrd="4" destOrd="0" parTransId="{705F95B0-4ACA-4D37-80E5-D231A5E54317}" sibTransId="{5BD1F8C6-9BA1-4066-BDD7-60AF948EF9DA}"/>
    <dgm:cxn modelId="{EBCEA606-A8F3-4544-B6C4-15E13833C252}" type="presOf" srcId="{2F67EFDF-CCD1-4A1D-9FC6-A6F2089DB6DA}" destId="{AAF33986-089B-4977-9E27-F8D16543E4CF}" srcOrd="0" destOrd="0" presId="urn:microsoft.com/office/officeart/2005/8/layout/vList2"/>
    <dgm:cxn modelId="{69E0A91A-E850-4E6C-8EF7-E24CD2091253}" srcId="{555F1883-3099-45BF-83AB-D26D93A5D116}" destId="{6241BA64-DD4A-4FCC-9442-58DFFA7C6530}" srcOrd="0" destOrd="0" parTransId="{4FC64FEF-EFA8-47A3-B6DA-0E6E65148EE2}" sibTransId="{8828DE73-50A6-4154-BCC6-89D2B6B100A3}"/>
    <dgm:cxn modelId="{3B96E41F-F8B5-4547-AFB6-5566BFD14B37}" srcId="{FB395BF5-000A-42CE-AC79-B5BAFF2DC678}" destId="{2F67EFDF-CCD1-4A1D-9FC6-A6F2089DB6DA}" srcOrd="1" destOrd="0" parTransId="{793D044B-0B97-4BEE-A9D7-A24CCC93FBEF}" sibTransId="{BC3D4E11-8D3A-46DA-A11E-0B1EE4DEA53A}"/>
    <dgm:cxn modelId="{3A55BD22-F85A-483F-B881-28BD2725E431}" srcId="{FB395BF5-000A-42CE-AC79-B5BAFF2DC678}" destId="{555F1883-3099-45BF-83AB-D26D93A5D116}" srcOrd="2" destOrd="0" parTransId="{577819DA-AF0C-47B1-9514-518CCF48F9B8}" sibTransId="{D4408591-EADE-47EB-8432-3F99B36D01B3}"/>
    <dgm:cxn modelId="{42B35C2A-B141-45D7-8792-5C2C56E909D4}" srcId="{FB395BF5-000A-42CE-AC79-B5BAFF2DC678}" destId="{D3EB583A-C835-4EF8-AC4F-B1A7F9FAD754}" srcOrd="3" destOrd="0" parTransId="{30C59E26-DA8D-4337-9D22-D6D25420DDB3}" sibTransId="{5AAF4C90-718E-4B14-A8F9-4B6971A7433A}"/>
    <dgm:cxn modelId="{998D7E2D-4371-4EEB-8132-F02087F4DEDB}" type="presOf" srcId="{25004CA9-75F8-41F1-8984-6BDC10CF4816}" destId="{3A4BD239-5F09-4955-A5AF-9F6C0332BB53}" srcOrd="0" destOrd="0" presId="urn:microsoft.com/office/officeart/2005/8/layout/vList2"/>
    <dgm:cxn modelId="{9FA28A40-F64B-4504-9105-BEF7C07B87B3}" type="presOf" srcId="{8CE6CC11-FAE5-4DD1-99F9-E0BC5DFD04E6}" destId="{398D896E-D502-4503-AC4B-348D0D33424D}" srcOrd="0" destOrd="0" presId="urn:microsoft.com/office/officeart/2005/8/layout/vList2"/>
    <dgm:cxn modelId="{54F55867-7130-4FF3-9E4E-51DF2839B586}" srcId="{90B3703C-5B77-49A1-B163-9F11962DEC8D}" destId="{141236B3-3983-41B4-AF91-D3952E6A4B3D}" srcOrd="0" destOrd="0" parTransId="{51DA4E31-0474-4BBE-AA3D-DEEA0D331586}" sibTransId="{1AB1C04A-1D23-45FC-BA4F-0391E8B302BB}"/>
    <dgm:cxn modelId="{B5FC4153-EA6C-4736-95D7-A4D260A12A83}" type="presOf" srcId="{D3EB583A-C835-4EF8-AC4F-B1A7F9FAD754}" destId="{A0ED2D5B-C268-4D40-947F-C85C21E0D8E4}" srcOrd="0" destOrd="0" presId="urn:microsoft.com/office/officeart/2005/8/layout/vList2"/>
    <dgm:cxn modelId="{ABD7EE77-5BA7-4083-847E-E20FB59AEAED}" type="presOf" srcId="{141236B3-3983-41B4-AF91-D3952E6A4B3D}" destId="{0DD07B90-14CF-4BDF-87C7-102C7E893E7F}" srcOrd="0" destOrd="0" presId="urn:microsoft.com/office/officeart/2005/8/layout/vList2"/>
    <dgm:cxn modelId="{AFA3F381-58CB-4C1B-BA4C-B57F768A975F}" type="presOf" srcId="{FB395BF5-000A-42CE-AC79-B5BAFF2DC678}" destId="{FAB7965F-5E6C-4CCE-96D3-A8E91A090525}" srcOrd="0" destOrd="0" presId="urn:microsoft.com/office/officeart/2005/8/layout/vList2"/>
    <dgm:cxn modelId="{A8A6B686-8328-4398-86AF-60FC06A6249D}" srcId="{FB395BF5-000A-42CE-AC79-B5BAFF2DC678}" destId="{90B3703C-5B77-49A1-B163-9F11962DEC8D}" srcOrd="0" destOrd="0" parTransId="{DE443EC4-C67E-4CDE-95D0-1426C28C739A}" sibTransId="{5568F367-A4F6-42F0-AFD1-F86BC60C2269}"/>
    <dgm:cxn modelId="{E3EF5E99-7B27-4729-9021-9AE49D0CC97A}" type="presOf" srcId="{6241BA64-DD4A-4FCC-9442-58DFFA7C6530}" destId="{F57A0B5F-8AC4-4D04-9E69-F2DA6316E257}" srcOrd="0" destOrd="0" presId="urn:microsoft.com/office/officeart/2005/8/layout/vList2"/>
    <dgm:cxn modelId="{7574C7AA-6443-4807-9BC4-F183AB058B28}" srcId="{8CE6CC11-FAE5-4DD1-99F9-E0BC5DFD04E6}" destId="{25004CA9-75F8-41F1-8984-6BDC10CF4816}" srcOrd="0" destOrd="0" parTransId="{4D1D2A43-C8E4-49AE-943D-660B1EEC1977}" sibTransId="{66AD2D60-66DB-4831-9EEF-7CF9B2909349}"/>
    <dgm:cxn modelId="{1181A4BE-2BBB-4966-B2E3-4F49D878B14D}" type="presOf" srcId="{AC919CE8-906B-4554-B7F0-168942A96441}" destId="{BC89BAE2-33A7-4F24-9AA7-B95B6450966E}" srcOrd="0" destOrd="0" presId="urn:microsoft.com/office/officeart/2005/8/layout/vList2"/>
    <dgm:cxn modelId="{C0F672C4-71F2-4C5C-8DEB-14F221BE4AF6}" type="presOf" srcId="{555F1883-3099-45BF-83AB-D26D93A5D116}" destId="{742966A9-A4BD-48C6-80EF-021D2C2B0D99}" srcOrd="0" destOrd="0" presId="urn:microsoft.com/office/officeart/2005/8/layout/vList2"/>
    <dgm:cxn modelId="{CA6ACCC6-0698-496D-875B-5480A811CC75}" type="presOf" srcId="{90B3703C-5B77-49A1-B163-9F11962DEC8D}" destId="{875D60FC-77C0-4255-B88A-BA0BD578CF71}" srcOrd="0" destOrd="0" presId="urn:microsoft.com/office/officeart/2005/8/layout/vList2"/>
    <dgm:cxn modelId="{5FB631E6-022D-4414-AE98-9B9721214C17}" type="presOf" srcId="{CD880362-1E32-4296-A292-5859EE86E63E}" destId="{D336CE63-AC46-40BF-94FC-A068FE8051D7}" srcOrd="0" destOrd="0" presId="urn:microsoft.com/office/officeart/2005/8/layout/vList2"/>
    <dgm:cxn modelId="{F4E765EB-FDCB-4A1A-A0D5-AD4E263D8C70}" srcId="{D3EB583A-C835-4EF8-AC4F-B1A7F9FAD754}" destId="{AC919CE8-906B-4554-B7F0-168942A96441}" srcOrd="0" destOrd="0" parTransId="{705552C7-268A-49E5-BD05-7595973A2869}" sibTransId="{B8515791-5288-42B1-93A3-7CA820075022}"/>
    <dgm:cxn modelId="{36EABAFE-1B30-4411-9FEC-B82C7CF9121B}" srcId="{2F67EFDF-CCD1-4A1D-9FC6-A6F2089DB6DA}" destId="{CD880362-1E32-4296-A292-5859EE86E63E}" srcOrd="0" destOrd="0" parTransId="{A04368DA-D180-4E0D-87B7-70CF06DFF5F5}" sibTransId="{0896FE69-70D8-4A15-879E-06C00103FF29}"/>
    <dgm:cxn modelId="{B5006126-4AC3-410B-85B5-F53184E37E87}" type="presParOf" srcId="{FAB7965F-5E6C-4CCE-96D3-A8E91A090525}" destId="{875D60FC-77C0-4255-B88A-BA0BD578CF71}" srcOrd="0" destOrd="0" presId="urn:microsoft.com/office/officeart/2005/8/layout/vList2"/>
    <dgm:cxn modelId="{CD51D34F-3D2E-4CD4-804D-CBE28752EC34}" type="presParOf" srcId="{FAB7965F-5E6C-4CCE-96D3-A8E91A090525}" destId="{0DD07B90-14CF-4BDF-87C7-102C7E893E7F}" srcOrd="1" destOrd="0" presId="urn:microsoft.com/office/officeart/2005/8/layout/vList2"/>
    <dgm:cxn modelId="{CC67C826-06B3-49CE-8A9A-ABB9F52972CB}" type="presParOf" srcId="{FAB7965F-5E6C-4CCE-96D3-A8E91A090525}" destId="{AAF33986-089B-4977-9E27-F8D16543E4CF}" srcOrd="2" destOrd="0" presId="urn:microsoft.com/office/officeart/2005/8/layout/vList2"/>
    <dgm:cxn modelId="{046E005E-D7AA-4ACD-82FB-99EAABE809D5}" type="presParOf" srcId="{FAB7965F-5E6C-4CCE-96D3-A8E91A090525}" destId="{D336CE63-AC46-40BF-94FC-A068FE8051D7}" srcOrd="3" destOrd="0" presId="urn:microsoft.com/office/officeart/2005/8/layout/vList2"/>
    <dgm:cxn modelId="{5EDC871F-9E94-4E27-9FB5-A84D872F0218}" type="presParOf" srcId="{FAB7965F-5E6C-4CCE-96D3-A8E91A090525}" destId="{742966A9-A4BD-48C6-80EF-021D2C2B0D99}" srcOrd="4" destOrd="0" presId="urn:microsoft.com/office/officeart/2005/8/layout/vList2"/>
    <dgm:cxn modelId="{89051634-235C-4356-94BE-178B6CA40D7F}" type="presParOf" srcId="{FAB7965F-5E6C-4CCE-96D3-A8E91A090525}" destId="{F57A0B5F-8AC4-4D04-9E69-F2DA6316E257}" srcOrd="5" destOrd="0" presId="urn:microsoft.com/office/officeart/2005/8/layout/vList2"/>
    <dgm:cxn modelId="{F96EB880-5ED9-4B5C-AFEC-A11A0E66B0FD}" type="presParOf" srcId="{FAB7965F-5E6C-4CCE-96D3-A8E91A090525}" destId="{A0ED2D5B-C268-4D40-947F-C85C21E0D8E4}" srcOrd="6" destOrd="0" presId="urn:microsoft.com/office/officeart/2005/8/layout/vList2"/>
    <dgm:cxn modelId="{632B9DA7-40FE-4FC8-BC95-1449C23EAA4C}" type="presParOf" srcId="{FAB7965F-5E6C-4CCE-96D3-A8E91A090525}" destId="{BC89BAE2-33A7-4F24-9AA7-B95B6450966E}" srcOrd="7" destOrd="0" presId="urn:microsoft.com/office/officeart/2005/8/layout/vList2"/>
    <dgm:cxn modelId="{8F79E57C-1895-464F-AD90-B175D03155C8}" type="presParOf" srcId="{FAB7965F-5E6C-4CCE-96D3-A8E91A090525}" destId="{398D896E-D502-4503-AC4B-348D0D33424D}" srcOrd="8" destOrd="0" presId="urn:microsoft.com/office/officeart/2005/8/layout/vList2"/>
    <dgm:cxn modelId="{1E567116-2CA5-420C-BA09-122E8420998F}" type="presParOf" srcId="{FAB7965F-5E6C-4CCE-96D3-A8E91A090525}" destId="{3A4BD239-5F09-4955-A5AF-9F6C0332BB53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B395BF5-000A-42CE-AC79-B5BAFF2DC678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90B3703C-5B77-49A1-B163-9F11962DEC8D}">
      <dgm:prSet/>
      <dgm:spPr/>
      <dgm:t>
        <a:bodyPr/>
        <a:lstStyle/>
        <a:p>
          <a:r>
            <a:rPr lang="ru-RU" dirty="0"/>
            <a:t>Принцип:  Родитель должен уйти не с чувством вины, а с пониманием путей решения и чувством контроля над ситуацией.</a:t>
          </a:r>
        </a:p>
      </dgm:t>
    </dgm:pt>
    <dgm:pt modelId="{DE443EC4-C67E-4CDE-95D0-1426C28C739A}" type="parTrans" cxnId="{A8A6B686-8328-4398-86AF-60FC06A6249D}">
      <dgm:prSet/>
      <dgm:spPr/>
      <dgm:t>
        <a:bodyPr/>
        <a:lstStyle/>
        <a:p>
          <a:endParaRPr lang="ru-RU"/>
        </a:p>
      </dgm:t>
    </dgm:pt>
    <dgm:pt modelId="{5568F367-A4F6-42F0-AFD1-F86BC60C2269}" type="sibTrans" cxnId="{A8A6B686-8328-4398-86AF-60FC06A6249D}">
      <dgm:prSet/>
      <dgm:spPr/>
      <dgm:t>
        <a:bodyPr/>
        <a:lstStyle/>
        <a:p>
          <a:endParaRPr lang="ru-RU"/>
        </a:p>
      </dgm:t>
    </dgm:pt>
    <dgm:pt modelId="{492F1015-B777-442C-AD1D-AA2BF9A7E35D}">
      <dgm:prSet/>
      <dgm:spPr/>
      <dgm:t>
        <a:bodyPr/>
        <a:lstStyle/>
        <a:p>
          <a:r>
            <a:rPr lang="ru-RU" dirty="0"/>
            <a:t>Что предложить:</a:t>
          </a:r>
        </a:p>
      </dgm:t>
    </dgm:pt>
    <dgm:pt modelId="{C6DE2D53-9292-449E-9EFF-83950B46742C}" type="parTrans" cxnId="{4590174A-F25E-4820-AA3C-BD4E694AF245}">
      <dgm:prSet/>
      <dgm:spPr/>
      <dgm:t>
        <a:bodyPr/>
        <a:lstStyle/>
        <a:p>
          <a:endParaRPr lang="ru-RU"/>
        </a:p>
      </dgm:t>
    </dgm:pt>
    <dgm:pt modelId="{CB47661D-B88B-4CD4-825A-E0D270DF09CA}" type="sibTrans" cxnId="{4590174A-F25E-4820-AA3C-BD4E694AF245}">
      <dgm:prSet/>
      <dgm:spPr/>
      <dgm:t>
        <a:bodyPr/>
        <a:lstStyle/>
        <a:p>
          <a:endParaRPr lang="ru-RU"/>
        </a:p>
      </dgm:t>
    </dgm:pt>
    <dgm:pt modelId="{88136B1A-5A52-488C-AD9F-2123FEA8AD46}">
      <dgm:prSet/>
      <dgm:spPr/>
      <dgm:t>
        <a:bodyPr/>
        <a:lstStyle/>
        <a:p>
          <a:r>
            <a:rPr lang="ru-RU" dirty="0"/>
            <a:t>1. </a:t>
          </a:r>
          <a:r>
            <a:rPr lang="ru-RU" b="1" dirty="0"/>
            <a:t>Небольшие изменения в режиме дня</a:t>
          </a:r>
          <a:r>
            <a:rPr lang="ru-RU" dirty="0"/>
            <a:t>, чтобы снизить утомление (например, обязательные прогулки перед приготовлением уроков).</a:t>
          </a:r>
        </a:p>
      </dgm:t>
    </dgm:pt>
    <dgm:pt modelId="{A8681AE3-C881-45D8-A678-8674AADE12BB}" type="parTrans" cxnId="{5225908D-1BE4-47BF-A188-075D4404DA15}">
      <dgm:prSet/>
      <dgm:spPr/>
      <dgm:t>
        <a:bodyPr/>
        <a:lstStyle/>
        <a:p>
          <a:endParaRPr lang="ru-RU"/>
        </a:p>
      </dgm:t>
    </dgm:pt>
    <dgm:pt modelId="{8B603CBA-3D16-4E9A-8170-A22BB6EA947F}" type="sibTrans" cxnId="{5225908D-1BE4-47BF-A188-075D4404DA15}">
      <dgm:prSet/>
      <dgm:spPr/>
      <dgm:t>
        <a:bodyPr/>
        <a:lstStyle/>
        <a:p>
          <a:endParaRPr lang="ru-RU"/>
        </a:p>
      </dgm:t>
    </dgm:pt>
    <dgm:pt modelId="{47D8B983-4D32-4A76-B87C-354F4E80C084}">
      <dgm:prSet/>
      <dgm:spPr/>
      <dgm:t>
        <a:bodyPr/>
        <a:lstStyle/>
        <a:p>
          <a:r>
            <a:rPr lang="ru-RU" dirty="0"/>
            <a:t>2.  </a:t>
          </a:r>
          <a:r>
            <a:rPr lang="ru-RU" b="1" dirty="0"/>
            <a:t>Корректировку выполнения домашних заданий </a:t>
          </a:r>
          <a:r>
            <a:rPr lang="ru-RU" dirty="0"/>
            <a:t>на основе рекомендаций со слайдов 4 и 5 (убрать спешку, акцент на качестве).</a:t>
          </a:r>
        </a:p>
      </dgm:t>
    </dgm:pt>
    <dgm:pt modelId="{6065044C-FE00-40D7-9DAB-DC3309F9756A}" type="parTrans" cxnId="{8A2DB911-892A-4EB4-B693-0445E73530B3}">
      <dgm:prSet/>
      <dgm:spPr/>
      <dgm:t>
        <a:bodyPr/>
        <a:lstStyle/>
        <a:p>
          <a:endParaRPr lang="ru-RU"/>
        </a:p>
      </dgm:t>
    </dgm:pt>
    <dgm:pt modelId="{77A97345-C0B2-4613-8A29-C94704651193}" type="sibTrans" cxnId="{8A2DB911-892A-4EB4-B693-0445E73530B3}">
      <dgm:prSet/>
      <dgm:spPr/>
      <dgm:t>
        <a:bodyPr/>
        <a:lstStyle/>
        <a:p>
          <a:endParaRPr lang="ru-RU"/>
        </a:p>
      </dgm:t>
    </dgm:pt>
    <dgm:pt modelId="{8F1AEE62-9A0D-4C2A-A974-3E82B95C3693}">
      <dgm:prSet/>
      <dgm:spPr/>
      <dgm:t>
        <a:bodyPr/>
        <a:lstStyle/>
        <a:p>
          <a:r>
            <a:rPr lang="ru-RU" dirty="0"/>
            <a:t>3.  </a:t>
          </a:r>
          <a:r>
            <a:rPr lang="ru-RU" b="1" dirty="0"/>
            <a:t>Простые игровые упражнения </a:t>
          </a:r>
          <a:r>
            <a:rPr lang="ru-RU" dirty="0"/>
            <a:t>на 10-15 минут в день для развития нужной функции (например, для устойчивости внимания, зрительно-моторной координации).</a:t>
          </a:r>
        </a:p>
      </dgm:t>
    </dgm:pt>
    <dgm:pt modelId="{26C722BA-2D4D-4883-957B-6798A5860634}" type="parTrans" cxnId="{7A9D8F86-651E-4773-BE56-9C59C6EEE207}">
      <dgm:prSet/>
      <dgm:spPr/>
      <dgm:t>
        <a:bodyPr/>
        <a:lstStyle/>
        <a:p>
          <a:endParaRPr lang="ru-RU"/>
        </a:p>
      </dgm:t>
    </dgm:pt>
    <dgm:pt modelId="{CB189A10-1BD2-4489-836A-2C78B03ACC40}" type="sibTrans" cxnId="{7A9D8F86-651E-4773-BE56-9C59C6EEE207}">
      <dgm:prSet/>
      <dgm:spPr/>
      <dgm:t>
        <a:bodyPr/>
        <a:lstStyle/>
        <a:p>
          <a:endParaRPr lang="ru-RU"/>
        </a:p>
      </dgm:t>
    </dgm:pt>
    <dgm:pt modelId="{96086243-7822-45C6-88EC-DAFC3AF63216}">
      <dgm:prSet/>
      <dgm:spPr/>
      <dgm:t>
        <a:bodyPr/>
        <a:lstStyle/>
        <a:p>
          <a:r>
            <a:rPr lang="ru-RU" dirty="0"/>
            <a:t>4.  </a:t>
          </a:r>
          <a:r>
            <a:rPr lang="ru-RU" b="1" dirty="0"/>
            <a:t>Договоренность о следующей встрече </a:t>
          </a:r>
          <a:r>
            <a:rPr lang="ru-RU" dirty="0"/>
            <a:t>для оценки динамики и корректировки плана. «Давайте попробуем эти шаги в течение 3-4 недель и потом снова встретимся, чтобы увидеть, что изменилось».</a:t>
          </a:r>
        </a:p>
      </dgm:t>
    </dgm:pt>
    <dgm:pt modelId="{683601C3-BD14-445D-99F3-E884C79811CD}" type="parTrans" cxnId="{9D91A830-2078-463B-9E28-70349BF27D37}">
      <dgm:prSet/>
      <dgm:spPr/>
      <dgm:t>
        <a:bodyPr/>
        <a:lstStyle/>
        <a:p>
          <a:endParaRPr lang="ru-RU"/>
        </a:p>
      </dgm:t>
    </dgm:pt>
    <dgm:pt modelId="{734CAD01-B05B-4FBC-97BE-5573B3E8631E}" type="sibTrans" cxnId="{9D91A830-2078-463B-9E28-70349BF27D37}">
      <dgm:prSet/>
      <dgm:spPr/>
      <dgm:t>
        <a:bodyPr/>
        <a:lstStyle/>
        <a:p>
          <a:endParaRPr lang="ru-RU"/>
        </a:p>
      </dgm:t>
    </dgm:pt>
    <dgm:pt modelId="{5CAD987C-9C80-48E3-B9F8-2984F991DA84}">
      <dgm:prSet/>
      <dgm:spPr/>
      <dgm:t>
        <a:bodyPr/>
        <a:lstStyle/>
        <a:p>
          <a:r>
            <a:rPr lang="ru-RU" dirty="0"/>
            <a:t>5. Удостоверьтесь, что родитель воодушевился и уходит в настрое поддержать своего ребенка и сделает это прямо сейчас. Для этого напомните что-то из сильных сторон и заверьте, что в следующую встречу совершенно точно будут уже другие свершения, новые горизонты, новые задачи, с которыми ребенок справится, а мы поддержим.</a:t>
          </a:r>
        </a:p>
      </dgm:t>
    </dgm:pt>
    <dgm:pt modelId="{FF5B99CE-4CD5-4F17-A92C-4168C41E5A89}" type="parTrans" cxnId="{F5CEBB68-5A54-46B4-A29A-F66717B88516}">
      <dgm:prSet/>
      <dgm:spPr/>
      <dgm:t>
        <a:bodyPr/>
        <a:lstStyle/>
        <a:p>
          <a:endParaRPr lang="ru-RU"/>
        </a:p>
      </dgm:t>
    </dgm:pt>
    <dgm:pt modelId="{398BFD6A-2BCE-4509-B1B4-20AAD79C0583}" type="sibTrans" cxnId="{F5CEBB68-5A54-46B4-A29A-F66717B88516}">
      <dgm:prSet/>
      <dgm:spPr/>
      <dgm:t>
        <a:bodyPr/>
        <a:lstStyle/>
        <a:p>
          <a:endParaRPr lang="ru-RU"/>
        </a:p>
      </dgm:t>
    </dgm:pt>
    <dgm:pt modelId="{FAB7965F-5E6C-4CCE-96D3-A8E91A090525}" type="pres">
      <dgm:prSet presAssocID="{FB395BF5-000A-42CE-AC79-B5BAFF2DC678}" presName="linear" presStyleCnt="0">
        <dgm:presLayoutVars>
          <dgm:animLvl val="lvl"/>
          <dgm:resizeHandles val="exact"/>
        </dgm:presLayoutVars>
      </dgm:prSet>
      <dgm:spPr/>
    </dgm:pt>
    <dgm:pt modelId="{875D60FC-77C0-4255-B88A-BA0BD578CF71}" type="pres">
      <dgm:prSet presAssocID="{90B3703C-5B77-49A1-B163-9F11962DEC8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806BD60-C729-4BAC-A4FA-24F2A8656597}" type="pres">
      <dgm:prSet presAssocID="{5568F367-A4F6-42F0-AFD1-F86BC60C2269}" presName="spacer" presStyleCnt="0"/>
      <dgm:spPr/>
    </dgm:pt>
    <dgm:pt modelId="{83145CCD-CA03-4D5A-9E58-9EC7984C98D1}" type="pres">
      <dgm:prSet presAssocID="{492F1015-B777-442C-AD1D-AA2BF9A7E35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38C0F57-2BD5-4245-985B-62AAEFEB8291}" type="pres">
      <dgm:prSet presAssocID="{492F1015-B777-442C-AD1D-AA2BF9A7E35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A2DB911-892A-4EB4-B693-0445E73530B3}" srcId="{492F1015-B777-442C-AD1D-AA2BF9A7E35D}" destId="{47D8B983-4D32-4A76-B87C-354F4E80C084}" srcOrd="1" destOrd="0" parTransId="{6065044C-FE00-40D7-9DAB-DC3309F9756A}" sibTransId="{77A97345-C0B2-4613-8A29-C94704651193}"/>
    <dgm:cxn modelId="{9D91A830-2078-463B-9E28-70349BF27D37}" srcId="{492F1015-B777-442C-AD1D-AA2BF9A7E35D}" destId="{96086243-7822-45C6-88EC-DAFC3AF63216}" srcOrd="3" destOrd="0" parTransId="{683601C3-BD14-445D-99F3-E884C79811CD}" sibTransId="{734CAD01-B05B-4FBC-97BE-5573B3E8631E}"/>
    <dgm:cxn modelId="{9ECD455F-B450-4E09-A409-24B9B4474193}" type="presOf" srcId="{47D8B983-4D32-4A76-B87C-354F4E80C084}" destId="{B38C0F57-2BD5-4245-985B-62AAEFEB8291}" srcOrd="0" destOrd="1" presId="urn:microsoft.com/office/officeart/2005/8/layout/vList2"/>
    <dgm:cxn modelId="{063BAE5F-38B3-4EFC-B8D6-7B55A1E85525}" type="presOf" srcId="{96086243-7822-45C6-88EC-DAFC3AF63216}" destId="{B38C0F57-2BD5-4245-985B-62AAEFEB8291}" srcOrd="0" destOrd="3" presId="urn:microsoft.com/office/officeart/2005/8/layout/vList2"/>
    <dgm:cxn modelId="{945ED241-023B-43DD-A415-3B057DB95B2E}" type="presOf" srcId="{8F1AEE62-9A0D-4C2A-A974-3E82B95C3693}" destId="{B38C0F57-2BD5-4245-985B-62AAEFEB8291}" srcOrd="0" destOrd="2" presId="urn:microsoft.com/office/officeart/2005/8/layout/vList2"/>
    <dgm:cxn modelId="{F5CEBB68-5A54-46B4-A29A-F66717B88516}" srcId="{492F1015-B777-442C-AD1D-AA2BF9A7E35D}" destId="{5CAD987C-9C80-48E3-B9F8-2984F991DA84}" srcOrd="4" destOrd="0" parTransId="{FF5B99CE-4CD5-4F17-A92C-4168C41E5A89}" sibTransId="{398BFD6A-2BCE-4509-B1B4-20AAD79C0583}"/>
    <dgm:cxn modelId="{4590174A-F25E-4820-AA3C-BD4E694AF245}" srcId="{FB395BF5-000A-42CE-AC79-B5BAFF2DC678}" destId="{492F1015-B777-442C-AD1D-AA2BF9A7E35D}" srcOrd="1" destOrd="0" parTransId="{C6DE2D53-9292-449E-9EFF-83950B46742C}" sibTransId="{CB47661D-B88B-4CD4-825A-E0D270DF09CA}"/>
    <dgm:cxn modelId="{AFA3F381-58CB-4C1B-BA4C-B57F768A975F}" type="presOf" srcId="{FB395BF5-000A-42CE-AC79-B5BAFF2DC678}" destId="{FAB7965F-5E6C-4CCE-96D3-A8E91A090525}" srcOrd="0" destOrd="0" presId="urn:microsoft.com/office/officeart/2005/8/layout/vList2"/>
    <dgm:cxn modelId="{7A9D8F86-651E-4773-BE56-9C59C6EEE207}" srcId="{492F1015-B777-442C-AD1D-AA2BF9A7E35D}" destId="{8F1AEE62-9A0D-4C2A-A974-3E82B95C3693}" srcOrd="2" destOrd="0" parTransId="{26C722BA-2D4D-4883-957B-6798A5860634}" sibTransId="{CB189A10-1BD2-4489-836A-2C78B03ACC40}"/>
    <dgm:cxn modelId="{A8A6B686-8328-4398-86AF-60FC06A6249D}" srcId="{FB395BF5-000A-42CE-AC79-B5BAFF2DC678}" destId="{90B3703C-5B77-49A1-B163-9F11962DEC8D}" srcOrd="0" destOrd="0" parTransId="{DE443EC4-C67E-4CDE-95D0-1426C28C739A}" sibTransId="{5568F367-A4F6-42F0-AFD1-F86BC60C2269}"/>
    <dgm:cxn modelId="{5225908D-1BE4-47BF-A188-075D4404DA15}" srcId="{492F1015-B777-442C-AD1D-AA2BF9A7E35D}" destId="{88136B1A-5A52-488C-AD9F-2123FEA8AD46}" srcOrd="0" destOrd="0" parTransId="{A8681AE3-C881-45D8-A678-8674AADE12BB}" sibTransId="{8B603CBA-3D16-4E9A-8170-A22BB6EA947F}"/>
    <dgm:cxn modelId="{AAC11C95-DDC0-4922-90AF-66DAE344E19F}" type="presOf" srcId="{88136B1A-5A52-488C-AD9F-2123FEA8AD46}" destId="{B38C0F57-2BD5-4245-985B-62AAEFEB8291}" srcOrd="0" destOrd="0" presId="urn:microsoft.com/office/officeart/2005/8/layout/vList2"/>
    <dgm:cxn modelId="{B8210B9E-48AC-457F-AAD7-71B579043A9A}" type="presOf" srcId="{492F1015-B777-442C-AD1D-AA2BF9A7E35D}" destId="{83145CCD-CA03-4D5A-9E58-9EC7984C98D1}" srcOrd="0" destOrd="0" presId="urn:microsoft.com/office/officeart/2005/8/layout/vList2"/>
    <dgm:cxn modelId="{CA6ACCC6-0698-496D-875B-5480A811CC75}" type="presOf" srcId="{90B3703C-5B77-49A1-B163-9F11962DEC8D}" destId="{875D60FC-77C0-4255-B88A-BA0BD578CF71}" srcOrd="0" destOrd="0" presId="urn:microsoft.com/office/officeart/2005/8/layout/vList2"/>
    <dgm:cxn modelId="{EC9EABFB-43F0-482E-B3ED-264D0AEBF3E3}" type="presOf" srcId="{5CAD987C-9C80-48E3-B9F8-2984F991DA84}" destId="{B38C0F57-2BD5-4245-985B-62AAEFEB8291}" srcOrd="0" destOrd="4" presId="urn:microsoft.com/office/officeart/2005/8/layout/vList2"/>
    <dgm:cxn modelId="{B5006126-4AC3-410B-85B5-F53184E37E87}" type="presParOf" srcId="{FAB7965F-5E6C-4CCE-96D3-A8E91A090525}" destId="{875D60FC-77C0-4255-B88A-BA0BD578CF71}" srcOrd="0" destOrd="0" presId="urn:microsoft.com/office/officeart/2005/8/layout/vList2"/>
    <dgm:cxn modelId="{C1FD5072-5B0C-45F8-926E-CF995009FF28}" type="presParOf" srcId="{FAB7965F-5E6C-4CCE-96D3-A8E91A090525}" destId="{A806BD60-C729-4BAC-A4FA-24F2A8656597}" srcOrd="1" destOrd="0" presId="urn:microsoft.com/office/officeart/2005/8/layout/vList2"/>
    <dgm:cxn modelId="{9F8F4740-F249-4E8C-A4D3-57BF601FA111}" type="presParOf" srcId="{FAB7965F-5E6C-4CCE-96D3-A8E91A090525}" destId="{83145CCD-CA03-4D5A-9E58-9EC7984C98D1}" srcOrd="2" destOrd="0" presId="urn:microsoft.com/office/officeart/2005/8/layout/vList2"/>
    <dgm:cxn modelId="{0506F56B-BF89-40C2-94FE-A2BE23F69F25}" type="presParOf" srcId="{FAB7965F-5E6C-4CCE-96D3-A8E91A090525}" destId="{B38C0F57-2BD5-4245-985B-62AAEFEB829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79F809-209C-4A9A-8350-DE7B58CA1EAA}">
      <dsp:nvSpPr>
        <dsp:cNvPr id="0" name=""/>
        <dsp:cNvSpPr/>
      </dsp:nvSpPr>
      <dsp:spPr>
        <a:xfrm>
          <a:off x="5052533" y="1703978"/>
          <a:ext cx="2032261" cy="2032261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bg1"/>
              </a:solidFill>
            </a:rPr>
            <a:t>Родитель –любовь и поддержка</a:t>
          </a:r>
        </a:p>
      </dsp:txBody>
      <dsp:txXfrm>
        <a:off x="5461108" y="2180025"/>
        <a:ext cx="1215111" cy="1044625"/>
      </dsp:txXfrm>
    </dsp:sp>
    <dsp:sp modelId="{52A4EB5E-76B3-4900-93B6-621808ACC175}">
      <dsp:nvSpPr>
        <dsp:cNvPr id="0" name=""/>
        <dsp:cNvSpPr/>
      </dsp:nvSpPr>
      <dsp:spPr>
        <a:xfrm>
          <a:off x="3162094" y="135175"/>
          <a:ext cx="1673268" cy="168510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bg1"/>
              </a:solidFill>
            </a:rPr>
            <a:t>Классный</a:t>
          </a:r>
          <a:r>
            <a:rPr lang="ru-RU" sz="1000" kern="1200" baseline="0" dirty="0">
              <a:solidFill>
                <a:schemeClr val="bg1"/>
              </a:solidFill>
            </a:rPr>
            <a:t> руководитель- проводник социализации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3583344" y="560718"/>
        <a:ext cx="830768" cy="834020"/>
      </dsp:txXfrm>
    </dsp:sp>
    <dsp:sp modelId="{F29535C5-5FCF-4A16-AB97-C38278E18063}">
      <dsp:nvSpPr>
        <dsp:cNvPr id="0" name=""/>
        <dsp:cNvSpPr/>
      </dsp:nvSpPr>
      <dsp:spPr>
        <a:xfrm rot="20700000">
          <a:off x="4715565" y="397011"/>
          <a:ext cx="1583597" cy="1582543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chemeClr val="bg1"/>
              </a:solidFill>
            </a:rPr>
            <a:t>Психолог как эксперт по развитию и условиям обучения</a:t>
          </a:r>
        </a:p>
      </dsp:txBody>
      <dsp:txXfrm rot="-20700000">
        <a:off x="5062957" y="744047"/>
        <a:ext cx="888813" cy="888472"/>
      </dsp:txXfrm>
    </dsp:sp>
    <dsp:sp modelId="{084616AE-C1E2-4C74-AC45-D1E840E1ED95}">
      <dsp:nvSpPr>
        <dsp:cNvPr id="0" name=""/>
        <dsp:cNvSpPr/>
      </dsp:nvSpPr>
      <dsp:spPr>
        <a:xfrm>
          <a:off x="4890863" y="1400374"/>
          <a:ext cx="2601294" cy="2601294"/>
        </a:xfrm>
        <a:prstGeom prst="circularArrow">
          <a:avLst>
            <a:gd name="adj1" fmla="val 4688"/>
            <a:gd name="adj2" fmla="val 299029"/>
            <a:gd name="adj3" fmla="val 2503092"/>
            <a:gd name="adj4" fmla="val 1588973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44B2FE-736B-4B1C-AFAE-A9DDD4ED3EC2}">
      <dsp:nvSpPr>
        <dsp:cNvPr id="0" name=""/>
        <dsp:cNvSpPr/>
      </dsp:nvSpPr>
      <dsp:spPr>
        <a:xfrm>
          <a:off x="3005198" y="1438431"/>
          <a:ext cx="1890003" cy="189000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E68DE2-ABBE-4E24-BF8A-B2980272AF9C}">
      <dsp:nvSpPr>
        <dsp:cNvPr id="0" name=""/>
        <dsp:cNvSpPr/>
      </dsp:nvSpPr>
      <dsp:spPr>
        <a:xfrm>
          <a:off x="2821514" y="-41167"/>
          <a:ext cx="2037804" cy="203780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CADC3-F9E2-429F-8A6C-ED0B09BA7A20}">
      <dsp:nvSpPr>
        <dsp:cNvPr id="0" name=""/>
        <dsp:cNvSpPr/>
      </dsp:nvSpPr>
      <dsp:spPr>
        <a:xfrm>
          <a:off x="1342220" y="963920"/>
          <a:ext cx="2036559" cy="7932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психологическое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сопровождение</a:t>
          </a:r>
        </a:p>
      </dsp:txBody>
      <dsp:txXfrm>
        <a:off x="1380943" y="1002643"/>
        <a:ext cx="1959113" cy="715794"/>
      </dsp:txXfrm>
    </dsp:sp>
    <dsp:sp modelId="{0F2D7E87-9457-482B-ABB7-601636BC9760}">
      <dsp:nvSpPr>
        <dsp:cNvPr id="0" name=""/>
        <dsp:cNvSpPr/>
      </dsp:nvSpPr>
      <dsp:spPr>
        <a:xfrm rot="16298553">
          <a:off x="2191796" y="778604"/>
          <a:ext cx="3707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0783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CFC202-AC00-436F-953D-41BCBC134731}">
      <dsp:nvSpPr>
        <dsp:cNvPr id="0" name=""/>
        <dsp:cNvSpPr/>
      </dsp:nvSpPr>
      <dsp:spPr>
        <a:xfrm>
          <a:off x="1290049" y="54888"/>
          <a:ext cx="2200344" cy="538400"/>
        </a:xfrm>
        <a:prstGeom prst="round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педагоги</a:t>
          </a:r>
        </a:p>
      </dsp:txBody>
      <dsp:txXfrm>
        <a:off x="1316332" y="81171"/>
        <a:ext cx="2147778" cy="485834"/>
      </dsp:txXfrm>
    </dsp:sp>
    <dsp:sp modelId="{000C2C7A-5FA9-4393-BE0F-B71F53DFE25F}">
      <dsp:nvSpPr>
        <dsp:cNvPr id="0" name=""/>
        <dsp:cNvSpPr/>
      </dsp:nvSpPr>
      <dsp:spPr>
        <a:xfrm rot="2267501">
          <a:off x="2824290" y="1896462"/>
          <a:ext cx="45464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54645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FBB72D-B591-4A18-9EE0-7F4974E26538}">
      <dsp:nvSpPr>
        <dsp:cNvPr id="0" name=""/>
        <dsp:cNvSpPr/>
      </dsp:nvSpPr>
      <dsp:spPr>
        <a:xfrm>
          <a:off x="2744663" y="2035763"/>
          <a:ext cx="1667490" cy="538400"/>
        </a:xfrm>
        <a:prstGeom prst="round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обучающиеся</a:t>
          </a:r>
        </a:p>
      </dsp:txBody>
      <dsp:txXfrm>
        <a:off x="2770946" y="2062046"/>
        <a:ext cx="1614924" cy="485834"/>
      </dsp:txXfrm>
    </dsp:sp>
    <dsp:sp modelId="{D43B54AD-883A-4E83-BE03-DCB1BCDC5DB0}">
      <dsp:nvSpPr>
        <dsp:cNvPr id="0" name=""/>
        <dsp:cNvSpPr/>
      </dsp:nvSpPr>
      <dsp:spPr>
        <a:xfrm rot="8548855">
          <a:off x="1492206" y="1876633"/>
          <a:ext cx="39234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2342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504CF4-1D70-4D16-B26B-943A57BB9800}">
      <dsp:nvSpPr>
        <dsp:cNvPr id="0" name=""/>
        <dsp:cNvSpPr/>
      </dsp:nvSpPr>
      <dsp:spPr>
        <a:xfrm>
          <a:off x="283823" y="1996107"/>
          <a:ext cx="1796749" cy="53840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родители</a:t>
          </a:r>
        </a:p>
      </dsp:txBody>
      <dsp:txXfrm>
        <a:off x="310106" y="2022390"/>
        <a:ext cx="1744183" cy="4858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D60FC-77C0-4255-B88A-BA0BD578CF71}">
      <dsp:nvSpPr>
        <dsp:cNvPr id="0" name=""/>
        <dsp:cNvSpPr/>
      </dsp:nvSpPr>
      <dsp:spPr>
        <a:xfrm>
          <a:off x="0" y="21676"/>
          <a:ext cx="10515600" cy="52767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Начните с сильных сторон</a:t>
          </a:r>
        </a:p>
      </dsp:txBody>
      <dsp:txXfrm>
        <a:off x="25759" y="47435"/>
        <a:ext cx="10464082" cy="476152"/>
      </dsp:txXfrm>
    </dsp:sp>
    <dsp:sp modelId="{B2589EF4-BE1B-469A-9229-35043EBBABAC}">
      <dsp:nvSpPr>
        <dsp:cNvPr id="0" name=""/>
        <dsp:cNvSpPr/>
      </dsp:nvSpPr>
      <dsp:spPr>
        <a:xfrm>
          <a:off x="0" y="549346"/>
          <a:ext cx="10515600" cy="535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kern="1200"/>
            <a:t>«Я хочу начать с того, что ваш ребенок очень любознательный и у него прекрасно развита речь/логическое мышление. </a:t>
          </a:r>
          <a:r>
            <a:rPr lang="ru-RU" sz="1700" kern="1200" dirty="0"/>
            <a:t>Мне важно, чтобы эти сильные стороны раскрылись полностью».</a:t>
          </a:r>
        </a:p>
      </dsp:txBody>
      <dsp:txXfrm>
        <a:off x="0" y="549346"/>
        <a:ext cx="10515600" cy="535095"/>
      </dsp:txXfrm>
    </dsp:sp>
    <dsp:sp modelId="{DF9395C0-EC45-484E-9101-C1C0B53D3EE8}">
      <dsp:nvSpPr>
        <dsp:cNvPr id="0" name=""/>
        <dsp:cNvSpPr/>
      </dsp:nvSpPr>
      <dsp:spPr>
        <a:xfrm>
          <a:off x="0" y="1084441"/>
          <a:ext cx="10515600" cy="527670"/>
        </a:xfrm>
        <a:prstGeom prst="roundRect">
          <a:avLst/>
        </a:prstGeom>
        <a:solidFill>
          <a:schemeClr val="accent1">
            <a:shade val="50000"/>
            <a:hueOff val="167129"/>
            <a:satOff val="4478"/>
            <a:lumOff val="19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Используйте язык союзничества</a:t>
          </a:r>
        </a:p>
      </dsp:txBody>
      <dsp:txXfrm>
        <a:off x="25759" y="1110200"/>
        <a:ext cx="10464082" cy="476152"/>
      </dsp:txXfrm>
    </dsp:sp>
    <dsp:sp modelId="{7C08D7E1-2509-4C49-A0B8-E4A3C418E88E}">
      <dsp:nvSpPr>
        <dsp:cNvPr id="0" name=""/>
        <dsp:cNvSpPr/>
      </dsp:nvSpPr>
      <dsp:spPr>
        <a:xfrm>
          <a:off x="0" y="1612111"/>
          <a:ext cx="10515600" cy="535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kern="1200"/>
            <a:t>«</a:t>
          </a:r>
          <a:r>
            <a:rPr lang="ru-RU" sz="1700" kern="1200" dirty="0"/>
            <a:t>Давайте вместе посмотрим, что мы можем сделать, чтобы учеба давалась ему легче и приносила радость».</a:t>
          </a:r>
        </a:p>
      </dsp:txBody>
      <dsp:txXfrm>
        <a:off x="0" y="1612111"/>
        <a:ext cx="10515600" cy="535095"/>
      </dsp:txXfrm>
    </dsp:sp>
    <dsp:sp modelId="{652E8438-1F25-45F9-9CE7-1BC9F470FAC6}">
      <dsp:nvSpPr>
        <dsp:cNvPr id="0" name=""/>
        <dsp:cNvSpPr/>
      </dsp:nvSpPr>
      <dsp:spPr>
        <a:xfrm>
          <a:off x="0" y="2147206"/>
          <a:ext cx="10515600" cy="527670"/>
        </a:xfrm>
        <a:prstGeom prst="roundRect">
          <a:avLst/>
        </a:prstGeom>
        <a:solidFill>
          <a:schemeClr val="accent1">
            <a:shade val="50000"/>
            <a:hueOff val="334258"/>
            <a:satOff val="8955"/>
            <a:lumOff val="394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Нормализуйте ситуацию</a:t>
          </a:r>
        </a:p>
      </dsp:txBody>
      <dsp:txXfrm>
        <a:off x="25759" y="2172965"/>
        <a:ext cx="10464082" cy="476152"/>
      </dsp:txXfrm>
    </dsp:sp>
    <dsp:sp modelId="{D3309283-F0F5-42BC-B2CC-857D099818F7}">
      <dsp:nvSpPr>
        <dsp:cNvPr id="0" name=""/>
        <dsp:cNvSpPr/>
      </dsp:nvSpPr>
      <dsp:spPr>
        <a:xfrm>
          <a:off x="0" y="2674876"/>
          <a:ext cx="10515600" cy="535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kern="1200" dirty="0"/>
            <a:t>«С такими трудностями сталкиваются многие дети в ускоренной программе, это абсолютно нормально. Процесс формирования навыков письма и чтения очень сложен и у каждого идет своим темпом».</a:t>
          </a:r>
        </a:p>
      </dsp:txBody>
      <dsp:txXfrm>
        <a:off x="0" y="2674876"/>
        <a:ext cx="10515600" cy="535095"/>
      </dsp:txXfrm>
    </dsp:sp>
    <dsp:sp modelId="{B40B812D-9346-4CBC-8991-3854BA4C43C7}">
      <dsp:nvSpPr>
        <dsp:cNvPr id="0" name=""/>
        <dsp:cNvSpPr/>
      </dsp:nvSpPr>
      <dsp:spPr>
        <a:xfrm>
          <a:off x="0" y="3209971"/>
          <a:ext cx="10515600" cy="527670"/>
        </a:xfrm>
        <a:prstGeom prst="roundRect">
          <a:avLst/>
        </a:prstGeom>
        <a:solidFill>
          <a:schemeClr val="accent1">
            <a:shade val="50000"/>
            <a:hueOff val="167129"/>
            <a:satOff val="4478"/>
            <a:lumOff val="19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Чего избегать</a:t>
          </a:r>
        </a:p>
      </dsp:txBody>
      <dsp:txXfrm>
        <a:off x="25759" y="3235730"/>
        <a:ext cx="10464082" cy="476152"/>
      </dsp:txXfrm>
    </dsp:sp>
    <dsp:sp modelId="{DC27E2C9-341E-416C-B462-0A2315CD3921}">
      <dsp:nvSpPr>
        <dsp:cNvPr id="0" name=""/>
        <dsp:cNvSpPr/>
      </dsp:nvSpPr>
      <dsp:spPr>
        <a:xfrm>
          <a:off x="0" y="3737641"/>
          <a:ext cx="10515600" cy="59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kern="1200" dirty="0"/>
            <a:t>Резких диагнозов и ярлыков («</a:t>
          </a:r>
          <a:r>
            <a:rPr lang="ru-RU" sz="1700" kern="1200" dirty="0" err="1"/>
            <a:t>дисграфия</a:t>
          </a:r>
          <a:r>
            <a:rPr lang="ru-RU" sz="1700" kern="1200" dirty="0"/>
            <a:t>», «отставание»).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kern="1200" dirty="0"/>
            <a:t>Оценочных суждений («он не старается», «вы плохо занимаетесь»).</a:t>
          </a:r>
        </a:p>
      </dsp:txBody>
      <dsp:txXfrm>
        <a:off x="0" y="3737641"/>
        <a:ext cx="10515600" cy="5920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D60FC-77C0-4255-B88A-BA0BD578CF71}">
      <dsp:nvSpPr>
        <dsp:cNvPr id="0" name=""/>
        <dsp:cNvSpPr/>
      </dsp:nvSpPr>
      <dsp:spPr>
        <a:xfrm>
          <a:off x="0" y="50813"/>
          <a:ext cx="10515600" cy="551655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Обсуждайте не ребенка, а его текущие учебные задачи</a:t>
          </a:r>
        </a:p>
      </dsp:txBody>
      <dsp:txXfrm>
        <a:off x="26930" y="77743"/>
        <a:ext cx="10461740" cy="497795"/>
      </dsp:txXfrm>
    </dsp:sp>
    <dsp:sp modelId="{03AB1CC0-3A7D-44B6-8213-1AF8E85B7729}">
      <dsp:nvSpPr>
        <dsp:cNvPr id="0" name=""/>
        <dsp:cNvSpPr/>
      </dsp:nvSpPr>
      <dsp:spPr>
        <a:xfrm>
          <a:off x="0" y="602468"/>
          <a:ext cx="10515600" cy="880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Вместо: «Он плохо читает».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Скажите: «Сейчас мы проходим этап перехода от технического чтения к смысловому. Давайте подумаем, как помочь ему начать легко понимать текст».</a:t>
          </a:r>
        </a:p>
      </dsp:txBody>
      <dsp:txXfrm>
        <a:off x="0" y="602468"/>
        <a:ext cx="10515600" cy="880785"/>
      </dsp:txXfrm>
    </dsp:sp>
    <dsp:sp modelId="{DE2441DC-CA7F-4153-8F2D-E60F2A50D3C6}">
      <dsp:nvSpPr>
        <dsp:cNvPr id="0" name=""/>
        <dsp:cNvSpPr/>
      </dsp:nvSpPr>
      <dsp:spPr>
        <a:xfrm>
          <a:off x="0" y="1483254"/>
          <a:ext cx="10515600" cy="551655"/>
        </a:xfrm>
        <a:prstGeom prst="roundRect">
          <a:avLst/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Объясняйте причины через «закономерности развития», а не «недостатки»</a:t>
          </a:r>
        </a:p>
      </dsp:txBody>
      <dsp:txXfrm>
        <a:off x="26930" y="1510184"/>
        <a:ext cx="10461740" cy="497795"/>
      </dsp:txXfrm>
    </dsp:sp>
    <dsp:sp modelId="{BDAC9806-9E03-447C-9541-816320760395}">
      <dsp:nvSpPr>
        <dsp:cNvPr id="0" name=""/>
        <dsp:cNvSpPr/>
      </dsp:nvSpPr>
      <dsp:spPr>
        <a:xfrm>
          <a:off x="0" y="2034909"/>
          <a:ext cx="10515600" cy="880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Вместо: «У него слабая концентрация».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Скажите: «В 7 лет механизмы произвольного внимания только формируются, и интенсивная программа их сильно нагружает. Мы можем помочь ему упражнениями, которые их укрепят».</a:t>
          </a:r>
        </a:p>
      </dsp:txBody>
      <dsp:txXfrm>
        <a:off x="0" y="2034909"/>
        <a:ext cx="10515600" cy="880785"/>
      </dsp:txXfrm>
    </dsp:sp>
    <dsp:sp modelId="{3575C5A4-D559-4B57-B5B1-AFBEA9CECF89}">
      <dsp:nvSpPr>
        <dsp:cNvPr id="0" name=""/>
        <dsp:cNvSpPr/>
      </dsp:nvSpPr>
      <dsp:spPr>
        <a:xfrm>
          <a:off x="0" y="2915694"/>
          <a:ext cx="10515600" cy="551655"/>
        </a:xfrm>
        <a:prstGeom prst="roundRect">
          <a:avLst/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Опирайтесь на авторитетный источник.</a:t>
          </a:r>
        </a:p>
      </dsp:txBody>
      <dsp:txXfrm>
        <a:off x="26930" y="2942624"/>
        <a:ext cx="10461740" cy="497795"/>
      </dsp:txXfrm>
    </dsp:sp>
    <dsp:sp modelId="{3B58041D-9D9C-46B9-B3BC-B0384CD57ED2}">
      <dsp:nvSpPr>
        <dsp:cNvPr id="0" name=""/>
        <dsp:cNvSpPr/>
      </dsp:nvSpPr>
      <dsp:spPr>
        <a:xfrm>
          <a:off x="0" y="3467349"/>
          <a:ext cx="10515600" cy="833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/>
            <a:t>«Как </a:t>
          </a:r>
          <a:r>
            <a:rPr lang="ru-RU" sz="1800" kern="1200" dirty="0"/>
            <a:t>пишет эксперт в области возрастной физиологии Марьяна Безруких, для формирования навыка необходимы определенные условия. Сейчас мы видим, что некоторые из этих условий для закрепления навыка требуют нашей поддержки».</a:t>
          </a:r>
        </a:p>
      </dsp:txBody>
      <dsp:txXfrm>
        <a:off x="0" y="3467349"/>
        <a:ext cx="10515600" cy="8331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D60FC-77C0-4255-B88A-BA0BD578CF71}">
      <dsp:nvSpPr>
        <dsp:cNvPr id="0" name=""/>
        <dsp:cNvSpPr/>
      </dsp:nvSpPr>
      <dsp:spPr>
        <a:xfrm>
          <a:off x="0" y="52585"/>
          <a:ext cx="10515600" cy="2069803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700" kern="1200" dirty="0"/>
            <a:t>Умеет читать и писать — не значит, что навык сформирован</a:t>
          </a:r>
        </a:p>
      </dsp:txBody>
      <dsp:txXfrm>
        <a:off x="101039" y="153624"/>
        <a:ext cx="10313522" cy="1867725"/>
      </dsp:txXfrm>
    </dsp:sp>
    <dsp:sp modelId="{397077F9-E3CB-4829-9DFC-7E18BCF43FB8}">
      <dsp:nvSpPr>
        <dsp:cNvPr id="0" name=""/>
        <dsp:cNvSpPr/>
      </dsp:nvSpPr>
      <dsp:spPr>
        <a:xfrm>
          <a:off x="0" y="2228949"/>
          <a:ext cx="10515600" cy="2069803"/>
        </a:xfrm>
        <a:prstGeom prst="roundRect">
          <a:avLst/>
        </a:prstGeom>
        <a:solidFill>
          <a:schemeClr val="accent1">
            <a:shade val="50000"/>
            <a:hueOff val="334258"/>
            <a:satOff val="8955"/>
            <a:lumOff val="394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700" kern="1200"/>
            <a:t>Раннее стартовое преимущество вашего ребенка — ценный ресурс. Но сейчас главное — качество и устойчивость навыков, а не их скорость</a:t>
          </a:r>
        </a:p>
      </dsp:txBody>
      <dsp:txXfrm>
        <a:off x="101039" y="2329988"/>
        <a:ext cx="10313522" cy="18677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D60FC-77C0-4255-B88A-BA0BD578CF71}">
      <dsp:nvSpPr>
        <dsp:cNvPr id="0" name=""/>
        <dsp:cNvSpPr/>
      </dsp:nvSpPr>
      <dsp:spPr>
        <a:xfrm>
          <a:off x="0" y="309884"/>
          <a:ext cx="10515600" cy="1112304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Если вы замечаете, что ребенок:</a:t>
          </a:r>
        </a:p>
      </dsp:txBody>
      <dsp:txXfrm>
        <a:off x="54298" y="364182"/>
        <a:ext cx="10407004" cy="1003708"/>
      </dsp:txXfrm>
    </dsp:sp>
    <dsp:sp modelId="{F1164F61-0356-4299-A42F-C6CDD077714E}">
      <dsp:nvSpPr>
        <dsp:cNvPr id="0" name=""/>
        <dsp:cNvSpPr/>
      </dsp:nvSpPr>
      <dsp:spPr>
        <a:xfrm>
          <a:off x="0" y="1422189"/>
          <a:ext cx="10515600" cy="1506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200" kern="1200" dirty="0"/>
            <a:t>Читает по догадке: угадывает слово по первым буквам.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200" kern="1200" dirty="0"/>
            <a:t>«Спотыкается», переставляет слоги, пропускает буквы.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200" kern="1200" dirty="0"/>
            <a:t>Очень медленно читает и не показывает прогресса.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200" kern="1200" dirty="0"/>
            <a:t>Не может пересказать суть прочитанного.</a:t>
          </a:r>
        </a:p>
      </dsp:txBody>
      <dsp:txXfrm>
        <a:off x="0" y="1422189"/>
        <a:ext cx="10515600" cy="1506960"/>
      </dsp:txXfrm>
    </dsp:sp>
    <dsp:sp modelId="{8C54E241-4E14-4234-B5A3-48D6A1691BF7}">
      <dsp:nvSpPr>
        <dsp:cNvPr id="0" name=""/>
        <dsp:cNvSpPr/>
      </dsp:nvSpPr>
      <dsp:spPr>
        <a:xfrm>
          <a:off x="0" y="2929149"/>
          <a:ext cx="10515600" cy="1112304"/>
        </a:xfrm>
        <a:prstGeom prst="roundRect">
          <a:avLst/>
        </a:prstGeom>
        <a:solidFill>
          <a:schemeClr val="accent1">
            <a:shade val="50000"/>
            <a:hueOff val="334258"/>
            <a:satOff val="8955"/>
            <a:lumOff val="394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Это не лень. Это признаки того, что навык чтения не перешел на уровень осмысления, а остался на техническом, "ломаном" этапе</a:t>
          </a:r>
        </a:p>
      </dsp:txBody>
      <dsp:txXfrm>
        <a:off x="54298" y="2983447"/>
        <a:ext cx="10407004" cy="10037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D60FC-77C0-4255-B88A-BA0BD578CF71}">
      <dsp:nvSpPr>
        <dsp:cNvPr id="0" name=""/>
        <dsp:cNvSpPr/>
      </dsp:nvSpPr>
      <dsp:spPr>
        <a:xfrm>
          <a:off x="0" y="47365"/>
          <a:ext cx="10515600" cy="1442098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Если вы видите в тетради:</a:t>
          </a:r>
          <a:endParaRPr lang="ru-RU" sz="2600" kern="1200" dirty="0"/>
        </a:p>
      </dsp:txBody>
      <dsp:txXfrm>
        <a:off x="70397" y="117762"/>
        <a:ext cx="10374806" cy="1301304"/>
      </dsp:txXfrm>
    </dsp:sp>
    <dsp:sp modelId="{5CB473AF-C09A-4281-B8B8-7ECF84BA0F6D}">
      <dsp:nvSpPr>
        <dsp:cNvPr id="0" name=""/>
        <dsp:cNvSpPr/>
      </dsp:nvSpPr>
      <dsp:spPr>
        <a:xfrm>
          <a:off x="0" y="1489464"/>
          <a:ext cx="10515600" cy="137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kern="1200" dirty="0"/>
            <a:t>Неустойчивый, «дрожащий» почерк, буквы разного размера.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kern="1200" dirty="0"/>
            <a:t>Сильный, давящий нажим.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kern="1200" dirty="0"/>
            <a:t>Постоянные «глупые» ошибки: пропуски букв, недописки, зеркальное написание.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kern="1200" dirty="0"/>
            <a:t>Резкое ухудшение почерка при письме под диктовку.</a:t>
          </a:r>
        </a:p>
      </dsp:txBody>
      <dsp:txXfrm>
        <a:off x="0" y="1489464"/>
        <a:ext cx="10515600" cy="1372410"/>
      </dsp:txXfrm>
    </dsp:sp>
    <dsp:sp modelId="{77BF7756-0723-4921-8CB8-B73BA99C0AB3}">
      <dsp:nvSpPr>
        <dsp:cNvPr id="0" name=""/>
        <dsp:cNvSpPr/>
      </dsp:nvSpPr>
      <dsp:spPr>
        <a:xfrm>
          <a:off x="0" y="2861874"/>
          <a:ext cx="10515600" cy="1442098"/>
        </a:xfrm>
        <a:prstGeom prst="roundRect">
          <a:avLst/>
        </a:prstGeom>
        <a:solidFill>
          <a:schemeClr val="accent1">
            <a:shade val="50000"/>
            <a:hueOff val="334258"/>
            <a:satOff val="8955"/>
            <a:lumOff val="394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Это не небрежность.  Это может говорить о несформированности моторного контроля, зрительно-пространственного восприятия или высоком уровне утомления и напряжения</a:t>
          </a:r>
        </a:p>
      </dsp:txBody>
      <dsp:txXfrm>
        <a:off x="70397" y="2932271"/>
        <a:ext cx="10374806" cy="130130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D60FC-77C0-4255-B88A-BA0BD578CF71}">
      <dsp:nvSpPr>
        <dsp:cNvPr id="0" name=""/>
        <dsp:cNvSpPr/>
      </dsp:nvSpPr>
      <dsp:spPr>
        <a:xfrm>
          <a:off x="0" y="92461"/>
          <a:ext cx="10515600" cy="455715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1.  Создайте ритуал и режим</a:t>
          </a:r>
        </a:p>
      </dsp:txBody>
      <dsp:txXfrm>
        <a:off x="22246" y="114707"/>
        <a:ext cx="10471108" cy="411223"/>
      </dsp:txXfrm>
    </dsp:sp>
    <dsp:sp modelId="{C4CE91E8-30FD-4DC7-BB19-0F4C8481039C}">
      <dsp:nvSpPr>
        <dsp:cNvPr id="0" name=""/>
        <dsp:cNvSpPr/>
      </dsp:nvSpPr>
      <dsp:spPr>
        <a:xfrm>
          <a:off x="0" y="548176"/>
          <a:ext cx="10515600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500" kern="1200"/>
            <a:t>Четкое время и место для уроков снижают стресс. </a:t>
          </a:r>
          <a:r>
            <a:rPr lang="ru-RU" sz="1500" kern="1200" dirty="0"/>
            <a:t>Начинайте с самого трудного, пока ребенок не устал.</a:t>
          </a:r>
        </a:p>
      </dsp:txBody>
      <dsp:txXfrm>
        <a:off x="0" y="548176"/>
        <a:ext cx="10515600" cy="314640"/>
      </dsp:txXfrm>
    </dsp:sp>
    <dsp:sp modelId="{880527D5-2EC3-4790-B8C3-27B6290C08B8}">
      <dsp:nvSpPr>
        <dsp:cNvPr id="0" name=""/>
        <dsp:cNvSpPr/>
      </dsp:nvSpPr>
      <dsp:spPr>
        <a:xfrm>
          <a:off x="0" y="862816"/>
          <a:ext cx="10515600" cy="455715"/>
        </a:xfrm>
        <a:prstGeom prst="roundRect">
          <a:avLst/>
        </a:prstGeom>
        <a:solidFill>
          <a:schemeClr val="accent1">
            <a:shade val="50000"/>
            <a:hueOff val="133703"/>
            <a:satOff val="3582"/>
            <a:lumOff val="157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2.  Следите за темпом</a:t>
          </a:r>
        </a:p>
      </dsp:txBody>
      <dsp:txXfrm>
        <a:off x="22246" y="885062"/>
        <a:ext cx="10471108" cy="411223"/>
      </dsp:txXfrm>
    </dsp:sp>
    <dsp:sp modelId="{20C3FAFF-6F4C-478C-A492-962ABAC98D72}">
      <dsp:nvSpPr>
        <dsp:cNvPr id="0" name=""/>
        <dsp:cNvSpPr/>
      </dsp:nvSpPr>
      <dsp:spPr>
        <a:xfrm>
          <a:off x="0" y="1318531"/>
          <a:ext cx="10515600" cy="471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500" kern="1200" dirty="0"/>
            <a:t>Давайте ребенку столько времени, сколько ему </a:t>
          </a:r>
          <a:r>
            <a:rPr lang="ru-RU" sz="1500" b="1" kern="1200" dirty="0"/>
            <a:t>нужно. </a:t>
          </a:r>
          <a:r>
            <a:rPr lang="ru-RU" sz="1500" kern="1200" dirty="0"/>
            <a:t>Помните: "Длительная пауза естественна и необходима" для осознания действия.</a:t>
          </a:r>
        </a:p>
      </dsp:txBody>
      <dsp:txXfrm>
        <a:off x="0" y="1318531"/>
        <a:ext cx="10515600" cy="471960"/>
      </dsp:txXfrm>
    </dsp:sp>
    <dsp:sp modelId="{54953C89-65A3-4059-BD41-E01CD75E8E27}">
      <dsp:nvSpPr>
        <dsp:cNvPr id="0" name=""/>
        <dsp:cNvSpPr/>
      </dsp:nvSpPr>
      <dsp:spPr>
        <a:xfrm>
          <a:off x="0" y="1790491"/>
          <a:ext cx="10515600" cy="455715"/>
        </a:xfrm>
        <a:prstGeom prst="roundRect">
          <a:avLst/>
        </a:prstGeom>
        <a:solidFill>
          <a:schemeClr val="accent1">
            <a:shade val="50000"/>
            <a:hueOff val="267407"/>
            <a:satOff val="7164"/>
            <a:lumOff val="315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3.  Читайте вместе, но правильно</a:t>
          </a:r>
        </a:p>
      </dsp:txBody>
      <dsp:txXfrm>
        <a:off x="22246" y="1812737"/>
        <a:ext cx="10471108" cy="411223"/>
      </dsp:txXfrm>
    </dsp:sp>
    <dsp:sp modelId="{51E539B5-404D-4433-8E47-A47ECA325FA7}">
      <dsp:nvSpPr>
        <dsp:cNvPr id="0" name=""/>
        <dsp:cNvSpPr/>
      </dsp:nvSpPr>
      <dsp:spPr>
        <a:xfrm>
          <a:off x="0" y="2246206"/>
          <a:ext cx="10515600" cy="471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500" kern="1200" dirty="0"/>
            <a:t>Используйте метод "чтения с эхом": вы читаете фразу с выражением, потом ее же читает ребенок. Это улучшает выразительность и понимание.</a:t>
          </a:r>
        </a:p>
      </dsp:txBody>
      <dsp:txXfrm>
        <a:off x="0" y="2246206"/>
        <a:ext cx="10515600" cy="471960"/>
      </dsp:txXfrm>
    </dsp:sp>
    <dsp:sp modelId="{A1D2A728-D9A7-41A2-BCAF-435EA8962FE6}">
      <dsp:nvSpPr>
        <dsp:cNvPr id="0" name=""/>
        <dsp:cNvSpPr/>
      </dsp:nvSpPr>
      <dsp:spPr>
        <a:xfrm>
          <a:off x="0" y="2718166"/>
          <a:ext cx="10515600" cy="455715"/>
        </a:xfrm>
        <a:prstGeom prst="roundRect">
          <a:avLst/>
        </a:prstGeom>
        <a:solidFill>
          <a:schemeClr val="accent1">
            <a:shade val="50000"/>
            <a:hueOff val="267407"/>
            <a:satOff val="7164"/>
            <a:lumOff val="315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4.  Делайте акцент на качестве, а не на скорости</a:t>
          </a:r>
        </a:p>
      </dsp:txBody>
      <dsp:txXfrm>
        <a:off x="22246" y="2740412"/>
        <a:ext cx="10471108" cy="411223"/>
      </dsp:txXfrm>
    </dsp:sp>
    <dsp:sp modelId="{120A7067-7E20-4185-8D85-80061410D197}">
      <dsp:nvSpPr>
        <dsp:cNvPr id="0" name=""/>
        <dsp:cNvSpPr/>
      </dsp:nvSpPr>
      <dsp:spPr>
        <a:xfrm>
          <a:off x="0" y="3173881"/>
          <a:ext cx="10515600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500" kern="1200"/>
            <a:t>Лучше </a:t>
          </a:r>
          <a:r>
            <a:rPr lang="ru-RU" sz="1500" kern="1200" dirty="0"/>
            <a:t>5 строчек, написанных осознанно, чем целая страница "каракулей" в спешке.</a:t>
          </a:r>
        </a:p>
      </dsp:txBody>
      <dsp:txXfrm>
        <a:off x="0" y="3173881"/>
        <a:ext cx="10515600" cy="314640"/>
      </dsp:txXfrm>
    </dsp:sp>
    <dsp:sp modelId="{7D8A6998-61B8-491F-A3DD-81B6423587AE}">
      <dsp:nvSpPr>
        <dsp:cNvPr id="0" name=""/>
        <dsp:cNvSpPr/>
      </dsp:nvSpPr>
      <dsp:spPr>
        <a:xfrm>
          <a:off x="0" y="3488521"/>
          <a:ext cx="10515600" cy="455715"/>
        </a:xfrm>
        <a:prstGeom prst="roundRect">
          <a:avLst/>
        </a:prstGeom>
        <a:solidFill>
          <a:schemeClr val="accent1">
            <a:shade val="50000"/>
            <a:hueOff val="133703"/>
            <a:satOff val="3582"/>
            <a:lumOff val="157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5.  Хвалите за усилия, а не за результат</a:t>
          </a:r>
        </a:p>
      </dsp:txBody>
      <dsp:txXfrm>
        <a:off x="22246" y="3510767"/>
        <a:ext cx="10471108" cy="411223"/>
      </dsp:txXfrm>
    </dsp:sp>
    <dsp:sp modelId="{865BF03F-AB22-4459-B34C-FAF3F36450D1}">
      <dsp:nvSpPr>
        <dsp:cNvPr id="0" name=""/>
        <dsp:cNvSpPr/>
      </dsp:nvSpPr>
      <dsp:spPr>
        <a:xfrm>
          <a:off x="0" y="3944236"/>
          <a:ext cx="10515600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500" kern="1200"/>
            <a:t> </a:t>
          </a:r>
          <a:r>
            <a:rPr lang="ru-RU" sz="1500" kern="1200" dirty="0"/>
            <a:t>"Я вижу, как ты стараешься выводить буквы" — мотивирует сильнее, чем "Наконец-то написал без ошибок".</a:t>
          </a:r>
        </a:p>
      </dsp:txBody>
      <dsp:txXfrm>
        <a:off x="0" y="3944236"/>
        <a:ext cx="10515600" cy="3146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D60FC-77C0-4255-B88A-BA0BD578CF71}">
      <dsp:nvSpPr>
        <dsp:cNvPr id="0" name=""/>
        <dsp:cNvSpPr/>
      </dsp:nvSpPr>
      <dsp:spPr>
        <a:xfrm>
          <a:off x="0" y="92461"/>
          <a:ext cx="10515600" cy="455715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1.  НЕ заставляйте читать на скорость. </a:t>
          </a:r>
        </a:p>
      </dsp:txBody>
      <dsp:txXfrm>
        <a:off x="22246" y="114707"/>
        <a:ext cx="10471108" cy="411223"/>
      </dsp:txXfrm>
    </dsp:sp>
    <dsp:sp modelId="{0DD07B90-14CF-4BDF-87C7-102C7E893E7F}">
      <dsp:nvSpPr>
        <dsp:cNvPr id="0" name=""/>
        <dsp:cNvSpPr/>
      </dsp:nvSpPr>
      <dsp:spPr>
        <a:xfrm>
          <a:off x="0" y="548176"/>
          <a:ext cx="10515600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500" kern="1200"/>
            <a:t>Это </a:t>
          </a:r>
          <a:r>
            <a:rPr lang="ru-RU" sz="1500" kern="1200" dirty="0"/>
            <a:t>прямой путь к "угадывающему" чтению и потере понимания текста.</a:t>
          </a:r>
        </a:p>
      </dsp:txBody>
      <dsp:txXfrm>
        <a:off x="0" y="548176"/>
        <a:ext cx="10515600" cy="314640"/>
      </dsp:txXfrm>
    </dsp:sp>
    <dsp:sp modelId="{AAF33986-089B-4977-9E27-F8D16543E4CF}">
      <dsp:nvSpPr>
        <dsp:cNvPr id="0" name=""/>
        <dsp:cNvSpPr/>
      </dsp:nvSpPr>
      <dsp:spPr>
        <a:xfrm>
          <a:off x="0" y="862816"/>
          <a:ext cx="10515600" cy="455715"/>
        </a:xfrm>
        <a:prstGeom prst="roundRect">
          <a:avLst/>
        </a:prstGeom>
        <a:solidFill>
          <a:schemeClr val="accent1">
            <a:shade val="50000"/>
            <a:hueOff val="133703"/>
            <a:satOff val="3582"/>
            <a:lumOff val="157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2.  НЕ торопите и не подгоняйте при письме</a:t>
          </a:r>
        </a:p>
      </dsp:txBody>
      <dsp:txXfrm>
        <a:off x="22246" y="885062"/>
        <a:ext cx="10471108" cy="411223"/>
      </dsp:txXfrm>
    </dsp:sp>
    <dsp:sp modelId="{D336CE63-AC46-40BF-94FC-A068FE8051D7}">
      <dsp:nvSpPr>
        <dsp:cNvPr id="0" name=""/>
        <dsp:cNvSpPr/>
      </dsp:nvSpPr>
      <dsp:spPr>
        <a:xfrm>
          <a:off x="0" y="1318531"/>
          <a:ext cx="10515600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500" kern="1200"/>
            <a:t>Фраза </a:t>
          </a:r>
          <a:r>
            <a:rPr lang="ru-RU" sz="1500" kern="1200" dirty="0"/>
            <a:t>"Пиши быстрее!" — главный враг формирования почерка. </a:t>
          </a:r>
          <a:r>
            <a:rPr lang="ru-RU" sz="1500" kern="1200"/>
            <a:t>Она ведет к закреплению неправильных движений.</a:t>
          </a:r>
        </a:p>
      </dsp:txBody>
      <dsp:txXfrm>
        <a:off x="0" y="1318531"/>
        <a:ext cx="10515600" cy="314640"/>
      </dsp:txXfrm>
    </dsp:sp>
    <dsp:sp modelId="{742966A9-A4BD-48C6-80EF-021D2C2B0D99}">
      <dsp:nvSpPr>
        <dsp:cNvPr id="0" name=""/>
        <dsp:cNvSpPr/>
      </dsp:nvSpPr>
      <dsp:spPr>
        <a:xfrm>
          <a:off x="0" y="1633171"/>
          <a:ext cx="10515600" cy="455715"/>
        </a:xfrm>
        <a:prstGeom prst="roundRect">
          <a:avLst/>
        </a:prstGeom>
        <a:solidFill>
          <a:schemeClr val="accent1">
            <a:shade val="50000"/>
            <a:hueOff val="267407"/>
            <a:satOff val="7164"/>
            <a:lumOff val="315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3.  НЕ заставляйте переписывать начисто</a:t>
          </a:r>
        </a:p>
      </dsp:txBody>
      <dsp:txXfrm>
        <a:off x="22246" y="1655417"/>
        <a:ext cx="10471108" cy="411223"/>
      </dsp:txXfrm>
    </dsp:sp>
    <dsp:sp modelId="{F57A0B5F-8AC4-4D04-9E69-F2DA6316E257}">
      <dsp:nvSpPr>
        <dsp:cNvPr id="0" name=""/>
        <dsp:cNvSpPr/>
      </dsp:nvSpPr>
      <dsp:spPr>
        <a:xfrm>
          <a:off x="0" y="2088886"/>
          <a:ext cx="10515600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500" kern="1200" dirty="0"/>
            <a:t>Многократное переписывание из-за помарок — это наказание, а не обучение. Оно вызывает отвращение к письму.</a:t>
          </a:r>
        </a:p>
      </dsp:txBody>
      <dsp:txXfrm>
        <a:off x="0" y="2088886"/>
        <a:ext cx="10515600" cy="314640"/>
      </dsp:txXfrm>
    </dsp:sp>
    <dsp:sp modelId="{A0ED2D5B-C268-4D40-947F-C85C21E0D8E4}">
      <dsp:nvSpPr>
        <dsp:cNvPr id="0" name=""/>
        <dsp:cNvSpPr/>
      </dsp:nvSpPr>
      <dsp:spPr>
        <a:xfrm>
          <a:off x="0" y="2403526"/>
          <a:ext cx="10515600" cy="455715"/>
        </a:xfrm>
        <a:prstGeom prst="roundRect">
          <a:avLst/>
        </a:prstGeom>
        <a:solidFill>
          <a:schemeClr val="accent1">
            <a:shade val="50000"/>
            <a:hueOff val="267407"/>
            <a:satOff val="7164"/>
            <a:lumOff val="315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4.  НЕ ругайте за "глупые" ошибки и помарки</a:t>
          </a:r>
        </a:p>
      </dsp:txBody>
      <dsp:txXfrm>
        <a:off x="22246" y="2425772"/>
        <a:ext cx="10471108" cy="411223"/>
      </dsp:txXfrm>
    </dsp:sp>
    <dsp:sp modelId="{BC89BAE2-33A7-4F24-9AA7-B95B6450966E}">
      <dsp:nvSpPr>
        <dsp:cNvPr id="0" name=""/>
        <dsp:cNvSpPr/>
      </dsp:nvSpPr>
      <dsp:spPr>
        <a:xfrm>
          <a:off x="0" y="2859241"/>
          <a:ext cx="10515600" cy="471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500" kern="1200"/>
            <a:t>Это </a:t>
          </a:r>
          <a:r>
            <a:rPr lang="ru-RU" sz="1500" kern="1200" dirty="0"/>
            <a:t>не сознательное нарушение, а следствие усталости или несформированности функций. Ругань только повышает тревожность, что ведет к новым ошибкам.</a:t>
          </a:r>
        </a:p>
      </dsp:txBody>
      <dsp:txXfrm>
        <a:off x="0" y="2859241"/>
        <a:ext cx="10515600" cy="471960"/>
      </dsp:txXfrm>
    </dsp:sp>
    <dsp:sp modelId="{398D896E-D502-4503-AC4B-348D0D33424D}">
      <dsp:nvSpPr>
        <dsp:cNvPr id="0" name=""/>
        <dsp:cNvSpPr/>
      </dsp:nvSpPr>
      <dsp:spPr>
        <a:xfrm>
          <a:off x="0" y="3331201"/>
          <a:ext cx="10515600" cy="455715"/>
        </a:xfrm>
        <a:prstGeom prst="roundRect">
          <a:avLst/>
        </a:prstGeom>
        <a:solidFill>
          <a:schemeClr val="accent1">
            <a:shade val="50000"/>
            <a:hueOff val="133703"/>
            <a:satOff val="3582"/>
            <a:lumOff val="157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5.  НЕ делайте уроки любой ценой</a:t>
          </a:r>
        </a:p>
      </dsp:txBody>
      <dsp:txXfrm>
        <a:off x="22246" y="3353447"/>
        <a:ext cx="10471108" cy="411223"/>
      </dsp:txXfrm>
    </dsp:sp>
    <dsp:sp modelId="{3A4BD239-5F09-4955-A5AF-9F6C0332BB53}">
      <dsp:nvSpPr>
        <dsp:cNvPr id="0" name=""/>
        <dsp:cNvSpPr/>
      </dsp:nvSpPr>
      <dsp:spPr>
        <a:xfrm>
          <a:off x="0" y="3786916"/>
          <a:ext cx="10515600" cy="471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500" kern="1200"/>
            <a:t>Если </a:t>
          </a:r>
          <a:r>
            <a:rPr lang="ru-RU" sz="1500" kern="1200" dirty="0"/>
            <a:t>ребенок плачет, устал или сильно напряжен — остановитесь. Здоровье и психологический комфорт дороже безупречного д/з.</a:t>
          </a:r>
        </a:p>
      </dsp:txBody>
      <dsp:txXfrm>
        <a:off x="0" y="3786916"/>
        <a:ext cx="10515600" cy="47196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D60FC-77C0-4255-B88A-BA0BD578CF71}">
      <dsp:nvSpPr>
        <dsp:cNvPr id="0" name=""/>
        <dsp:cNvSpPr/>
      </dsp:nvSpPr>
      <dsp:spPr>
        <a:xfrm>
          <a:off x="0" y="94599"/>
          <a:ext cx="10515600" cy="75582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Принцип:  Родитель должен уйти не с чувством вины, а с пониманием путей решения и чувством контроля над ситуацией.</a:t>
          </a:r>
        </a:p>
      </dsp:txBody>
      <dsp:txXfrm>
        <a:off x="36896" y="131495"/>
        <a:ext cx="10441808" cy="682028"/>
      </dsp:txXfrm>
    </dsp:sp>
    <dsp:sp modelId="{83145CCD-CA03-4D5A-9E58-9EC7984C98D1}">
      <dsp:nvSpPr>
        <dsp:cNvPr id="0" name=""/>
        <dsp:cNvSpPr/>
      </dsp:nvSpPr>
      <dsp:spPr>
        <a:xfrm>
          <a:off x="0" y="905139"/>
          <a:ext cx="10515600" cy="755820"/>
        </a:xfrm>
        <a:prstGeom prst="roundRect">
          <a:avLst/>
        </a:prstGeom>
        <a:solidFill>
          <a:schemeClr val="accent1">
            <a:shade val="50000"/>
            <a:hueOff val="334258"/>
            <a:satOff val="8955"/>
            <a:lumOff val="394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Что предложить:</a:t>
          </a:r>
        </a:p>
      </dsp:txBody>
      <dsp:txXfrm>
        <a:off x="36896" y="942035"/>
        <a:ext cx="10441808" cy="682028"/>
      </dsp:txXfrm>
    </dsp:sp>
    <dsp:sp modelId="{B38C0F57-2BD5-4245-985B-62AAEFEB8291}">
      <dsp:nvSpPr>
        <dsp:cNvPr id="0" name=""/>
        <dsp:cNvSpPr/>
      </dsp:nvSpPr>
      <dsp:spPr>
        <a:xfrm>
          <a:off x="0" y="1660959"/>
          <a:ext cx="10515600" cy="2595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500" kern="1200" dirty="0"/>
            <a:t>1. </a:t>
          </a:r>
          <a:r>
            <a:rPr lang="ru-RU" sz="1500" b="1" kern="1200" dirty="0"/>
            <a:t>Небольшие изменения в режиме дня</a:t>
          </a:r>
          <a:r>
            <a:rPr lang="ru-RU" sz="1500" kern="1200" dirty="0"/>
            <a:t>, чтобы снизить утомление (например, обязательные прогулки перед приготовлением уроков).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500" kern="1200" dirty="0"/>
            <a:t>2.  </a:t>
          </a:r>
          <a:r>
            <a:rPr lang="ru-RU" sz="1500" b="1" kern="1200" dirty="0"/>
            <a:t>Корректировку выполнения домашних заданий </a:t>
          </a:r>
          <a:r>
            <a:rPr lang="ru-RU" sz="1500" kern="1200" dirty="0"/>
            <a:t>на основе рекомендаций со слайдов 4 и 5 (убрать спешку, акцент на качестве).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500" kern="1200" dirty="0"/>
            <a:t>3.  </a:t>
          </a:r>
          <a:r>
            <a:rPr lang="ru-RU" sz="1500" b="1" kern="1200" dirty="0"/>
            <a:t>Простые игровые упражнения </a:t>
          </a:r>
          <a:r>
            <a:rPr lang="ru-RU" sz="1500" kern="1200" dirty="0"/>
            <a:t>на 10-15 минут в день для развития нужной функции (например, для устойчивости внимания, зрительно-моторной координации).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500" kern="1200" dirty="0"/>
            <a:t>4.  </a:t>
          </a:r>
          <a:r>
            <a:rPr lang="ru-RU" sz="1500" b="1" kern="1200" dirty="0"/>
            <a:t>Договоренность о следующей встрече </a:t>
          </a:r>
          <a:r>
            <a:rPr lang="ru-RU" sz="1500" kern="1200" dirty="0"/>
            <a:t>для оценки динамики и корректировки плана. «Давайте попробуем эти шаги в течение 3-4 недель и потом снова встретимся, чтобы увидеть, что изменилось».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500" kern="1200" dirty="0"/>
            <a:t>5. Удостоверьтесь, что родитель воодушевился и уходит в настрое поддержать своего ребенка и сделает это прямо сейчас. Для этого напомните что-то из сильных сторон и заверьте, что в следующую встречу совершенно точно будут уже другие свершения, новые горизонты, новые задачи, с которыми ребенок справится, а мы поддержим.</a:t>
          </a:r>
        </a:p>
      </dsp:txBody>
      <dsp:txXfrm>
        <a:off x="0" y="1660959"/>
        <a:ext cx="10515600" cy="25957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00FFF-85A2-481A-AB03-EB1329999744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6DB4B-8812-44E2-A064-6FF48A3FBD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27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A349B64-6476-4A01-B724-81B5F9D58E67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83C9DE1-1D43-4546-A567-2BEC2F8D0190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1B619F7-4F46-40C0-9402-20769CDDB079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C20A39F-1CAC-4135-8A92-B48F52AC0ABB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F355FCC-45DE-4F0D-A90A-412883DA253C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EA15EC4-3F06-44CE-AE63-D36CAEEB313C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FB030AA-0CB3-4615-B59A-5D64B22FBC43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CD4C835-C467-4092-B836-E16B20D9250A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F61B058-4F86-4A20-956F-FA0C01D7F34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44EE7AD-85CA-475E-8561-9A5986D78750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A57A06C-34A9-4F31-B670-6B2456FDB261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A349B64-6476-4A01-B724-81B5F9D58E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53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7D64939-4CFC-4A7A-B0A8-07E0DFBAEDE0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40A9B0C-CC82-4E7C-8F12-8B7B6692DA49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6A889DF-9C3D-4F4F-B4EE-1422FE726DD0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3385237-4F43-4E92-9A32-CAE6806CB79C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5E2CBE3-E5E5-4192-AC4F-57506D796344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646713E-7934-404C-8C27-638A36A79ACA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F0C9A5A-1B2E-49A7-B9F6-179684838933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0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03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185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276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785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23.10.2025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903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23.10.2025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263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23.10.2025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19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541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888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23.10.2025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28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b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bmp"/><Relationship Id="rId5" Type="http://schemas.openxmlformats.org/officeDocument/2006/relationships/image" Target="../media/image20.bmp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bmp"/><Relationship Id="rId7" Type="http://schemas.openxmlformats.org/officeDocument/2006/relationships/image" Target="../media/image27.b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bmp"/><Relationship Id="rId5" Type="http://schemas.openxmlformats.org/officeDocument/2006/relationships/image" Target="../media/image25.bmp"/><Relationship Id="rId4" Type="http://schemas.openxmlformats.org/officeDocument/2006/relationships/image" Target="../media/image24.b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b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b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public/tPWq/ehxd1JiGb" TargetMode="External"/><Relationship Id="rId2" Type="http://schemas.openxmlformats.org/officeDocument/2006/relationships/hyperlink" Target="https://my.mts-link.ru/40947613/549009752/record-new/167464843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ktsii.org/12-81119.html?ysclid=mgwo9j45yv490169913" TargetMode="External"/><Relationship Id="rId5" Type="http://schemas.openxmlformats.org/officeDocument/2006/relationships/hyperlink" Target="https://ped-psychol.ru/public_html/page38.html" TargetMode="External"/><Relationship Id="rId4" Type="http://schemas.openxmlformats.org/officeDocument/2006/relationships/hyperlink" Target="https://multiurok.ru/files/diaghnostika-umstviennykh-sposobnostiei.html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879735" y="1491340"/>
            <a:ext cx="10616697" cy="213239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1" dirty="0">
                <a:solidFill>
                  <a:srgbClr val="373C59"/>
                </a:solidFill>
                <a:latin typeface="+mn-lt"/>
              </a:rPr>
              <a:t>Вебинар </a:t>
            </a:r>
            <a:br>
              <a:rPr lang="ru-RU" sz="3600" b="1" dirty="0">
                <a:solidFill>
                  <a:srgbClr val="373C59"/>
                </a:solidFill>
                <a:latin typeface="+mn-lt"/>
              </a:rPr>
            </a:br>
            <a:r>
              <a:rPr lang="ru-RU" sz="3600" b="1" dirty="0">
                <a:solidFill>
                  <a:srgbClr val="373C59"/>
                </a:solidFill>
                <a:latin typeface="+mn-lt"/>
              </a:rPr>
              <a:t>«Психолого-педагогическое сопровождение проекта «Эффективная начальная школа»</a:t>
            </a:r>
            <a:endParaRPr lang="ru-RU" sz="3600" b="1" i="1" dirty="0">
              <a:solidFill>
                <a:srgbClr val="373C59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1429AD3-F476-413E-A962-DEF58262F266}"/>
              </a:ext>
            </a:extLst>
          </p:cNvPr>
          <p:cNvSpPr/>
          <p:nvPr/>
        </p:nvSpPr>
        <p:spPr>
          <a:xfrm>
            <a:off x="3048000" y="536666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/>
              <a:t>23.10.2025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4CFD2E-C806-467C-B8B5-254F483B0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215" y="279512"/>
            <a:ext cx="7473042" cy="1325563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Делаем домашние задания: Тактика помощи (Что ДЕЛАТЬ?)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F5D249DB-B8C3-43FE-B386-704E267A2CB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6436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3221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4CFD2E-C806-467C-B8B5-254F483B0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215" y="279512"/>
            <a:ext cx="7473042" cy="1325563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Делаем домашние задания: Тактика безопасности (Чего НЕ делать?)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F5D249DB-B8C3-43FE-B386-704E267A2CB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6436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6575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4CFD2E-C806-467C-B8B5-254F483B0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215" y="279512"/>
            <a:ext cx="7473042" cy="1325563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Третий шаг: Предложить конкретный и реалистичный план действий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F5D249DB-B8C3-43FE-B386-704E267A2CB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6436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6236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879735" y="1491340"/>
            <a:ext cx="10616697" cy="28406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3600" b="1" dirty="0"/>
            </a:br>
            <a:r>
              <a:rPr lang="ru-RU" sz="3600" b="1" dirty="0">
                <a:solidFill>
                  <a:srgbClr val="373C59"/>
                </a:solidFill>
                <a:latin typeface="+mn-lt"/>
              </a:rPr>
              <a:t>Опыт психолого-педагогического сопровождения проекта ЭНШ: формирование эмоционального благополучия младших школьников через сказкотерапию</a:t>
            </a:r>
            <a:endParaRPr lang="ru-RU" sz="3600" b="1" i="1" dirty="0">
              <a:solidFill>
                <a:srgbClr val="373C59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1429AD3-F476-413E-A962-DEF58262F266}"/>
              </a:ext>
            </a:extLst>
          </p:cNvPr>
          <p:cNvSpPr/>
          <p:nvPr/>
        </p:nvSpPr>
        <p:spPr>
          <a:xfrm>
            <a:off x="6574536" y="5077036"/>
            <a:ext cx="4921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Кабанова Виктория Александровна,</a:t>
            </a:r>
            <a:br>
              <a:rPr lang="ru-RU" dirty="0"/>
            </a:br>
            <a:r>
              <a:rPr lang="ru-RU" dirty="0"/>
              <a:t>педагог-психолог МБОУ СОШ №9 г.о. Ступино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0786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1449612" y="0"/>
            <a:ext cx="8814404" cy="63648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400" b="1">
                <a:solidFill>
                  <a:srgbClr val="084054"/>
                </a:solidFill>
                <a:latin typeface="Candara" pitchFamily="34" charset="0"/>
                <a:cs typeface="Arial" panose="020B0604020202020204" pitchFamily="34" charset="0"/>
              </a:rPr>
              <a:t>ОБРАЗОВАТЕЛЬНЫЙ КОМПЛЕКС МБОУ СОШ №9</a:t>
            </a:r>
          </a:p>
        </p:txBody>
      </p:sp>
      <p:pic>
        <p:nvPicPr>
          <p:cNvPr id="5" name="Рисунок 4" descr="logo_shool_9_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4754" y="3312927"/>
            <a:ext cx="1071155" cy="98347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026" name="Picture 2" descr="C:\Users\Владелец\Downloads\WhatsApp Image 2025-04-10 at 11.13.07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3959" y="1883828"/>
            <a:ext cx="2886004" cy="1756562"/>
          </a:xfrm>
          <a:prstGeom prst="rect">
            <a:avLst/>
          </a:prstGeom>
          <a:noFill/>
        </p:spPr>
      </p:pic>
      <p:pic>
        <p:nvPicPr>
          <p:cNvPr id="8" name="Picture 14" descr="image_2024-01-30_00-22-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93142" y="4442119"/>
            <a:ext cx="2886004" cy="1725701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" name="Picture 10" descr="image_2024-01-30_00-05-5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07988" y="1883828"/>
            <a:ext cx="2862004" cy="1756562"/>
          </a:xfrm>
          <a:prstGeom prst="rect">
            <a:avLst/>
          </a:prstGeom>
        </p:spPr>
      </p:pic>
      <p:pic>
        <p:nvPicPr>
          <p:cNvPr id="10" name="Picture 13" descr="image_2024-01-30_00-19-3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801" y="4391206"/>
            <a:ext cx="3012190" cy="1776614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027" name="Picture 15" descr="image_2024-01-30_00-25-3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4531" y="755970"/>
            <a:ext cx="3182937" cy="211455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04531" y="4738810"/>
            <a:ext cx="3354814" cy="1986331"/>
          </a:xfrm>
          <a:prstGeom prst="rect">
            <a:avLst/>
          </a:prstGeom>
          <a:noFill/>
        </p:spPr>
      </p:pic>
      <p:sp>
        <p:nvSpPr>
          <p:cNvPr id="1029" name="Текст. поле 1028"/>
          <p:cNvSpPr txBox="1"/>
          <p:nvPr/>
        </p:nvSpPr>
        <p:spPr>
          <a:xfrm>
            <a:off x="1275810" y="1495000"/>
            <a:ext cx="2476548" cy="636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rgbClr val="7030A0"/>
                </a:solidFill>
              </a:rPr>
              <a:t>ДО «Дельфинчик»</a:t>
            </a:r>
          </a:p>
          <a:p>
            <a:endParaRPr lang="ru-RU" b="1">
              <a:solidFill>
                <a:schemeClr val="accent2"/>
              </a:solidFill>
            </a:endParaRPr>
          </a:p>
        </p:txBody>
      </p:sp>
      <p:sp>
        <p:nvSpPr>
          <p:cNvPr id="1030" name="Текст. поле 1029"/>
          <p:cNvSpPr txBox="1"/>
          <p:nvPr/>
        </p:nvSpPr>
        <p:spPr>
          <a:xfrm>
            <a:off x="1200716" y="3978159"/>
            <a:ext cx="2476548" cy="636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rgbClr val="7030A0"/>
                </a:solidFill>
              </a:rPr>
              <a:t>ДО «Лесная сказка»</a:t>
            </a:r>
          </a:p>
          <a:p>
            <a:endParaRPr lang="ru-RU" b="1">
              <a:solidFill>
                <a:srgbClr val="7030A0"/>
              </a:solidFill>
            </a:endParaRPr>
          </a:p>
        </p:txBody>
      </p:sp>
      <p:sp>
        <p:nvSpPr>
          <p:cNvPr id="1031" name="Текст. поле 1030"/>
          <p:cNvSpPr txBox="1"/>
          <p:nvPr/>
        </p:nvSpPr>
        <p:spPr>
          <a:xfrm>
            <a:off x="8474167" y="1495001"/>
            <a:ext cx="2323957" cy="636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rgbClr val="7030A0"/>
                </a:solidFill>
              </a:rPr>
              <a:t>ДО «Дюймовочка»</a:t>
            </a:r>
            <a:endParaRPr lang="ru-RU" b="1">
              <a:solidFill>
                <a:schemeClr val="accent2"/>
              </a:solidFill>
            </a:endParaRPr>
          </a:p>
          <a:p>
            <a:endParaRPr lang="ru-RU" b="1">
              <a:solidFill>
                <a:schemeClr val="accent2"/>
              </a:solidFill>
            </a:endParaRPr>
          </a:p>
        </p:txBody>
      </p:sp>
      <p:sp>
        <p:nvSpPr>
          <p:cNvPr id="1032" name="Текст. поле 1031"/>
          <p:cNvSpPr txBox="1"/>
          <p:nvPr/>
        </p:nvSpPr>
        <p:spPr>
          <a:xfrm>
            <a:off x="8381343" y="4092188"/>
            <a:ext cx="2789359" cy="636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rgbClr val="7030A0"/>
                </a:solidFill>
              </a:rPr>
              <a:t>ДО «Золотая рыбка»</a:t>
            </a:r>
            <a:endParaRPr lang="ru-RU" b="1">
              <a:solidFill>
                <a:schemeClr val="accent2"/>
              </a:solidFill>
            </a:endParaRPr>
          </a:p>
          <a:p>
            <a:endParaRPr lang="ru-RU" b="1">
              <a:solidFill>
                <a:schemeClr val="accent2"/>
              </a:solidFill>
            </a:endParaRPr>
          </a:p>
        </p:txBody>
      </p:sp>
      <p:sp>
        <p:nvSpPr>
          <p:cNvPr id="1033" name="Текст. поле 1032"/>
          <p:cNvSpPr txBox="1"/>
          <p:nvPr/>
        </p:nvSpPr>
        <p:spPr>
          <a:xfrm>
            <a:off x="1729616" y="2872763"/>
            <a:ext cx="8534400" cy="88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ru-RU" sz="1600" b="1">
                <a:solidFill>
                  <a:srgbClr val="7030A0"/>
                </a:solidFill>
              </a:rPr>
              <a:t>КОРПУС 1-4 классы</a:t>
            </a:r>
            <a:endParaRPr lang="en-US" sz="1600" b="1">
              <a:solidFill>
                <a:srgbClr val="7030A0"/>
              </a:solidFill>
            </a:endParaRPr>
          </a:p>
          <a:p>
            <a: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chemeClr val="accent2"/>
              </a:solidFill>
            </a:endParaRPr>
          </a:p>
          <a:p>
            <a: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1034" name="Текст. поле 1033"/>
          <p:cNvSpPr txBox="1"/>
          <p:nvPr/>
        </p:nvSpPr>
        <p:spPr>
          <a:xfrm>
            <a:off x="4987428" y="4391206"/>
            <a:ext cx="8534400" cy="337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>
                <a:solidFill>
                  <a:srgbClr val="7030A0"/>
                </a:solidFill>
              </a:rPr>
              <a:t>КОРПУС 5-11 классы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1319" y="1649812"/>
            <a:ext cx="5345113" cy="399732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048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78902" y="1885522"/>
            <a:ext cx="4060954" cy="3525907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20483" name="Заголовок 1"/>
          <p:cNvSpPr/>
          <p:nvPr/>
        </p:nvSpPr>
        <p:spPr bwMode="auto">
          <a:xfrm>
            <a:off x="2133301" y="106814"/>
            <a:ext cx="7258229" cy="11882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rgbClr val="084054"/>
                </a:solidFill>
              </a:rPr>
              <a:t>ОБЩАЯ ЦЕЛЬ – СОЗДАНИЕ ЭФФЕКТИВНОГО ОК -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rgbClr val="084054"/>
                </a:solidFill>
              </a:rPr>
              <a:t>РЕАЛИЗАЦИЯ ИННОВАЦИОННЫХ РЕГИОНАЛЬНЫХ ПРОЕКТОВ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50075" y="2071891"/>
            <a:ext cx="3722897" cy="3005503"/>
          </a:xfrm>
          <a:prstGeom prst="rect">
            <a:avLst/>
          </a:prstGeom>
        </p:spPr>
      </p:pic>
      <p:sp>
        <p:nvSpPr>
          <p:cNvPr id="3" name="Текст. поле 2"/>
          <p:cNvSpPr txBox="1"/>
          <p:nvPr/>
        </p:nvSpPr>
        <p:spPr>
          <a:xfrm>
            <a:off x="554667" y="1521496"/>
            <a:ext cx="2949579" cy="4207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>
                <a:solidFill>
                  <a:srgbClr val="002060"/>
                </a:solidFill>
              </a:rPr>
              <a:t>Обучающиеся проекта ЭНШ - это в большинстве своем ребята с </a:t>
            </a:r>
            <a:r>
              <a:rPr lang="ru-RU" sz="1800" b="0" i="0" u="none" strike="noStrike">
                <a:solidFill>
                  <a:srgbClr val="002060"/>
                </a:solidFill>
                <a:latin typeface="ys text" charset="0"/>
                <a:ea typeface="+mn-lt"/>
                <a:cs typeface="+mn-cs"/>
              </a:rPr>
              <a:t>высоким уровнем познавательных способностей, </a:t>
            </a:r>
          </a:p>
          <a:p>
            <a:pPr algn="l"/>
            <a:r>
              <a:rPr lang="ru-RU" sz="1800" b="0" i="0" u="none" strike="noStrike">
                <a:solidFill>
                  <a:srgbClr val="002060"/>
                </a:solidFill>
                <a:latin typeface="ys text" charset="0"/>
                <a:ea typeface="+mn-lt"/>
                <a:cs typeface="+mn-cs"/>
              </a:rPr>
              <a:t>с мотивацией к обучению в школе, развитым кругозором, наличием различных интеллектуальных, творческих и спортивных достижений</a:t>
            </a:r>
          </a:p>
          <a:p>
            <a:pPr algn="l"/>
            <a:endParaRPr lang="ru-RU" sz="1800" b="0" i="0" u="none" strike="noStrike">
              <a:solidFill>
                <a:srgbClr val="000000"/>
              </a:solidFill>
              <a:latin typeface="ys text" charset="0"/>
              <a:ea typeface="+mn-lt"/>
              <a:cs typeface="+mn-cs"/>
            </a:endParaRPr>
          </a:p>
          <a:p>
            <a:pPr algn="ctr"/>
            <a:r>
              <a:rPr lang="ru-RU"/>
              <a:t> </a:t>
            </a:r>
          </a:p>
          <a:p>
            <a:endParaRPr lang="ru-RU"/>
          </a:p>
        </p:txBody>
      </p:sp>
      <p:sp>
        <p:nvSpPr>
          <p:cNvPr id="4" name="Текст. поле 3"/>
          <p:cNvSpPr txBox="1"/>
          <p:nvPr/>
        </p:nvSpPr>
        <p:spPr>
          <a:xfrm>
            <a:off x="8123167" y="1418752"/>
            <a:ext cx="3722897" cy="3663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en-US" b="0" i="0" u="none" strike="noStrike">
                <a:solidFill>
                  <a:srgbClr val="002060"/>
                </a:solidFill>
                <a:latin typeface="ys text" charset="0"/>
                <a:ea typeface="+mn-lt"/>
                <a:cs typeface="+mn-cs"/>
              </a:rPr>
              <a:t>При </a:t>
            </a:r>
            <a:r>
              <a:rPr lang="en-US" b="0" i="0" u="none" strike="noStrike" noProof="1">
                <a:solidFill>
                  <a:srgbClr val="002060"/>
                </a:solidFill>
                <a:latin typeface="ys text" charset="0"/>
                <a:ea typeface="+mn-lt"/>
                <a:cs typeface="+mn-cs"/>
              </a:rPr>
              <a:t>значительном</a:t>
            </a:r>
            <a:r>
              <a:rPr lang="en-US" b="0" i="0" u="none" strike="noStrike">
                <a:solidFill>
                  <a:srgbClr val="002060"/>
                </a:solidFill>
                <a:latin typeface="ys text" charset="0"/>
                <a:ea typeface="+mn-lt"/>
                <a:cs typeface="+mn-cs"/>
              </a:rPr>
              <a:t> опережен</a:t>
            </a:r>
            <a:r>
              <a:rPr lang="ru-RU" b="0" i="0" u="none" strike="noStrike">
                <a:solidFill>
                  <a:srgbClr val="002060"/>
                </a:solidFill>
                <a:latin typeface="ys text" charset="0"/>
                <a:ea typeface="+mn-lt"/>
                <a:cs typeface="+mn-cs"/>
              </a:rPr>
              <a:t>и</a:t>
            </a:r>
            <a:r>
              <a:rPr lang="en-US" b="0" i="0" u="none" strike="noStrike">
                <a:solidFill>
                  <a:srgbClr val="002060"/>
                </a:solidFill>
                <a:latin typeface="ys text" charset="0"/>
                <a:ea typeface="+mn-lt"/>
                <a:cs typeface="+mn-cs"/>
              </a:rPr>
              <a:t> в умственном или художественно-эстетическом развитии</a:t>
            </a:r>
            <a:r>
              <a:rPr lang="ru-RU" b="0" i="0" u="none" strike="noStrike">
                <a:solidFill>
                  <a:srgbClr val="002060"/>
                </a:solidFill>
                <a:latin typeface="ys text" charset="0"/>
                <a:ea typeface="+mn-lt"/>
                <a:cs typeface="+mn-cs"/>
              </a:rPr>
              <a:t>,</a:t>
            </a:r>
            <a:r>
              <a:rPr lang="en-US" b="0" i="0" u="none" strike="noStrike">
                <a:solidFill>
                  <a:srgbClr val="002060"/>
                </a:solidFill>
                <a:latin typeface="ys text" charset="0"/>
                <a:ea typeface="+mn-lt"/>
                <a:cs typeface="+mn-cs"/>
              </a:rPr>
              <a:t> другие</a:t>
            </a:r>
            <a:endParaRPr lang="ru-RU" b="0" i="0" u="none" strike="noStrike">
              <a:solidFill>
                <a:srgbClr val="002060"/>
              </a:solidFill>
              <a:latin typeface="ys text" charset="0"/>
              <a:ea typeface="+mn-lt"/>
              <a:cs typeface="+mn-cs"/>
            </a:endParaRPr>
          </a:p>
          <a:p>
            <a:pPr marL="0" algn="r" defTabSz="914400" rtl="0" eaLnBrk="1" latinLnBrk="0" hangingPunct="1"/>
            <a:r>
              <a:rPr lang="en-US" b="0" i="0" u="none" strike="noStrike">
                <a:solidFill>
                  <a:srgbClr val="002060"/>
                </a:solidFill>
                <a:latin typeface="ys text" charset="0"/>
                <a:ea typeface="+mn-lt"/>
                <a:cs typeface="+mn-cs"/>
              </a:rPr>
              <a:t>психические сферы</a:t>
            </a:r>
            <a:r>
              <a:rPr lang="ru-RU" b="0" i="0" u="none" strike="noStrike">
                <a:solidFill>
                  <a:srgbClr val="002060"/>
                </a:solidFill>
                <a:latin typeface="ys text" charset="0"/>
                <a:ea typeface="+mn-lt"/>
                <a:cs typeface="+mn-cs"/>
              </a:rPr>
              <a:t> (</a:t>
            </a:r>
            <a:r>
              <a:rPr lang="en-US" b="0" i="0" u="none" strike="noStrike">
                <a:solidFill>
                  <a:srgbClr val="002060"/>
                </a:solidFill>
                <a:latin typeface="ys text" charset="0"/>
                <a:ea typeface="+mn-lt"/>
                <a:cs typeface="+mn-cs"/>
              </a:rPr>
              <a:t>эмоциональная, социальная</a:t>
            </a:r>
            <a:r>
              <a:rPr lang="ru-RU" b="0" i="0" u="none" strike="noStrike">
                <a:solidFill>
                  <a:srgbClr val="002060"/>
                </a:solidFill>
                <a:latin typeface="ys text" charset="0"/>
                <a:ea typeface="+mn-lt"/>
                <a:cs typeface="+mn-cs"/>
              </a:rPr>
              <a:t>,</a:t>
            </a:r>
            <a:r>
              <a:rPr lang="en-US" b="0" i="0" u="none" strike="noStrike">
                <a:solidFill>
                  <a:srgbClr val="002060"/>
                </a:solidFill>
                <a:latin typeface="ys text" charset="0"/>
                <a:ea typeface="+mn-lt"/>
                <a:cs typeface="+mn-cs"/>
              </a:rPr>
              <a:t> физическая</a:t>
            </a:r>
            <a:r>
              <a:rPr lang="ru-RU" b="0" i="0" u="none" strike="noStrike">
                <a:solidFill>
                  <a:srgbClr val="002060"/>
                </a:solidFill>
                <a:latin typeface="ys text" charset="0"/>
                <a:ea typeface="+mn-lt"/>
                <a:cs typeface="+mn-cs"/>
              </a:rPr>
              <a:t>)</a:t>
            </a:r>
            <a:r>
              <a:rPr lang="en-US" b="0" i="0" u="none" strike="noStrike">
                <a:solidFill>
                  <a:srgbClr val="002060"/>
                </a:solidFill>
                <a:latin typeface="ys text" charset="0"/>
                <a:ea typeface="+mn-lt"/>
                <a:cs typeface="+mn-cs"/>
              </a:rPr>
              <a:t> – не всегда успевают</a:t>
            </a:r>
            <a:r>
              <a:rPr lang="ru-RU" b="0" i="0" u="none" strike="noStrike">
                <a:solidFill>
                  <a:srgbClr val="002060"/>
                </a:solidFill>
                <a:latin typeface="ys text" charset="0"/>
                <a:ea typeface="+mn-lt"/>
                <a:cs typeface="+mn-cs"/>
              </a:rPr>
              <a:t> развиваться на высоком уровне</a:t>
            </a:r>
            <a:r>
              <a:rPr lang="en-US" b="0" i="0" u="none" strike="noStrike">
                <a:solidFill>
                  <a:srgbClr val="002060"/>
                </a:solidFill>
                <a:latin typeface="ys text" charset="0"/>
                <a:ea typeface="+mn-lt"/>
                <a:cs typeface="+mn-cs"/>
              </a:rPr>
              <a:t>, что приводит к выраженной неравномерности развития</a:t>
            </a:r>
            <a:r>
              <a:rPr lang="ru-RU" b="0" i="0" u="none" strike="noStrike">
                <a:solidFill>
                  <a:srgbClr val="002060"/>
                </a:solidFill>
                <a:latin typeface="ys text" charset="0"/>
                <a:ea typeface="+mn-lt"/>
                <a:cs typeface="+mn-cs"/>
              </a:rPr>
              <a:t> и может сказатся на трудностях адаптации и социализации в новых условиях</a:t>
            </a:r>
            <a:r>
              <a:rPr lang="en-US" b="0" i="0" u="none" strike="noStrike">
                <a:solidFill>
                  <a:srgbClr val="002060"/>
                </a:solidFill>
                <a:latin typeface="ys text" charset="0"/>
                <a:ea typeface="+mn-lt"/>
                <a:cs typeface="+mn-cs"/>
              </a:rPr>
              <a:t> </a:t>
            </a:r>
            <a:endParaRPr lang="ru-RU" b="0" i="0" u="none" strike="noStrike">
              <a:solidFill>
                <a:srgbClr val="002060"/>
              </a:solidFill>
              <a:latin typeface="ys text" charset="0"/>
            </a:endParaRPr>
          </a:p>
          <a:p>
            <a:pPr marL="0" algn="r" defTabSz="914400" rtl="0" eaLnBrk="1" latinLnBrk="0" hangingPunct="1"/>
            <a:endParaRPr lang="ru-RU" b="0" i="0" u="none" strike="noStrike">
              <a:solidFill>
                <a:srgbClr val="002060"/>
              </a:solidFill>
              <a:latin typeface="ys text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59"/>
          <p:cNvGrpSpPr/>
          <p:nvPr/>
        </p:nvGrpSpPr>
        <p:grpSpPr bwMode="auto">
          <a:xfrm>
            <a:off x="6578480" y="3548480"/>
            <a:ext cx="1676400" cy="1443038"/>
            <a:chOff x="6350839" y="3747190"/>
            <a:chExt cx="1505319" cy="1297689"/>
          </a:xfrm>
        </p:grpSpPr>
        <p:sp>
          <p:nvSpPr>
            <p:cNvPr id="15" name="梯形 60"/>
            <p:cNvSpPr/>
            <p:nvPr/>
          </p:nvSpPr>
          <p:spPr>
            <a:xfrm>
              <a:off x="6717190" y="4817890"/>
              <a:ext cx="774042" cy="164174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16" name="梯形 61"/>
            <p:cNvSpPr/>
            <p:nvPr/>
          </p:nvSpPr>
          <p:spPr>
            <a:xfrm flipV="1">
              <a:off x="6717190" y="3810004"/>
              <a:ext cx="774042" cy="164174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17" name="六边形 62"/>
            <p:cNvSpPr/>
            <p:nvPr/>
          </p:nvSpPr>
          <p:spPr>
            <a:xfrm>
              <a:off x="6350839" y="3747190"/>
              <a:ext cx="1505319" cy="1297689"/>
            </a:xfrm>
            <a:prstGeom prst="hexagon">
              <a:avLst/>
            </a:prstGeom>
            <a:gradFill flip="none" rotWithShape="1">
              <a:gsLst>
                <a:gs pos="17000">
                  <a:srgbClr val="DEDEDE"/>
                </a:gs>
                <a:gs pos="37000">
                  <a:srgbClr val="E0E0E0"/>
                </a:gs>
                <a:gs pos="61000">
                  <a:srgbClr val="F6F6F6"/>
                </a:gs>
                <a:gs pos="100000">
                  <a:sysClr val="window" lastClr="FFFFFF"/>
                </a:gs>
              </a:gsLst>
              <a:lin ang="13500000" scaled="1"/>
              <a:tileRect/>
            </a:gradFill>
            <a:ln w="19050" cap="flat" cmpd="sng" algn="ctr">
              <a:noFill/>
              <a:prstDash val="solid"/>
              <a:miter lim="800000"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18" name="任意多边形 63"/>
            <p:cNvSpPr/>
            <p:nvPr/>
          </p:nvSpPr>
          <p:spPr>
            <a:xfrm>
              <a:off x="6424371" y="3809734"/>
              <a:ext cx="1360218" cy="1172601"/>
            </a:xfrm>
            <a:custGeom>
              <a:avLst/>
              <a:gdLst/>
              <a:ahLst/>
              <a:cxnLst/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lnTo>
                    <a:pt x="407876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lnTo>
                    <a:pt x="297634" y="0"/>
                  </a:lnTo>
                  <a:close/>
                </a:path>
              </a:pathLst>
            </a:custGeom>
            <a:gradFill>
              <a:gsLst>
                <a:gs pos="0">
                  <a:srgbClr val="CBCBCB"/>
                </a:gs>
                <a:gs pos="32000">
                  <a:srgbClr val="DEDEDE"/>
                </a:gs>
                <a:gs pos="57000">
                  <a:srgbClr val="F5F5F5"/>
                </a:gs>
                <a:gs pos="100000">
                  <a:sysClr val="window" lastClr="FFFFFF"/>
                </a:gs>
              </a:gsLst>
              <a:lin ang="2700000" scaled="1"/>
            </a:gradFill>
            <a:ln w="1905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19" name="梯形 71"/>
            <p:cNvSpPr/>
            <p:nvPr/>
          </p:nvSpPr>
          <p:spPr>
            <a:xfrm rot="14580000" flipH="1">
              <a:off x="7232021" y="4054963"/>
              <a:ext cx="656696" cy="169634"/>
            </a:xfrm>
            <a:custGeom>
              <a:avLst/>
              <a:gdLst/>
              <a:ahLst/>
              <a:cxnLst/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20" name="任意多边形 65"/>
            <p:cNvSpPr/>
            <p:nvPr/>
          </p:nvSpPr>
          <p:spPr>
            <a:xfrm>
              <a:off x="6424753" y="3813951"/>
              <a:ext cx="406992" cy="586301"/>
            </a:xfrm>
            <a:custGeom>
              <a:avLst/>
              <a:gdLst/>
              <a:ahLst/>
              <a:cxnLst/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lnTo>
                    <a:pt x="297634" y="0"/>
                  </a:lnTo>
                  <a:close/>
                </a:path>
              </a:pathLst>
            </a:custGeom>
            <a:gradFill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0"/>
            </a:gradFill>
            <a:ln w="1905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58" name="组合 59"/>
          <p:cNvGrpSpPr/>
          <p:nvPr/>
        </p:nvGrpSpPr>
        <p:grpSpPr bwMode="auto">
          <a:xfrm>
            <a:off x="6589175" y="2105443"/>
            <a:ext cx="1676400" cy="1443038"/>
            <a:chOff x="6350839" y="3747190"/>
            <a:chExt cx="1505319" cy="1297689"/>
          </a:xfrm>
        </p:grpSpPr>
        <p:sp>
          <p:nvSpPr>
            <p:cNvPr id="59" name="梯形 60"/>
            <p:cNvSpPr/>
            <p:nvPr/>
          </p:nvSpPr>
          <p:spPr>
            <a:xfrm>
              <a:off x="6717190" y="4817890"/>
              <a:ext cx="774042" cy="164174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60" name="梯形 61"/>
            <p:cNvSpPr/>
            <p:nvPr/>
          </p:nvSpPr>
          <p:spPr>
            <a:xfrm flipV="1">
              <a:off x="6717190" y="3810004"/>
              <a:ext cx="774042" cy="164174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61" name="六边形 62"/>
            <p:cNvSpPr/>
            <p:nvPr/>
          </p:nvSpPr>
          <p:spPr>
            <a:xfrm>
              <a:off x="6350839" y="3747190"/>
              <a:ext cx="1505319" cy="1297689"/>
            </a:xfrm>
            <a:prstGeom prst="hexagon">
              <a:avLst/>
            </a:prstGeom>
            <a:gradFill flip="none" rotWithShape="1">
              <a:gsLst>
                <a:gs pos="17000">
                  <a:srgbClr val="DEDEDE"/>
                </a:gs>
                <a:gs pos="37000">
                  <a:srgbClr val="E0E0E0"/>
                </a:gs>
                <a:gs pos="61000">
                  <a:srgbClr val="F6F6F6"/>
                </a:gs>
                <a:gs pos="100000">
                  <a:sysClr val="window" lastClr="FFFFFF"/>
                </a:gs>
              </a:gsLst>
              <a:lin ang="13500000" scaled="1"/>
              <a:tileRect/>
            </a:gradFill>
            <a:ln w="19050" cap="flat" cmpd="sng" algn="ctr">
              <a:noFill/>
              <a:prstDash val="solid"/>
              <a:miter lim="800000"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62" name="任意多边形 63"/>
            <p:cNvSpPr/>
            <p:nvPr/>
          </p:nvSpPr>
          <p:spPr>
            <a:xfrm>
              <a:off x="6424371" y="3809734"/>
              <a:ext cx="1360218" cy="1172601"/>
            </a:xfrm>
            <a:custGeom>
              <a:avLst/>
              <a:gdLst/>
              <a:ahLst/>
              <a:cxnLst/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lnTo>
                    <a:pt x="407876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lnTo>
                    <a:pt x="297634" y="0"/>
                  </a:lnTo>
                  <a:close/>
                </a:path>
              </a:pathLst>
            </a:custGeom>
            <a:gradFill>
              <a:gsLst>
                <a:gs pos="0">
                  <a:srgbClr val="CBCBCB"/>
                </a:gs>
                <a:gs pos="32000">
                  <a:srgbClr val="DEDEDE"/>
                </a:gs>
                <a:gs pos="57000">
                  <a:srgbClr val="F5F5F5"/>
                </a:gs>
                <a:gs pos="100000">
                  <a:sysClr val="window" lastClr="FFFFFF"/>
                </a:gs>
              </a:gsLst>
              <a:lin ang="2700000" scaled="1"/>
            </a:gradFill>
            <a:ln w="1905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63" name="梯形 71"/>
            <p:cNvSpPr/>
            <p:nvPr/>
          </p:nvSpPr>
          <p:spPr>
            <a:xfrm rot="14580000" flipH="1">
              <a:off x="7232021" y="4054963"/>
              <a:ext cx="656696" cy="169634"/>
            </a:xfrm>
            <a:custGeom>
              <a:avLst/>
              <a:gdLst/>
              <a:ahLst/>
              <a:cxnLst/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64" name="任意多边形 65"/>
            <p:cNvSpPr/>
            <p:nvPr/>
          </p:nvSpPr>
          <p:spPr>
            <a:xfrm>
              <a:off x="6424753" y="3813951"/>
              <a:ext cx="406992" cy="586301"/>
            </a:xfrm>
            <a:custGeom>
              <a:avLst/>
              <a:gdLst/>
              <a:ahLst/>
              <a:cxnLst/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lnTo>
                    <a:pt x="297634" y="0"/>
                  </a:lnTo>
                  <a:close/>
                </a:path>
              </a:pathLst>
            </a:custGeom>
            <a:gradFill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0"/>
            </a:gradFill>
            <a:ln w="1905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</p:grpSp>
      <p:sp>
        <p:nvSpPr>
          <p:cNvPr id="9" name="AutoShape 2" descr="https://yandex-images.clstorage.net/QJJI52200/518beebLe7M/kCaANpdiTZHfXw_X6TqxCFOfvBVj8y0jKWko2qbHjBC3UE9rTtaxYrbsRBHTlkEpqd643fIQi-5TeZqGT3urnMEmQKQXZphUHo9fkis7YAgRCeuAbXr26OCj8Nfty1UfMBCfPhtF9zLnddgUGYhZ97WI7w1rksA-AWVZ2dKu4YOQfRLtlCYOWd0TD8nhfTbYHtP81en8dC0irXNZJ0ea0bKeX3qWAWi0qHSSxNeKW_i4Q29NJB0A-cPpWhRVpSVL3T2TYd-nRJ5S2sqGar_9ktfTdVEsu7psbK262W1DXpc9HRC6VEMlN-77HE0fgNv9eYblTCzZz_vLr54Zk-XrSZK8WKAdro0Y0l_IhCjwd9EQXPnWJjf45i2t8hAuBlzVt9pRMxSHp36sNtsF34MXeb1AqMjsFMF0C23b3R0iaQKR8NiunmVA1hxWA4omOrDRVxq-32p3Nu7g7fBeoc8TmLRSX3fcRaK96z4XgZ2CF3ZxAOwEZRGJc44v115UbCaJ0Tke5ZWvhBGSV42Oqr6_GVPVshYpNjvkrWF_niGG1dG8npB9UslqO6G0mcZSyJa39MDnDCUcRzeBqt4en6ghxp_50aSVpcAdVJcKSSBwfhrY0jQUoLh3JuWlN5ouw5nSv1AcftJIpjymNtNCksZTP7ZGagbjVga_zeGZkFGobgGa-RgoHGeH2ZGSy0rmOnfbWNY9V2I_vG2rJbhapgeTFPXYGr5YgOX_6XmfRtBBHXg-Se7CqpKF9shnlBpYYSlJFLDar5PsxBcXUwiIL_HzkJ6Sepdk__qlom_7me4LVFa3HJb_2wqhvi87FAWVAFc3cMrsSiUciHOJpp4T2WvqQtjw2mkdLIPVltnJxuT6tFMUXDWY5rz4KWYlsV0nSZrc_RGSMlKBL_qgeNmIl8BdcH7DJAVnWMh-hCHTVdzhK4jYdB4unCPHGVVfCEBhsb8Y39y7kGr9cC0kIHBXa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kumimoji="0" lang="ru-RU" sz="1800" b="0" i="0" u="none" strike="noStrike" kern="1200" cap="none" spc="0" baseline="0" noProof="0">
              <a:ln>
                <a:noFill/>
              </a:ln>
              <a:solidFill>
                <a:prstClr val="black"/>
              </a:solidFill>
              <a:effectLst/>
              <a:uLn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Заголовок 2"/>
          <p:cNvSpPr txBox="1"/>
          <p:nvPr/>
        </p:nvSpPr>
        <p:spPr>
          <a:xfrm>
            <a:off x="328170" y="160338"/>
            <a:ext cx="10874375" cy="8438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2000" b="1">
                <a:solidFill>
                  <a:srgbClr val="006666"/>
                </a:solidFill>
                <a:latin typeface="Franklin Gothic Demi" pitchFamily="34" charset="0"/>
                <a:cs typeface="Arial" panose="020B0604020202020204" pitchFamily="34" charset="0"/>
              </a:rPr>
              <a:t>СЛУЖБА ПСИХОЛОГО-ПЕДАГОГИЧЕСКОГО</a:t>
            </a:r>
            <a:br>
              <a:rPr lang="ru-RU" sz="2000" b="1">
                <a:solidFill>
                  <a:srgbClr val="006666"/>
                </a:solidFill>
                <a:latin typeface="Franklin Gothic Demi" pitchFamily="34" charset="0"/>
                <a:cs typeface="Arial" panose="020B0604020202020204" pitchFamily="34" charset="0"/>
              </a:rPr>
            </a:br>
            <a:r>
              <a:rPr lang="ru-RU" sz="2000" b="1">
                <a:solidFill>
                  <a:srgbClr val="006666"/>
                </a:solidFill>
                <a:latin typeface="Franklin Gothic Demi" pitchFamily="34" charset="0"/>
                <a:cs typeface="Arial" panose="020B0604020202020204" pitchFamily="34" charset="0"/>
              </a:rPr>
              <a:t>СОПРОВОЖДЕНИЯ</a:t>
            </a:r>
            <a:endParaRPr lang="ru-RU" sz="2000" b="1" dirty="0">
              <a:solidFill>
                <a:srgbClr val="006666"/>
              </a:solidFill>
            </a:endParaRPr>
          </a:p>
        </p:txBody>
      </p:sp>
      <p:sp>
        <p:nvSpPr>
          <p:cNvPr id="94" name="Rectangle 147"/>
          <p:cNvSpPr>
            <a:spLocks noChangeArrowheads="1"/>
          </p:cNvSpPr>
          <p:nvPr/>
        </p:nvSpPr>
        <p:spPr bwMode="auto">
          <a:xfrm>
            <a:off x="1779588" y="1741488"/>
            <a:ext cx="1430337" cy="3973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3399"/>
                </a:solidFill>
                <a:latin typeface="Calibri" panose="020F0502020204030204" pitchFamily="34" charset="0"/>
              </a:rPr>
              <a:t>ТЬЮТОРЫ</a:t>
            </a:r>
          </a:p>
        </p:txBody>
      </p:sp>
      <p:sp>
        <p:nvSpPr>
          <p:cNvPr id="96" name="Rectangle 149"/>
          <p:cNvSpPr>
            <a:spLocks noChangeArrowheads="1"/>
          </p:cNvSpPr>
          <p:nvPr/>
        </p:nvSpPr>
        <p:spPr bwMode="auto">
          <a:xfrm>
            <a:off x="1054100" y="3152775"/>
            <a:ext cx="1701547" cy="3973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3399"/>
                </a:solidFill>
                <a:latin typeface="Calibri" panose="020F0502020204030204" pitchFamily="34" charset="0"/>
              </a:rPr>
              <a:t>АССИСТЕНТЫ </a:t>
            </a:r>
          </a:p>
        </p:txBody>
      </p:sp>
      <p:sp>
        <p:nvSpPr>
          <p:cNvPr id="93" name="Rectangle 146"/>
          <p:cNvSpPr>
            <a:spLocks noChangeArrowheads="1"/>
          </p:cNvSpPr>
          <p:nvPr/>
        </p:nvSpPr>
        <p:spPr bwMode="auto">
          <a:xfrm>
            <a:off x="611188" y="4551363"/>
            <a:ext cx="3486150" cy="3973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3399"/>
                </a:solidFill>
                <a:latin typeface="Calibri" panose="020F0502020204030204" pitchFamily="34" charset="0"/>
              </a:rPr>
              <a:t>СОЦИАЛЬНЫЕ ПЕДАГОГИ</a:t>
            </a:r>
          </a:p>
        </p:txBody>
      </p:sp>
      <p:grpSp>
        <p:nvGrpSpPr>
          <p:cNvPr id="89" name="组合 104"/>
          <p:cNvGrpSpPr/>
          <p:nvPr/>
        </p:nvGrpSpPr>
        <p:grpSpPr bwMode="auto">
          <a:xfrm flipH="1" flipV="1">
            <a:off x="2439988" y="2155825"/>
            <a:ext cx="1604962" cy="393700"/>
            <a:chOff x="5415884" y="5007622"/>
            <a:chExt cx="1648950" cy="353770"/>
          </a:xfrm>
        </p:grpSpPr>
        <p:sp>
          <p:nvSpPr>
            <p:cNvPr id="90" name="任意多边形 105"/>
            <p:cNvSpPr/>
            <p:nvPr/>
          </p:nvSpPr>
          <p:spPr>
            <a:xfrm flipH="1">
              <a:off x="5521899" y="5063255"/>
              <a:ext cx="1542935" cy="298137"/>
            </a:xfrm>
            <a:custGeom>
              <a:avLst/>
              <a:gdLst/>
              <a:ahLst/>
              <a:cxnLst/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ysDot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91" name="椭圆 106"/>
            <p:cNvSpPr/>
            <p:nvPr/>
          </p:nvSpPr>
          <p:spPr>
            <a:xfrm flipH="1">
              <a:off x="5415884" y="5007622"/>
              <a:ext cx="119063" cy="11126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86" name="组合 101"/>
          <p:cNvGrpSpPr/>
          <p:nvPr/>
        </p:nvGrpSpPr>
        <p:grpSpPr bwMode="auto">
          <a:xfrm flipH="1" flipV="1">
            <a:off x="2439988" y="3603625"/>
            <a:ext cx="1604962" cy="393700"/>
            <a:chOff x="5415884" y="5007622"/>
            <a:chExt cx="1648950" cy="353770"/>
          </a:xfrm>
        </p:grpSpPr>
        <p:sp>
          <p:nvSpPr>
            <p:cNvPr id="87" name="任意多边形 102"/>
            <p:cNvSpPr/>
            <p:nvPr/>
          </p:nvSpPr>
          <p:spPr>
            <a:xfrm flipH="1">
              <a:off x="5521899" y="5063255"/>
              <a:ext cx="1542935" cy="298137"/>
            </a:xfrm>
            <a:custGeom>
              <a:avLst/>
              <a:gdLst/>
              <a:ahLst/>
              <a:cxnLst/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ysDot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88" name="椭圆 103"/>
            <p:cNvSpPr/>
            <p:nvPr/>
          </p:nvSpPr>
          <p:spPr>
            <a:xfrm flipH="1">
              <a:off x="5415884" y="5007622"/>
              <a:ext cx="119063" cy="11126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83" name="组合 98"/>
          <p:cNvGrpSpPr/>
          <p:nvPr/>
        </p:nvGrpSpPr>
        <p:grpSpPr bwMode="auto">
          <a:xfrm flipH="1" flipV="1">
            <a:off x="2457450" y="5046663"/>
            <a:ext cx="2928938" cy="393700"/>
            <a:chOff x="5415884" y="5007622"/>
            <a:chExt cx="3006387" cy="353769"/>
          </a:xfrm>
        </p:grpSpPr>
        <p:sp>
          <p:nvSpPr>
            <p:cNvPr id="84" name="任意多边形 99"/>
            <p:cNvSpPr/>
            <p:nvPr/>
          </p:nvSpPr>
          <p:spPr>
            <a:xfrm flipH="1">
              <a:off x="5521801" y="5063255"/>
              <a:ext cx="2900470" cy="298136"/>
            </a:xfrm>
            <a:custGeom>
              <a:avLst/>
              <a:gdLst/>
              <a:ahLst/>
              <a:cxnLst/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ysDot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85" name="椭圆 100"/>
            <p:cNvSpPr/>
            <p:nvPr/>
          </p:nvSpPr>
          <p:spPr>
            <a:xfrm flipH="1">
              <a:off x="5415884" y="5007622"/>
              <a:ext cx="118952" cy="11126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55" name="组合 56"/>
          <p:cNvGrpSpPr/>
          <p:nvPr/>
        </p:nvGrpSpPr>
        <p:grpSpPr bwMode="auto">
          <a:xfrm>
            <a:off x="6877050" y="2354263"/>
            <a:ext cx="1123950" cy="949325"/>
            <a:chOff x="6596686" y="2671914"/>
            <a:chExt cx="1010966" cy="854765"/>
          </a:xfrm>
        </p:grpSpPr>
        <p:sp>
          <p:nvSpPr>
            <p:cNvPr id="56" name="六边形 57"/>
            <p:cNvSpPr/>
            <p:nvPr/>
          </p:nvSpPr>
          <p:spPr>
            <a:xfrm>
              <a:off x="6614230" y="2679573"/>
              <a:ext cx="978537" cy="843565"/>
            </a:xfrm>
            <a:prstGeom prst="hexagon">
              <a:avLst/>
            </a:prstGeom>
            <a:solidFill>
              <a:srgbClr val="663A77"/>
            </a:solidFill>
            <a:ln w="19050" cap="flat" cmpd="sng" algn="ctr">
              <a:noFill/>
              <a:prstDash val="solid"/>
              <a:miter lim="800000"/>
            </a:ln>
            <a:effectLst>
              <a:innerShdw blurRad="76200" dist="63500" dir="13500000">
                <a:prstClr val="black">
                  <a:alpha val="46000"/>
                </a:prstClr>
              </a:innerShdw>
              <a:softEdge rad="0"/>
            </a:effectLst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7" name="文本框 47"/>
            <p:cNvSpPr txBox="1">
              <a:spLocks noChangeArrowheads="1"/>
            </p:cNvSpPr>
            <p:nvPr/>
          </p:nvSpPr>
          <p:spPr bwMode="auto">
            <a:xfrm>
              <a:off x="6596686" y="2842291"/>
              <a:ext cx="1010966" cy="52098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r>
                <a:rPr kumimoji="0" lang="ru-RU" altLang="zh-CN" sz="3200" b="0" i="0" u="none" strike="noStrike" kern="0" cap="none" spc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latin typeface="Calibri" panose="020F0502020204030204" pitchFamily="34" charset="0"/>
                  <a:ea typeface="时尚中黑简体"/>
                  <a:cs typeface="时尚中黑简体"/>
                </a:rPr>
                <a:t>2</a:t>
              </a:r>
              <a:endParaRPr kumimoji="0" lang="en-US" altLang="zh-CN" sz="3200" b="0" i="0" u="none" strike="noStrike" kern="0" cap="none" spc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latin typeface="Calibri" panose="020F0502020204030204" pitchFamily="34" charset="0"/>
                <a:ea typeface="时尚中黑简体"/>
                <a:cs typeface="时尚中黑简体"/>
              </a:endParaRPr>
            </a:p>
          </p:txBody>
        </p:sp>
      </p:grpSp>
      <p:grpSp>
        <p:nvGrpSpPr>
          <p:cNvPr id="2" name="组合 59"/>
          <p:cNvGrpSpPr/>
          <p:nvPr/>
        </p:nvGrpSpPr>
        <p:grpSpPr bwMode="auto">
          <a:xfrm>
            <a:off x="5229795" y="1399040"/>
            <a:ext cx="1676400" cy="1443038"/>
            <a:chOff x="6350839" y="3747190"/>
            <a:chExt cx="1505319" cy="1297689"/>
          </a:xfrm>
        </p:grpSpPr>
        <p:sp>
          <p:nvSpPr>
            <p:cNvPr id="4" name="梯形 60"/>
            <p:cNvSpPr/>
            <p:nvPr/>
          </p:nvSpPr>
          <p:spPr>
            <a:xfrm>
              <a:off x="6717190" y="4817890"/>
              <a:ext cx="774042" cy="164174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" name="梯形 61"/>
            <p:cNvSpPr/>
            <p:nvPr/>
          </p:nvSpPr>
          <p:spPr>
            <a:xfrm flipV="1">
              <a:off x="6717190" y="3810004"/>
              <a:ext cx="774042" cy="164174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6" name="六边形 62"/>
            <p:cNvSpPr/>
            <p:nvPr/>
          </p:nvSpPr>
          <p:spPr>
            <a:xfrm>
              <a:off x="6350839" y="3747190"/>
              <a:ext cx="1505319" cy="1297689"/>
            </a:xfrm>
            <a:prstGeom prst="hexagon">
              <a:avLst/>
            </a:prstGeom>
            <a:gradFill flip="none" rotWithShape="1">
              <a:gsLst>
                <a:gs pos="17000">
                  <a:srgbClr val="DEDEDE"/>
                </a:gs>
                <a:gs pos="37000">
                  <a:srgbClr val="E0E0E0"/>
                </a:gs>
                <a:gs pos="61000">
                  <a:srgbClr val="F6F6F6"/>
                </a:gs>
                <a:gs pos="100000">
                  <a:sysClr val="window" lastClr="FFFFFF"/>
                </a:gs>
              </a:gsLst>
              <a:lin ang="13500000" scaled="1"/>
              <a:tileRect/>
            </a:gradFill>
            <a:ln w="19050" cap="flat" cmpd="sng" algn="ctr">
              <a:noFill/>
              <a:prstDash val="solid"/>
              <a:miter lim="800000"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7" name="任意多边形 63"/>
            <p:cNvSpPr/>
            <p:nvPr/>
          </p:nvSpPr>
          <p:spPr>
            <a:xfrm>
              <a:off x="6424371" y="3809734"/>
              <a:ext cx="1360218" cy="1172601"/>
            </a:xfrm>
            <a:custGeom>
              <a:avLst/>
              <a:gdLst/>
              <a:ahLst/>
              <a:cxnLst/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lnTo>
                    <a:pt x="407876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lnTo>
                    <a:pt x="297634" y="0"/>
                  </a:lnTo>
                  <a:close/>
                </a:path>
              </a:pathLst>
            </a:custGeom>
            <a:gradFill>
              <a:gsLst>
                <a:gs pos="0">
                  <a:srgbClr val="CBCBCB"/>
                </a:gs>
                <a:gs pos="32000">
                  <a:srgbClr val="DEDEDE"/>
                </a:gs>
                <a:gs pos="57000">
                  <a:srgbClr val="F5F5F5"/>
                </a:gs>
                <a:gs pos="100000">
                  <a:sysClr val="window" lastClr="FFFFFF"/>
                </a:gs>
              </a:gsLst>
              <a:lin ang="2700000" scaled="1"/>
            </a:gradFill>
            <a:ln w="1905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8" name="梯形 71"/>
            <p:cNvSpPr/>
            <p:nvPr/>
          </p:nvSpPr>
          <p:spPr>
            <a:xfrm rot="14580000" flipH="1">
              <a:off x="7232021" y="4054963"/>
              <a:ext cx="656696" cy="169634"/>
            </a:xfrm>
            <a:custGeom>
              <a:avLst/>
              <a:gdLst/>
              <a:ahLst/>
              <a:cxnLst/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10" name="任意多边形 65"/>
            <p:cNvSpPr/>
            <p:nvPr/>
          </p:nvSpPr>
          <p:spPr>
            <a:xfrm>
              <a:off x="6424753" y="3813951"/>
              <a:ext cx="406992" cy="586301"/>
            </a:xfrm>
            <a:custGeom>
              <a:avLst/>
              <a:gdLst/>
              <a:ahLst/>
              <a:cxnLst/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lnTo>
                    <a:pt x="297634" y="0"/>
                  </a:lnTo>
                  <a:close/>
                </a:path>
              </a:pathLst>
            </a:custGeom>
            <a:gradFill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0"/>
            </a:gradFill>
            <a:ln w="1905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11" name="组合 86"/>
          <p:cNvGrpSpPr/>
          <p:nvPr/>
        </p:nvGrpSpPr>
        <p:grpSpPr bwMode="auto">
          <a:xfrm>
            <a:off x="5515873" y="1636566"/>
            <a:ext cx="1125538" cy="952500"/>
            <a:chOff x="5422049" y="2025359"/>
            <a:chExt cx="1010965" cy="854765"/>
          </a:xfrm>
        </p:grpSpPr>
        <p:sp>
          <p:nvSpPr>
            <p:cNvPr id="12" name="六边形 87"/>
            <p:cNvSpPr/>
            <p:nvPr/>
          </p:nvSpPr>
          <p:spPr>
            <a:xfrm>
              <a:off x="5428018" y="2031426"/>
              <a:ext cx="978537" cy="843565"/>
            </a:xfrm>
            <a:prstGeom prst="hexagon">
              <a:avLst/>
            </a:prstGeom>
            <a:solidFill>
              <a:srgbClr val="FFB850"/>
            </a:solidFill>
            <a:ln w="19050" cap="flat" cmpd="sng" algn="ctr">
              <a:noFill/>
              <a:prstDash val="solid"/>
              <a:miter lim="800000"/>
            </a:ln>
            <a:effectLst>
              <a:innerShdw blurRad="76200" dist="63500" dir="13500000">
                <a:prstClr val="black">
                  <a:alpha val="46000"/>
                </a:prstClr>
              </a:innerShdw>
              <a:softEdge rad="0"/>
            </a:effectLst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13" name="文本框 54"/>
            <p:cNvSpPr txBox="1">
              <a:spLocks noChangeArrowheads="1"/>
            </p:cNvSpPr>
            <p:nvPr/>
          </p:nvSpPr>
          <p:spPr bwMode="auto">
            <a:xfrm>
              <a:off x="5422049" y="2199569"/>
              <a:ext cx="1010965" cy="52010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r>
                <a:rPr kumimoji="0" lang="ru-RU" altLang="zh-CN" sz="3200" b="0" i="0" u="none" strike="noStrike" kern="0" cap="none" spc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latin typeface="Calibri" panose="020F0502020204030204" pitchFamily="34" charset="0"/>
                  <a:ea typeface="时尚中黑简体"/>
                  <a:cs typeface="时尚中黑简体"/>
                </a:rPr>
                <a:t>1</a:t>
              </a:r>
              <a:endParaRPr kumimoji="0" lang="en-US" altLang="zh-CN" sz="3200" b="0" i="0" u="none" strike="noStrike" kern="0" cap="none" spc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latin typeface="Calibri" panose="020F0502020204030204" pitchFamily="34" charset="0"/>
                <a:ea typeface="时尚中黑简体"/>
                <a:cs typeface="时尚中黑简体"/>
              </a:endParaRPr>
            </a:p>
          </p:txBody>
        </p:sp>
      </p:grpSp>
      <p:grpSp>
        <p:nvGrpSpPr>
          <p:cNvPr id="65" name="组合 66"/>
          <p:cNvGrpSpPr/>
          <p:nvPr/>
        </p:nvGrpSpPr>
        <p:grpSpPr bwMode="auto">
          <a:xfrm>
            <a:off x="6877050" y="3797300"/>
            <a:ext cx="1123950" cy="950913"/>
            <a:chOff x="6596686" y="3970500"/>
            <a:chExt cx="1010966" cy="854765"/>
          </a:xfrm>
        </p:grpSpPr>
        <p:sp>
          <p:nvSpPr>
            <p:cNvPr id="66" name="六边形 67"/>
            <p:cNvSpPr/>
            <p:nvPr/>
          </p:nvSpPr>
          <p:spPr>
            <a:xfrm>
              <a:off x="6614230" y="3974251"/>
              <a:ext cx="978537" cy="843565"/>
            </a:xfrm>
            <a:prstGeom prst="hexagon">
              <a:avLst/>
            </a:prstGeom>
            <a:solidFill>
              <a:srgbClr val="C65885"/>
            </a:solidFill>
            <a:ln w="19050" cap="flat" cmpd="sng" algn="ctr">
              <a:noFill/>
              <a:prstDash val="solid"/>
              <a:miter lim="800000"/>
            </a:ln>
            <a:effectLst>
              <a:innerShdw blurRad="76200" dist="63500" dir="13500000">
                <a:prstClr val="black">
                  <a:alpha val="46000"/>
                </a:prstClr>
              </a:innerShdw>
              <a:softEdge rad="0"/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200" kern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文本框 50"/>
            <p:cNvSpPr txBox="1">
              <a:spLocks noChangeArrowheads="1"/>
            </p:cNvSpPr>
            <p:nvPr/>
          </p:nvSpPr>
          <p:spPr bwMode="auto">
            <a:xfrm>
              <a:off x="6596686" y="4118414"/>
              <a:ext cx="1010966" cy="52098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zh-CN" sz="3200" kern="0">
                  <a:solidFill>
                    <a:srgbClr val="FFFFFF"/>
                  </a:solidFill>
                  <a:latin typeface="Calibri" panose="020F0502020204030204" pitchFamily="34" charset="0"/>
                  <a:ea typeface="时尚中黑简体"/>
                  <a:cs typeface="时尚中黑简体"/>
                </a:rPr>
                <a:t>3</a:t>
              </a:r>
              <a:endParaRPr lang="en-US" altLang="zh-CN" sz="3200" kern="0">
                <a:solidFill>
                  <a:srgbClr val="FFFFFF"/>
                </a:solidFill>
                <a:latin typeface="Calibri" panose="020F0502020204030204" pitchFamily="34" charset="0"/>
                <a:ea typeface="时尚中黑简体"/>
                <a:cs typeface="时尚中黑简体"/>
              </a:endParaRPr>
            </a:p>
          </p:txBody>
        </p:sp>
      </p:grpSp>
      <p:grpSp>
        <p:nvGrpSpPr>
          <p:cNvPr id="21" name="组合 59"/>
          <p:cNvGrpSpPr/>
          <p:nvPr/>
        </p:nvGrpSpPr>
        <p:grpSpPr bwMode="auto">
          <a:xfrm>
            <a:off x="5306537" y="4251645"/>
            <a:ext cx="1676400" cy="1443038"/>
            <a:chOff x="6350839" y="3747190"/>
            <a:chExt cx="1505319" cy="1297689"/>
          </a:xfrm>
        </p:grpSpPr>
        <p:sp>
          <p:nvSpPr>
            <p:cNvPr id="22" name="梯形 60"/>
            <p:cNvSpPr/>
            <p:nvPr/>
          </p:nvSpPr>
          <p:spPr>
            <a:xfrm>
              <a:off x="6717190" y="4817890"/>
              <a:ext cx="774042" cy="164174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23" name="梯形 61"/>
            <p:cNvSpPr/>
            <p:nvPr/>
          </p:nvSpPr>
          <p:spPr>
            <a:xfrm flipV="1">
              <a:off x="6717190" y="3810004"/>
              <a:ext cx="774042" cy="164174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24" name="六边形 62"/>
            <p:cNvSpPr/>
            <p:nvPr/>
          </p:nvSpPr>
          <p:spPr>
            <a:xfrm>
              <a:off x="6350839" y="3747190"/>
              <a:ext cx="1505319" cy="1297689"/>
            </a:xfrm>
            <a:prstGeom prst="hexagon">
              <a:avLst/>
            </a:prstGeom>
            <a:gradFill flip="none" rotWithShape="1">
              <a:gsLst>
                <a:gs pos="17000">
                  <a:srgbClr val="DEDEDE"/>
                </a:gs>
                <a:gs pos="37000">
                  <a:srgbClr val="E0E0E0"/>
                </a:gs>
                <a:gs pos="61000">
                  <a:srgbClr val="F6F6F6"/>
                </a:gs>
                <a:gs pos="100000">
                  <a:sysClr val="window" lastClr="FFFFFF"/>
                </a:gs>
              </a:gsLst>
              <a:lin ang="13500000" scaled="1"/>
              <a:tileRect/>
            </a:gradFill>
            <a:ln w="19050" cap="flat" cmpd="sng" algn="ctr">
              <a:noFill/>
              <a:prstDash val="solid"/>
              <a:miter lim="800000"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25" name="任意多边形 63"/>
            <p:cNvSpPr/>
            <p:nvPr/>
          </p:nvSpPr>
          <p:spPr>
            <a:xfrm>
              <a:off x="6424371" y="3809734"/>
              <a:ext cx="1360218" cy="1172601"/>
            </a:xfrm>
            <a:custGeom>
              <a:avLst/>
              <a:gdLst/>
              <a:ahLst/>
              <a:cxnLst/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lnTo>
                    <a:pt x="407876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lnTo>
                    <a:pt x="297634" y="0"/>
                  </a:lnTo>
                  <a:close/>
                </a:path>
              </a:pathLst>
            </a:custGeom>
            <a:gradFill>
              <a:gsLst>
                <a:gs pos="0">
                  <a:srgbClr val="CBCBCB"/>
                </a:gs>
                <a:gs pos="32000">
                  <a:srgbClr val="DEDEDE"/>
                </a:gs>
                <a:gs pos="57000">
                  <a:srgbClr val="F5F5F5"/>
                </a:gs>
                <a:gs pos="100000">
                  <a:sysClr val="window" lastClr="FFFFFF"/>
                </a:gs>
              </a:gsLst>
              <a:lin ang="2700000" scaled="1"/>
            </a:gradFill>
            <a:ln w="1905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26" name="梯形 71"/>
            <p:cNvSpPr/>
            <p:nvPr/>
          </p:nvSpPr>
          <p:spPr>
            <a:xfrm rot="14580000" flipH="1">
              <a:off x="7232021" y="4054963"/>
              <a:ext cx="656696" cy="169634"/>
            </a:xfrm>
            <a:custGeom>
              <a:avLst/>
              <a:gdLst/>
              <a:ahLst/>
              <a:cxnLst/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27" name="任意多边形 65"/>
            <p:cNvSpPr/>
            <p:nvPr/>
          </p:nvSpPr>
          <p:spPr>
            <a:xfrm>
              <a:off x="6424753" y="3813951"/>
              <a:ext cx="406992" cy="586301"/>
            </a:xfrm>
            <a:custGeom>
              <a:avLst/>
              <a:gdLst/>
              <a:ahLst/>
              <a:cxnLst/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lnTo>
                    <a:pt x="297634" y="0"/>
                  </a:lnTo>
                  <a:close/>
                </a:path>
              </a:pathLst>
            </a:custGeom>
            <a:gradFill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0"/>
            </a:gradFill>
            <a:ln w="1905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28" name="组合 59"/>
          <p:cNvGrpSpPr/>
          <p:nvPr/>
        </p:nvGrpSpPr>
        <p:grpSpPr bwMode="auto">
          <a:xfrm>
            <a:off x="3950687" y="3530125"/>
            <a:ext cx="1676400" cy="1443038"/>
            <a:chOff x="6350839" y="3747190"/>
            <a:chExt cx="1505319" cy="1297689"/>
          </a:xfrm>
        </p:grpSpPr>
        <p:sp>
          <p:nvSpPr>
            <p:cNvPr id="29" name="梯形 60"/>
            <p:cNvSpPr/>
            <p:nvPr/>
          </p:nvSpPr>
          <p:spPr>
            <a:xfrm>
              <a:off x="6717190" y="4817890"/>
              <a:ext cx="774042" cy="164174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30" name="梯形 61"/>
            <p:cNvSpPr/>
            <p:nvPr/>
          </p:nvSpPr>
          <p:spPr>
            <a:xfrm flipV="1">
              <a:off x="6717190" y="3810004"/>
              <a:ext cx="774042" cy="164174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31" name="六边形 62"/>
            <p:cNvSpPr/>
            <p:nvPr/>
          </p:nvSpPr>
          <p:spPr>
            <a:xfrm>
              <a:off x="6350839" y="3747190"/>
              <a:ext cx="1505319" cy="1297689"/>
            </a:xfrm>
            <a:prstGeom prst="hexagon">
              <a:avLst/>
            </a:prstGeom>
            <a:gradFill flip="none" rotWithShape="1">
              <a:gsLst>
                <a:gs pos="17000">
                  <a:srgbClr val="DEDEDE"/>
                </a:gs>
                <a:gs pos="37000">
                  <a:srgbClr val="E0E0E0"/>
                </a:gs>
                <a:gs pos="61000">
                  <a:srgbClr val="F6F6F6"/>
                </a:gs>
                <a:gs pos="100000">
                  <a:sysClr val="window" lastClr="FFFFFF"/>
                </a:gs>
              </a:gsLst>
              <a:lin ang="13500000" scaled="1"/>
              <a:tileRect/>
            </a:gradFill>
            <a:ln w="19050" cap="flat" cmpd="sng" algn="ctr">
              <a:noFill/>
              <a:prstDash val="solid"/>
              <a:miter lim="800000"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32" name="任意多边形 63"/>
            <p:cNvSpPr/>
            <p:nvPr/>
          </p:nvSpPr>
          <p:spPr>
            <a:xfrm>
              <a:off x="6424371" y="3809734"/>
              <a:ext cx="1360218" cy="1172601"/>
            </a:xfrm>
            <a:custGeom>
              <a:avLst/>
              <a:gdLst/>
              <a:ahLst/>
              <a:cxnLst/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lnTo>
                    <a:pt x="407876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lnTo>
                    <a:pt x="297634" y="0"/>
                  </a:lnTo>
                  <a:close/>
                </a:path>
              </a:pathLst>
            </a:custGeom>
            <a:gradFill>
              <a:gsLst>
                <a:gs pos="0">
                  <a:srgbClr val="CBCBCB"/>
                </a:gs>
                <a:gs pos="32000">
                  <a:srgbClr val="DEDEDE"/>
                </a:gs>
                <a:gs pos="57000">
                  <a:srgbClr val="F5F5F5"/>
                </a:gs>
                <a:gs pos="100000">
                  <a:sysClr val="window" lastClr="FFFFFF"/>
                </a:gs>
              </a:gsLst>
              <a:lin ang="2700000" scaled="1"/>
            </a:gradFill>
            <a:ln w="1905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33" name="梯形 71"/>
            <p:cNvSpPr/>
            <p:nvPr/>
          </p:nvSpPr>
          <p:spPr>
            <a:xfrm rot="14580000" flipH="1">
              <a:off x="7232021" y="4054963"/>
              <a:ext cx="656696" cy="169634"/>
            </a:xfrm>
            <a:custGeom>
              <a:avLst/>
              <a:gdLst/>
              <a:ahLst/>
              <a:cxnLst/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34" name="任意多边形 65"/>
            <p:cNvSpPr/>
            <p:nvPr/>
          </p:nvSpPr>
          <p:spPr>
            <a:xfrm>
              <a:off x="6424753" y="3813951"/>
              <a:ext cx="406992" cy="586301"/>
            </a:xfrm>
            <a:custGeom>
              <a:avLst/>
              <a:gdLst/>
              <a:ahLst/>
              <a:cxnLst/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lnTo>
                    <a:pt x="297634" y="0"/>
                  </a:lnTo>
                  <a:close/>
                </a:path>
              </a:pathLst>
            </a:custGeom>
            <a:gradFill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0"/>
            </a:gradFill>
            <a:ln w="1905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35" name="组合 59"/>
          <p:cNvGrpSpPr/>
          <p:nvPr/>
        </p:nvGrpSpPr>
        <p:grpSpPr bwMode="auto">
          <a:xfrm>
            <a:off x="3966319" y="2100222"/>
            <a:ext cx="1676400" cy="1443038"/>
            <a:chOff x="6350839" y="3747190"/>
            <a:chExt cx="1505319" cy="1297689"/>
          </a:xfrm>
        </p:grpSpPr>
        <p:sp>
          <p:nvSpPr>
            <p:cNvPr id="36" name="梯形 60"/>
            <p:cNvSpPr/>
            <p:nvPr/>
          </p:nvSpPr>
          <p:spPr>
            <a:xfrm>
              <a:off x="6717190" y="4817890"/>
              <a:ext cx="774042" cy="164174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37" name="梯形 61"/>
            <p:cNvSpPr/>
            <p:nvPr/>
          </p:nvSpPr>
          <p:spPr>
            <a:xfrm flipV="1">
              <a:off x="6717190" y="3810004"/>
              <a:ext cx="774042" cy="164174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38" name="六边形 62"/>
            <p:cNvSpPr/>
            <p:nvPr/>
          </p:nvSpPr>
          <p:spPr>
            <a:xfrm>
              <a:off x="6350839" y="3747190"/>
              <a:ext cx="1505319" cy="1297689"/>
            </a:xfrm>
            <a:prstGeom prst="hexagon">
              <a:avLst/>
            </a:prstGeom>
            <a:gradFill flip="none" rotWithShape="1">
              <a:gsLst>
                <a:gs pos="17000">
                  <a:srgbClr val="DEDEDE"/>
                </a:gs>
                <a:gs pos="37000">
                  <a:srgbClr val="E0E0E0"/>
                </a:gs>
                <a:gs pos="61000">
                  <a:srgbClr val="F6F6F6"/>
                </a:gs>
                <a:gs pos="100000">
                  <a:sysClr val="window" lastClr="FFFFFF"/>
                </a:gs>
              </a:gsLst>
              <a:lin ang="13500000" scaled="1"/>
              <a:tileRect/>
            </a:gradFill>
            <a:ln w="19050" cap="flat" cmpd="sng" algn="ctr">
              <a:noFill/>
              <a:prstDash val="solid"/>
              <a:miter lim="800000"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39" name="任意多边形 63"/>
            <p:cNvSpPr/>
            <p:nvPr/>
          </p:nvSpPr>
          <p:spPr>
            <a:xfrm>
              <a:off x="6424371" y="3809734"/>
              <a:ext cx="1360218" cy="1172601"/>
            </a:xfrm>
            <a:custGeom>
              <a:avLst/>
              <a:gdLst/>
              <a:ahLst/>
              <a:cxnLst/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lnTo>
                    <a:pt x="407876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lnTo>
                    <a:pt x="297634" y="0"/>
                  </a:lnTo>
                  <a:close/>
                </a:path>
              </a:pathLst>
            </a:custGeom>
            <a:gradFill>
              <a:gsLst>
                <a:gs pos="0">
                  <a:srgbClr val="CBCBCB"/>
                </a:gs>
                <a:gs pos="32000">
                  <a:srgbClr val="DEDEDE"/>
                </a:gs>
                <a:gs pos="57000">
                  <a:srgbClr val="F5F5F5"/>
                </a:gs>
                <a:gs pos="100000">
                  <a:sysClr val="window" lastClr="FFFFFF"/>
                </a:gs>
              </a:gsLst>
              <a:lin ang="2700000" scaled="1"/>
            </a:gradFill>
            <a:ln w="1905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40" name="梯形 71"/>
            <p:cNvSpPr/>
            <p:nvPr/>
          </p:nvSpPr>
          <p:spPr>
            <a:xfrm rot="14580000" flipH="1">
              <a:off x="7232021" y="4054963"/>
              <a:ext cx="656696" cy="169634"/>
            </a:xfrm>
            <a:custGeom>
              <a:avLst/>
              <a:gdLst/>
              <a:ahLst/>
              <a:cxnLst/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41" name="任意多边形 65"/>
            <p:cNvSpPr/>
            <p:nvPr/>
          </p:nvSpPr>
          <p:spPr>
            <a:xfrm>
              <a:off x="6424753" y="3813951"/>
              <a:ext cx="406992" cy="586301"/>
            </a:xfrm>
            <a:custGeom>
              <a:avLst/>
              <a:gdLst/>
              <a:ahLst/>
              <a:cxnLst/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lnTo>
                    <a:pt x="297634" y="0"/>
                  </a:lnTo>
                  <a:close/>
                </a:path>
              </a:pathLst>
            </a:custGeom>
            <a:gradFill>
              <a:gsLst>
                <a:gs pos="0">
                  <a:srgbClr val="B4B4B4"/>
                </a:gs>
                <a:gs pos="100000">
                  <a:srgbClr val="DFDFDF"/>
                </a:gs>
              </a:gsLst>
              <a:lin ang="2700000" scaled="0"/>
            </a:gradFill>
            <a:ln w="1905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68" name="组合 76"/>
          <p:cNvGrpSpPr/>
          <p:nvPr/>
        </p:nvGrpSpPr>
        <p:grpSpPr bwMode="auto">
          <a:xfrm>
            <a:off x="5537200" y="4505325"/>
            <a:ext cx="1131888" cy="950913"/>
            <a:chOff x="5392706" y="4606097"/>
            <a:chExt cx="1017652" cy="854765"/>
          </a:xfrm>
        </p:grpSpPr>
        <p:sp>
          <p:nvSpPr>
            <p:cNvPr id="69" name="六边形 77"/>
            <p:cNvSpPr/>
            <p:nvPr/>
          </p:nvSpPr>
          <p:spPr>
            <a:xfrm>
              <a:off x="5428018" y="4610009"/>
              <a:ext cx="978537" cy="843565"/>
            </a:xfrm>
            <a:prstGeom prst="hexagon">
              <a:avLst/>
            </a:prstGeom>
            <a:solidFill>
              <a:srgbClr val="00AF92"/>
            </a:solidFill>
            <a:ln w="19050" cap="flat" cmpd="sng" algn="ctr">
              <a:noFill/>
              <a:prstDash val="solid"/>
              <a:miter lim="800000"/>
            </a:ln>
            <a:effectLst>
              <a:innerShdw blurRad="76200" dist="63500" dir="13500000">
                <a:prstClr val="black">
                  <a:alpha val="46000"/>
                </a:prstClr>
              </a:innerShdw>
              <a:softEdge rad="0"/>
            </a:effectLst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r>
                <a:rPr kumimoji="0" lang="ru-RU" altLang="zh-CN" sz="1200" b="0" i="0" u="none" strike="noStrike" kern="0" cap="none" spc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latin typeface="Calibri" panose="020F0502020204030204" pitchFamily="34" charset="0"/>
                  <a:cs typeface="等线"/>
                </a:rPr>
                <a:t>4</a:t>
              </a:r>
              <a:endParaRPr kumimoji="0" lang="en-US" altLang="zh-CN" sz="1200" b="0" i="0" u="none" strike="noStrike" kern="0" cap="none" spc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latin typeface="Calibri" panose="020F0502020204030204" pitchFamily="34" charset="0"/>
                <a:cs typeface="等线"/>
              </a:endParaRPr>
            </a:p>
          </p:txBody>
        </p:sp>
        <p:sp>
          <p:nvSpPr>
            <p:cNvPr id="70" name="文本框 52"/>
            <p:cNvSpPr txBox="1">
              <a:spLocks noChangeArrowheads="1"/>
            </p:cNvSpPr>
            <p:nvPr/>
          </p:nvSpPr>
          <p:spPr bwMode="auto">
            <a:xfrm>
              <a:off x="5392706" y="4771300"/>
              <a:ext cx="1010993" cy="52098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r>
                <a:rPr kumimoji="0" lang="ru-RU" altLang="zh-CN" sz="3200" b="0" i="0" u="none" strike="noStrike" kern="0" cap="none" spc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latin typeface="Calibri" panose="020F0502020204030204" pitchFamily="34" charset="0"/>
                  <a:ea typeface="时尚中黑简体"/>
                  <a:cs typeface="时尚中黑简体"/>
                </a:rPr>
                <a:t>4</a:t>
              </a:r>
              <a:endParaRPr kumimoji="0" lang="en-US" altLang="zh-CN" sz="3200" b="0" i="0" u="none" strike="noStrike" kern="0" cap="none" spc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latin typeface="Calibri" panose="020F0502020204030204" pitchFamily="34" charset="0"/>
                <a:ea typeface="时尚中黑简体"/>
                <a:cs typeface="时尚中黑简体"/>
              </a:endParaRPr>
            </a:p>
          </p:txBody>
        </p:sp>
      </p:grpSp>
      <p:grpSp>
        <p:nvGrpSpPr>
          <p:cNvPr id="45" name="组合 46"/>
          <p:cNvGrpSpPr/>
          <p:nvPr/>
        </p:nvGrpSpPr>
        <p:grpSpPr bwMode="auto">
          <a:xfrm>
            <a:off x="4240213" y="3797300"/>
            <a:ext cx="1125537" cy="950913"/>
            <a:chOff x="4228234" y="3970500"/>
            <a:chExt cx="1010966" cy="854765"/>
          </a:xfrm>
        </p:grpSpPr>
        <p:sp>
          <p:nvSpPr>
            <p:cNvPr id="46" name="六边形 47"/>
            <p:cNvSpPr/>
            <p:nvPr/>
          </p:nvSpPr>
          <p:spPr>
            <a:xfrm>
              <a:off x="4241852" y="3974251"/>
              <a:ext cx="978537" cy="843565"/>
            </a:xfrm>
            <a:prstGeom prst="hexagon">
              <a:avLst/>
            </a:prstGeom>
            <a:solidFill>
              <a:srgbClr val="E87071"/>
            </a:solidFill>
            <a:ln w="19050" cap="flat" cmpd="sng" algn="ctr">
              <a:noFill/>
              <a:prstDash val="solid"/>
              <a:miter lim="800000"/>
            </a:ln>
            <a:effectLst>
              <a:innerShdw blurRad="76200" dist="63500" dir="13500000">
                <a:prstClr val="black">
                  <a:alpha val="46000"/>
                </a:prstClr>
              </a:innerShdw>
              <a:softEdge rad="0"/>
            </a:effectLst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47" name="文本框 26"/>
            <p:cNvSpPr txBox="1">
              <a:spLocks noChangeArrowheads="1"/>
            </p:cNvSpPr>
            <p:nvPr/>
          </p:nvSpPr>
          <p:spPr bwMode="auto">
            <a:xfrm>
              <a:off x="4228234" y="4118414"/>
              <a:ext cx="1010966" cy="52098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r>
                <a:rPr kumimoji="0" lang="ru-RU" altLang="zh-CN" sz="3200" b="0" i="0" u="none" strike="noStrike" kern="0" cap="none" spc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latin typeface="Calibri" panose="020F0502020204030204" pitchFamily="34" charset="0"/>
                  <a:ea typeface="时尚中黑简体"/>
                  <a:cs typeface="时尚中黑简体"/>
                </a:rPr>
                <a:t>5</a:t>
              </a:r>
              <a:endParaRPr kumimoji="0" lang="en-US" altLang="zh-CN" sz="3200" b="0" i="0" u="none" strike="noStrike" kern="0" cap="none" spc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latin typeface="Calibri" panose="020F0502020204030204" pitchFamily="34" charset="0"/>
                <a:ea typeface="时尚中黑简体"/>
                <a:cs typeface="时尚中黑简体"/>
              </a:endParaRPr>
            </a:p>
          </p:txBody>
        </p:sp>
      </p:grpSp>
      <p:grpSp>
        <p:nvGrpSpPr>
          <p:cNvPr id="78" name="组合 36"/>
          <p:cNvGrpSpPr/>
          <p:nvPr/>
        </p:nvGrpSpPr>
        <p:grpSpPr bwMode="auto">
          <a:xfrm>
            <a:off x="4240213" y="2338562"/>
            <a:ext cx="1125537" cy="949325"/>
            <a:chOff x="4228234" y="2671914"/>
            <a:chExt cx="1010966" cy="854765"/>
          </a:xfrm>
        </p:grpSpPr>
        <p:sp>
          <p:nvSpPr>
            <p:cNvPr id="79" name="六边形 37"/>
            <p:cNvSpPr/>
            <p:nvPr/>
          </p:nvSpPr>
          <p:spPr>
            <a:xfrm>
              <a:off x="4241852" y="2679573"/>
              <a:ext cx="978537" cy="843565"/>
            </a:xfrm>
            <a:prstGeom prst="hexagon">
              <a:avLst/>
            </a:prstGeom>
            <a:solidFill>
              <a:srgbClr val="01ACBE"/>
            </a:solidFill>
            <a:ln w="19050" cap="flat" cmpd="sng" algn="ctr">
              <a:noFill/>
              <a:prstDash val="solid"/>
              <a:miter lim="800000"/>
            </a:ln>
            <a:effectLst>
              <a:innerShdw blurRad="76200" dist="63500" dir="13500000">
                <a:prstClr val="black">
                  <a:alpha val="46000"/>
                </a:prstClr>
              </a:innerShdw>
              <a:softEdge rad="0"/>
            </a:effectLst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80" name="文本框 1"/>
            <p:cNvSpPr txBox="1">
              <a:spLocks noChangeArrowheads="1"/>
            </p:cNvSpPr>
            <p:nvPr/>
          </p:nvSpPr>
          <p:spPr bwMode="auto">
            <a:xfrm>
              <a:off x="4228234" y="2842291"/>
              <a:ext cx="1010966" cy="52098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r>
                <a:rPr kumimoji="0" lang="ru-RU" altLang="zh-CN" sz="3200" b="0" i="0" u="none" strike="noStrike" kern="0" cap="none" spc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latin typeface="Calibri" panose="020F0502020204030204" pitchFamily="34" charset="0"/>
                  <a:ea typeface="时尚中黑简体"/>
                  <a:cs typeface="时尚中黑简体"/>
                </a:rPr>
                <a:t>6</a:t>
              </a:r>
              <a:endParaRPr kumimoji="0" lang="en-US" altLang="zh-CN" sz="3200" b="0" i="0" u="none" strike="noStrike" kern="0" cap="none" spc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latin typeface="Calibri" panose="020F0502020204030204" pitchFamily="34" charset="0"/>
                <a:ea typeface="时尚中黑简体"/>
                <a:cs typeface="时尚中黑简体"/>
              </a:endParaRPr>
            </a:p>
          </p:txBody>
        </p:sp>
      </p:grpSp>
      <p:pic>
        <p:nvPicPr>
          <p:cNvPr id="97" name="Picture 150" descr="ЛОГОТИП ШКОЛ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7782" y="3055667"/>
            <a:ext cx="990449" cy="919596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98" name="Rectangle 103"/>
          <p:cNvSpPr>
            <a:spLocks noChangeArrowheads="1"/>
          </p:cNvSpPr>
          <p:nvPr/>
        </p:nvSpPr>
        <p:spPr bwMode="auto">
          <a:xfrm>
            <a:off x="8483600" y="2068513"/>
            <a:ext cx="3543300" cy="396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3399"/>
                </a:solidFill>
                <a:latin typeface="Calibri" panose="020F0502020204030204" pitchFamily="34" charset="0"/>
              </a:rPr>
              <a:t>ПЕДАГОГИ – ПСИХОЛОГИ  </a:t>
            </a:r>
          </a:p>
        </p:txBody>
      </p:sp>
      <p:sp>
        <p:nvSpPr>
          <p:cNvPr id="99" name="Rectangle 104"/>
          <p:cNvSpPr>
            <a:spLocks noChangeArrowheads="1"/>
          </p:cNvSpPr>
          <p:nvPr/>
        </p:nvSpPr>
        <p:spPr bwMode="auto">
          <a:xfrm>
            <a:off x="8751888" y="3619500"/>
            <a:ext cx="3163887" cy="396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3399"/>
                </a:solidFill>
                <a:latin typeface="Calibri" panose="020F0502020204030204" pitchFamily="34" charset="0"/>
              </a:rPr>
              <a:t>УЧИТЕЛЯ</a:t>
            </a:r>
            <a:r>
              <a:rPr lang="ru-RU" b="1" dirty="0">
                <a:solidFill>
                  <a:srgbClr val="003399"/>
                </a:solidFill>
                <a:latin typeface="Calibri" panose="020F0502020204030204" pitchFamily="34" charset="0"/>
              </a:rPr>
              <a:t> – </a:t>
            </a:r>
            <a:r>
              <a:rPr lang="ru-RU" sz="2000" b="1" dirty="0">
                <a:solidFill>
                  <a:srgbClr val="003399"/>
                </a:solidFill>
                <a:latin typeface="Calibri" panose="020F0502020204030204" pitchFamily="34" charset="0"/>
              </a:rPr>
              <a:t>ЛОГОПЕДЫ </a:t>
            </a:r>
          </a:p>
        </p:txBody>
      </p:sp>
      <p:sp>
        <p:nvSpPr>
          <p:cNvPr id="100" name="Rectangle 105"/>
          <p:cNvSpPr>
            <a:spLocks noChangeArrowheads="1"/>
          </p:cNvSpPr>
          <p:nvPr/>
        </p:nvSpPr>
        <p:spPr bwMode="auto">
          <a:xfrm>
            <a:off x="8289925" y="4943475"/>
            <a:ext cx="3529013" cy="396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3399"/>
                </a:solidFill>
                <a:latin typeface="Calibri" panose="020F0502020204030204" pitchFamily="34" charset="0"/>
              </a:rPr>
              <a:t>УЧИТЕЛЯ - ДЕФЕКТОЛОГИ</a:t>
            </a:r>
          </a:p>
        </p:txBody>
      </p:sp>
      <p:grpSp>
        <p:nvGrpSpPr>
          <p:cNvPr id="81" name="组合 89"/>
          <p:cNvGrpSpPr/>
          <p:nvPr/>
        </p:nvGrpSpPr>
        <p:grpSpPr bwMode="auto">
          <a:xfrm>
            <a:off x="6873875" y="1631950"/>
            <a:ext cx="2895600" cy="400050"/>
            <a:chOff x="5415884" y="5002052"/>
            <a:chExt cx="2972305" cy="359338"/>
          </a:xfrm>
        </p:grpSpPr>
        <p:sp>
          <p:nvSpPr>
            <p:cNvPr id="82" name="任意多边形 90"/>
            <p:cNvSpPr/>
            <p:nvPr/>
          </p:nvSpPr>
          <p:spPr>
            <a:xfrm flipH="1">
              <a:off x="5487584" y="5063368"/>
              <a:ext cx="2900605" cy="298022"/>
            </a:xfrm>
            <a:custGeom>
              <a:avLst/>
              <a:gdLst/>
              <a:ahLst/>
              <a:cxnLst/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ysDot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 flipH="1">
              <a:off x="5415884" y="5002052"/>
              <a:ext cx="118958" cy="122631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95" name="组合 92"/>
          <p:cNvGrpSpPr/>
          <p:nvPr/>
        </p:nvGrpSpPr>
        <p:grpSpPr bwMode="auto">
          <a:xfrm>
            <a:off x="8178800" y="3117850"/>
            <a:ext cx="1836738" cy="400050"/>
            <a:chOff x="5415884" y="5002052"/>
            <a:chExt cx="1633441" cy="359338"/>
          </a:xfrm>
        </p:grpSpPr>
        <p:sp>
          <p:nvSpPr>
            <p:cNvPr id="102" name="任意多边形 93"/>
            <p:cNvSpPr/>
            <p:nvPr/>
          </p:nvSpPr>
          <p:spPr>
            <a:xfrm flipH="1">
              <a:off x="5487886" y="5063368"/>
              <a:ext cx="1561439" cy="298022"/>
            </a:xfrm>
            <a:custGeom>
              <a:avLst/>
              <a:gdLst/>
              <a:ahLst/>
              <a:cxnLst/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ysDot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103" name="椭圆 94"/>
            <p:cNvSpPr/>
            <p:nvPr/>
          </p:nvSpPr>
          <p:spPr>
            <a:xfrm flipH="1">
              <a:off x="5415884" y="5002052"/>
              <a:ext cx="118590" cy="122631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104" name="组合 95"/>
          <p:cNvGrpSpPr/>
          <p:nvPr/>
        </p:nvGrpSpPr>
        <p:grpSpPr bwMode="auto">
          <a:xfrm>
            <a:off x="8178800" y="4586288"/>
            <a:ext cx="1836738" cy="400050"/>
            <a:chOff x="5415884" y="5002052"/>
            <a:chExt cx="1633441" cy="359338"/>
          </a:xfrm>
        </p:grpSpPr>
        <p:sp>
          <p:nvSpPr>
            <p:cNvPr id="105" name="任意多边形 96"/>
            <p:cNvSpPr/>
            <p:nvPr/>
          </p:nvSpPr>
          <p:spPr>
            <a:xfrm flipH="1">
              <a:off x="5487886" y="5063367"/>
              <a:ext cx="1561439" cy="298023"/>
            </a:xfrm>
            <a:custGeom>
              <a:avLst/>
              <a:gdLst/>
              <a:ahLst/>
              <a:cxnLst/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ysDot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106" name="椭圆 97"/>
            <p:cNvSpPr/>
            <p:nvPr/>
          </p:nvSpPr>
          <p:spPr>
            <a:xfrm flipH="1">
              <a:off x="5415884" y="5002052"/>
              <a:ext cx="118590" cy="122631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Tx/>
                <a:buNone/>
              </a:pPr>
              <a:endParaRPr kumimoji="0" lang="zh-CN" altLang="en-US" sz="1200" b="0" i="0" u="none" strike="noStrike" kern="0" cap="none" spc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latin typeface="Calibri" panose="020F0502020204030204" pitchFamily="34" charset="0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>
                <a:solidFill>
                  <a:srgbClr val="373C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Эмоциональное благополучие школьников</a:t>
            </a:r>
            <a:endParaRPr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945014" y="1779769"/>
            <a:ext cx="10408786" cy="2764394"/>
          </a:xfrm>
        </p:spPr>
        <p:txBody>
          <a:bodyPr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Одним из условий развития личности ребенка является эмоциональное благополучие, которое можно развивать через сказкотерапию. Метод сказкотерапии позволяет развивать</a:t>
            </a:r>
            <a:r>
              <a:rPr lang="ru-RU" sz="2000" b="0" i="0" u="none" strike="noStrike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эмоциональное благополучие детей, поскольку использует метафорические ресурсы сказки,создает условия для поддержания устойчивого эмоционально-положительного состояния  и удовлетворенности жизнью.</a:t>
            </a:r>
            <a:endParaRPr sz="20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70961" y="4807244"/>
            <a:ext cx="4128534" cy="1376178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53474" y="3429000"/>
            <a:ext cx="1768608" cy="175606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6377" y="3419463"/>
            <a:ext cx="1672459" cy="15802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525389" y="-107906"/>
            <a:ext cx="10515600" cy="1325563"/>
          </a:xfrm>
        </p:spPr>
        <p:txBody>
          <a:bodyPr/>
          <a:lstStyle/>
          <a:p>
            <a:pPr algn="ctr"/>
            <a:r>
              <a:rPr lang="ru-RU" sz="2400" b="1">
                <a:solidFill>
                  <a:srgbClr val="08405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ПСИХОЛОГО-ПЕДАГОГИЧСЕКОЕ СОПРОВОЖДЕНИЕ</a:t>
            </a:r>
            <a:r>
              <a:rPr lang="ru-RU" sz="2400" b="1">
                <a:solidFill>
                  <a:srgbClr val="084054"/>
                </a:solidFill>
                <a:latin typeface="Candara" pitchFamily="34" charset="0"/>
              </a:rPr>
              <a:t> 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739016" y="1016894"/>
            <a:ext cx="10515600" cy="4351338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>
                <a:solidFill>
                  <a:srgbClr val="006666"/>
                </a:solidFill>
              </a:rPr>
              <a:t>Реализация программы внеурочной деятельности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>
                <a:solidFill>
                  <a:srgbClr val="006666"/>
                </a:solidFill>
              </a:rPr>
              <a:t>"Тропинка к своему Я"</a:t>
            </a:r>
          </a:p>
          <a:p>
            <a:pPr marL="0" indent="0" algn="l">
              <a:spcBef>
                <a:spcPts val="0"/>
              </a:spcBef>
              <a:buNone/>
            </a:pPr>
            <a:endParaRPr lang="ru-RU" sz="1800" b="1">
              <a:solidFill>
                <a:srgbClr val="002060"/>
              </a:solidFill>
            </a:endParaRPr>
          </a:p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000" b="1">
                <a:solidFill>
                  <a:srgbClr val="002060"/>
                </a:solidFill>
              </a:rPr>
              <a:t>Цель программы</a:t>
            </a:r>
            <a:r>
              <a:rPr lang="ru-RU" sz="2000" b="0">
                <a:solidFill>
                  <a:srgbClr val="002060"/>
                </a:solidFill>
              </a:rPr>
              <a:t> - развитие способности к самопознанию,  </a:t>
            </a:r>
          </a:p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000" b="0">
                <a:solidFill>
                  <a:srgbClr val="002060"/>
                </a:solidFill>
              </a:rPr>
              <a:t>формирование позитивного </a:t>
            </a:r>
            <a:r>
              <a:rPr lang="ru-RU" sz="2000" b="0" noProof="1">
                <a:solidFill>
                  <a:srgbClr val="002060"/>
                </a:solidFill>
              </a:rPr>
              <a:t>самоотношения</a:t>
            </a:r>
            <a:r>
              <a:rPr lang="ru-RU" sz="2000" b="0">
                <a:solidFill>
                  <a:srgbClr val="002060"/>
                </a:solidFill>
              </a:rPr>
              <a:t>, развитие эмоционального </a:t>
            </a:r>
          </a:p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000" b="0">
                <a:solidFill>
                  <a:srgbClr val="002060"/>
                </a:solidFill>
              </a:rPr>
              <a:t>интеллекта и навыков коммуникативной компетентности.</a:t>
            </a:r>
          </a:p>
          <a:p>
            <a:pPr marL="0" indent="0" algn="l">
              <a:spcBef>
                <a:spcPts val="0"/>
              </a:spcBef>
              <a:buNone/>
            </a:pPr>
            <a:endParaRPr lang="ru-RU" sz="2000" b="0">
              <a:solidFill>
                <a:srgbClr val="002060"/>
              </a:solidFill>
            </a:endParaRPr>
          </a:p>
          <a:p>
            <a:pPr marL="0" indent="0" algn="l">
              <a:spcBef>
                <a:spcPts val="0"/>
              </a:spcBef>
              <a:buNone/>
            </a:pPr>
            <a:endParaRPr lang="ru-RU" sz="1800" b="0">
              <a:solidFill>
                <a:srgbClr val="00206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400" b="1">
              <a:solidFill>
                <a:srgbClr val="006666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400" b="1">
              <a:solidFill>
                <a:srgbClr val="006666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400" b="1">
              <a:solidFill>
                <a:srgbClr val="006666"/>
              </a:solidFill>
            </a:endParaRPr>
          </a:p>
          <a:p>
            <a:pPr marL="0" indent="0" algn="l">
              <a:spcBef>
                <a:spcPts val="0"/>
              </a:spcBef>
              <a:buNone/>
            </a:pPr>
            <a:endParaRPr lang="ru-RU" sz="2400" b="1">
              <a:solidFill>
                <a:srgbClr val="006666"/>
              </a:solidFill>
            </a:endParaRPr>
          </a:p>
        </p:txBody>
      </p:sp>
      <p:sp>
        <p:nvSpPr>
          <p:cNvPr id="4" name="Текст. поле 3"/>
          <p:cNvSpPr txBox="1"/>
          <p:nvPr/>
        </p:nvSpPr>
        <p:spPr>
          <a:xfrm>
            <a:off x="739016" y="2978936"/>
            <a:ext cx="10991111" cy="4969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sz="2000" b="1">
                <a:solidFill>
                  <a:srgbClr val="002060"/>
                </a:solidFill>
              </a:rPr>
              <a:t>Задачи программы: </a:t>
            </a:r>
          </a:p>
          <a:p>
            <a:pPr marL="342900" indent="-342900">
              <a:buFont typeface="Wingdings" charset="0"/>
              <a:buChar char="ü"/>
            </a:pPr>
            <a:r>
              <a:rPr sz="1800">
                <a:solidFill>
                  <a:srgbClr val="002060"/>
                </a:solidFill>
              </a:rPr>
              <a:t>мотивировать детей к самопознанию и познанию других людей. </a:t>
            </a:r>
            <a:endParaRPr lang="ru-RU" sz="1800">
              <a:solidFill>
                <a:srgbClr val="002060"/>
              </a:solidFill>
            </a:endParaRPr>
          </a:p>
          <a:p>
            <a:pPr marL="342900" indent="-342900" algn="l" defTabSz="914400" rtl="0" eaLnBrk="1" latinLnBrk="0" hangingPunct="1">
              <a:buFont typeface="Wingdings" charset="0"/>
              <a:buChar char="ü"/>
            </a:pPr>
            <a:r>
              <a:rPr lang="ru-RU">
                <a:solidFill>
                  <a:srgbClr val="002060"/>
                </a:solidFill>
              </a:rPr>
              <a:t>п</a:t>
            </a:r>
            <a:r>
              <a:rPr>
                <a:solidFill>
                  <a:srgbClr val="002060"/>
                </a:solidFill>
              </a:rPr>
              <a:t>робудить  интерес к внутреннему миру другого человека; </a:t>
            </a:r>
            <a:endParaRPr lang="ru-RU">
              <a:solidFill>
                <a:srgbClr val="002060"/>
              </a:solidFill>
            </a:endParaRPr>
          </a:p>
          <a:p>
            <a:pPr marL="342900" indent="-342900" algn="l" defTabSz="914400" rtl="0" eaLnBrk="1" latinLnBrk="0" hangingPunct="1">
              <a:buFont typeface="Wingdings" charset="0"/>
              <a:buChar char="ü"/>
            </a:pPr>
            <a:r>
              <a:rPr>
                <a:solidFill>
                  <a:srgbClr val="002060"/>
                </a:solidFill>
              </a:rPr>
              <a:t>учить детей распознавать эмоциональные состояния по мимике, же</a:t>
            </a:r>
            <a:r>
              <a:rPr sz="1800">
                <a:solidFill>
                  <a:srgbClr val="002060"/>
                </a:solidFill>
              </a:rPr>
              <a:t>стам, голосу, понимать чувства другого человека;</a:t>
            </a:r>
            <a:endParaRPr lang="ru-RU" sz="1800">
              <a:solidFill>
                <a:srgbClr val="002060"/>
              </a:solidFill>
            </a:endParaRPr>
          </a:p>
          <a:p>
            <a:pPr marL="342900" indent="-342900">
              <a:buFont typeface="Wingdings" charset="0"/>
              <a:buChar char="ü"/>
            </a:pPr>
            <a:r>
              <a:rPr sz="1800">
                <a:solidFill>
                  <a:srgbClr val="002060"/>
                </a:solidFill>
              </a:rPr>
              <a:t>формировать адекватную установку в отношении школьных трудностей - установку преодоления; </a:t>
            </a:r>
          </a:p>
          <a:p>
            <a:pPr marL="342900" indent="-342900">
              <a:buFont typeface="Wingdings" charset="0"/>
              <a:buChar char="ü"/>
            </a:pPr>
            <a:r>
              <a:rPr sz="1800">
                <a:solidFill>
                  <a:srgbClr val="002060"/>
                </a:solidFill>
              </a:rPr>
              <a:t> развивать социальные и коммуникативные умения, необходимые для установления межличностных отношений друг с другом и учителем</a:t>
            </a:r>
            <a:r>
              <a:rPr lang="ru-RU" sz="1800">
                <a:solidFill>
                  <a:srgbClr val="002060"/>
                </a:solidFill>
              </a:rPr>
              <a:t>;</a:t>
            </a:r>
          </a:p>
          <a:p>
            <a:pPr marL="342900" indent="-342900">
              <a:buFont typeface="Wingdings" charset="0"/>
              <a:buChar char="ü"/>
            </a:pPr>
            <a:r>
              <a:rPr sz="1800">
                <a:solidFill>
                  <a:srgbClr val="002060"/>
                </a:solidFill>
              </a:rPr>
              <a:t>предупреждение и снижение тревожности и страхов детей; </a:t>
            </a:r>
            <a:endParaRPr lang="ru-RU" sz="1800">
              <a:solidFill>
                <a:srgbClr val="002060"/>
              </a:solidFill>
            </a:endParaRPr>
          </a:p>
          <a:p>
            <a:pPr marL="342900" indent="-342900">
              <a:buFont typeface="Wingdings" charset="0"/>
              <a:buChar char="ü"/>
            </a:pPr>
            <a:r>
              <a:rPr sz="1800">
                <a:solidFill>
                  <a:srgbClr val="002060"/>
                </a:solidFill>
              </a:rPr>
              <a:t>повышать уровень самоконтроля в отношении проявления своего эмоционального состояния в ходе общения</a:t>
            </a:r>
            <a:r>
              <a:rPr lang="ru-RU" sz="1800">
                <a:solidFill>
                  <a:srgbClr val="002060"/>
                </a:solidFill>
              </a:rPr>
              <a:t>.</a:t>
            </a:r>
            <a:r>
              <a:rPr sz="1800">
                <a:solidFill>
                  <a:srgbClr val="002060"/>
                </a:solidFill>
              </a:rPr>
              <a:t> </a:t>
            </a:r>
          </a:p>
          <a:p>
            <a:pPr marL="342900" indent="-342900">
              <a:buFont typeface="Wingdings" charset="0"/>
              <a:buChar char="ü"/>
            </a:pPr>
            <a:endParaRPr lang="ru-RU" sz="2000">
              <a:solidFill>
                <a:srgbClr val="002060"/>
              </a:solidFill>
            </a:endParaRPr>
          </a:p>
          <a:p>
            <a:pPr marL="342900" indent="-342900">
              <a:buFont typeface="Wingdings" charset="0"/>
              <a:buChar char="ü"/>
            </a:pPr>
            <a:endParaRPr lang="ru-RU" sz="2000">
              <a:solidFill>
                <a:srgbClr val="002060"/>
              </a:solidFill>
            </a:endParaRPr>
          </a:p>
          <a:p>
            <a:pPr marL="342900" indent="-342900">
              <a:buFont typeface="Wingdings" charset="0"/>
              <a:buChar char="ü"/>
            </a:pPr>
            <a:endParaRPr lang="ru-RU" sz="2000">
              <a:solidFill>
                <a:srgbClr val="002060"/>
              </a:solidFill>
            </a:endParaRPr>
          </a:p>
          <a:p>
            <a:pPr marL="342900" indent="-342900">
              <a:buFont typeface="Wingdings" charset="0"/>
              <a:buChar char="ü"/>
            </a:pPr>
            <a:endParaRPr lang="ru-RU" sz="2000">
              <a:solidFill>
                <a:srgbClr val="002060"/>
              </a:solidFill>
            </a:endParaRPr>
          </a:p>
          <a:p>
            <a:pPr marL="342900" indent="-342900">
              <a:buFont typeface="Wingdings" charset="0"/>
              <a:buChar char="ü"/>
            </a:pPr>
            <a:endParaRPr lang="ru-RU" sz="2000">
              <a:solidFill>
                <a:srgbClr val="002060"/>
              </a:solidFill>
            </a:endParaRPr>
          </a:p>
          <a:p>
            <a:endParaRPr sz="2000">
              <a:solidFill>
                <a:srgbClr val="002060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01609" y="1345044"/>
            <a:ext cx="1474264" cy="21918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485" y="1117820"/>
            <a:ext cx="11387070" cy="29517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3600" b="1" dirty="0"/>
            </a:b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Поддержка родителей в проекте</a:t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«Эффективная начальная школа»:</a:t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психолого-педагогический аспект</a:t>
            </a:r>
            <a:br>
              <a:rPr lang="ru-RU" sz="3600" b="1" dirty="0">
                <a:solidFill>
                  <a:srgbClr val="373C59"/>
                </a:solidFill>
              </a:rPr>
            </a:br>
            <a:br>
              <a:rPr lang="ru-RU" sz="3600" b="1" dirty="0">
                <a:solidFill>
                  <a:srgbClr val="373C59"/>
                </a:solidFill>
              </a:rPr>
            </a:br>
            <a:endParaRPr lang="ru-RU" sz="2400" b="1" dirty="0">
              <a:solidFill>
                <a:srgbClr val="373C5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D4C12B-35FF-4B9C-BFC7-7AFAA8E4842C}"/>
              </a:ext>
            </a:extLst>
          </p:cNvPr>
          <p:cNvSpPr txBox="1"/>
          <p:nvPr/>
        </p:nvSpPr>
        <p:spPr>
          <a:xfrm>
            <a:off x="6695971" y="4771014"/>
            <a:ext cx="60968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>Филатова А.В. </a:t>
            </a:r>
            <a:b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>доцент кафедры психологии и педагогики КУРО </a:t>
            </a:r>
            <a:b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>психолог, </a:t>
            </a:r>
            <a:r>
              <a:rPr lang="ru-RU" sz="1800" b="1" dirty="0" err="1">
                <a:solidFill>
                  <a:schemeClr val="accent5">
                    <a:lumMod val="75000"/>
                  </a:schemeClr>
                </a:solidFill>
              </a:rPr>
              <a:t>канд.филос.наук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256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517759" y="380384"/>
            <a:ext cx="10515600" cy="13255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Реализация программы внеурочной деятельности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"Тропинка к своему Я"</a:t>
            </a:r>
          </a:p>
          <a:p>
            <a:endParaRPr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838200" y="1474666"/>
            <a:ext cx="10515600" cy="4351338"/>
          </a:xfrm>
        </p:spPr>
        <p:txBody>
          <a:bodyPr/>
          <a:lstStyle/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sz="200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48603" y="1290186"/>
            <a:ext cx="3401863" cy="4535818"/>
          </a:xfrm>
          <a:prstGeom prst="rect">
            <a:avLst/>
          </a:prstGeom>
        </p:spPr>
      </p:pic>
      <p:pic>
        <p:nvPicPr>
          <p:cNvPr id="7" name="Изображение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2308" y="3758441"/>
            <a:ext cx="3181110" cy="2385834"/>
          </a:xfrm>
          <a:prstGeom prst="rect">
            <a:avLst/>
          </a:prstGeom>
        </p:spPr>
      </p:pic>
      <p:pic>
        <p:nvPicPr>
          <p:cNvPr id="8" name="Изображение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01571" y="3758442"/>
            <a:ext cx="3181112" cy="2385833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3884" y="1209282"/>
            <a:ext cx="3155182" cy="2366386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01571" y="1264500"/>
            <a:ext cx="3181112" cy="23858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288873" y="365125"/>
            <a:ext cx="10515600" cy="1325563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ТВОРЧЕСКИЕ РАБОТЫ К СЮЖЕТАМ СКАЗОК </a:t>
            </a:r>
          </a:p>
          <a:p>
            <a:endParaRPr lang="ru-RU" sz="2800" b="1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1027" y="1291557"/>
            <a:ext cx="3572292" cy="2679218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74669" y="1212401"/>
            <a:ext cx="3718524" cy="2788893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2074" y="4080449"/>
            <a:ext cx="2810199" cy="201324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24961" y="4080450"/>
            <a:ext cx="2844318" cy="2013244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00029" y="2305117"/>
            <a:ext cx="4217930" cy="313379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1990260" y="517716"/>
            <a:ext cx="7807114" cy="822014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ИГРЫ , ИНСЦЕНИРОВКИ</a:t>
            </a:r>
          </a:p>
          <a:p>
            <a:endParaRPr lang="ru-RU" sz="2800" b="1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3546685" y="1253331"/>
            <a:ext cx="7524822" cy="435133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ru-RU"/>
          </a:p>
          <a:p>
            <a:pPr>
              <a:buFont typeface="Arial" panose="020B0604020202020204" pitchFamily="34" charset="0"/>
              <a:buChar char="•"/>
            </a:pPr>
            <a:endParaRPr lang="ru-RU"/>
          </a:p>
          <a:p>
            <a:pPr marL="0" indent="0">
              <a:buNone/>
            </a:pPr>
            <a:endParaRPr lang="ru-RU"/>
          </a:p>
          <a:p>
            <a:pPr marL="0" indent="0">
              <a:buNone/>
            </a:pPr>
            <a:endParaRPr 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852" y="1867698"/>
            <a:ext cx="2361910" cy="364596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46408" y="1339730"/>
            <a:ext cx="4045850" cy="2859251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40684" y="2731208"/>
            <a:ext cx="4379578" cy="309510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EditPoints="1"/>
          </p:cNvSpPr>
          <p:nvPr>
            <p:ph type="title"/>
          </p:nvPr>
        </p:nvSpPr>
        <p:spPr>
          <a:xfrm>
            <a:off x="1277166" y="66103"/>
            <a:ext cx="9164637" cy="1166813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ru-RU" sz="28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ИГРЫ , ИНСЦЕНИРОВКИ</a:t>
            </a:r>
          </a:p>
        </p:txBody>
      </p:sp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786" y="1522838"/>
            <a:ext cx="3673475" cy="442753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144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4318" y="1522838"/>
            <a:ext cx="3279775" cy="43688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1450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95008" y="1522838"/>
            <a:ext cx="3279775" cy="43688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33193"/>
          </a:xfrm>
        </p:spPr>
        <p:txBody>
          <a:bodyPr/>
          <a:lstStyle/>
          <a:p>
            <a:pPr algn="ctr" fontAlgn="auto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Franklin Gothic Demi" pitchFamily="34" charset="0"/>
                <a:ea typeface="Franklin Gothic Demi" pitchFamily="34" charset="0"/>
                <a:cs typeface="Franklin Gothic Demi" pitchFamily="34" charset="0"/>
              </a:rPr>
              <a:t>ДИАГНОСТИЧЕСКИЙ АСПЕКТ </a:t>
            </a:r>
          </a:p>
          <a:p>
            <a:endParaRPr lang="ru-RU"/>
          </a:p>
        </p:txBody>
      </p:sp>
      <p:sp>
        <p:nvSpPr>
          <p:cNvPr id="6" name="Объект 5"/>
          <p:cNvSpPr>
            <a:spLocks noGrp="1" noEditPoints="1"/>
          </p:cNvSpPr>
          <p:nvPr>
            <p:ph idx="1"/>
          </p:nvPr>
        </p:nvSpPr>
        <p:spPr>
          <a:xfrm>
            <a:off x="739016" y="1398371"/>
            <a:ext cx="10515600" cy="4351338"/>
          </a:xfrm>
        </p:spPr>
        <p:txBody>
          <a:bodyPr/>
          <a:lstStyle/>
          <a:p>
            <a:pPr marL="0" marR="0"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1800" b="1" i="0" u="none" strike="noStrike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Беседа</a:t>
            </a:r>
            <a:endParaRPr lang="en-US" sz="1800" b="0" i="0" u="none" strike="noStrike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Обсуждение сюжета </a:t>
            </a:r>
            <a:r>
              <a:rPr lang="en-US" sz="1800" b="1" i="0" u="none" strike="noStrike" noProof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сказки</a:t>
            </a:r>
            <a:r>
              <a:rPr lang="en-US" sz="1800" b="0" i="0" u="none" strike="noStrike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по заданным вопросам. Например: «О чём эта сказка?», «Чему она учит?», «Отчего герой совершал те или иные поступки?». Ответы на вопросы позволяют сделать заключение об актуальном эмоциональном состоянии клиента. </a:t>
            </a:r>
          </a:p>
          <a:p>
            <a:pPr marL="0" marR="0" indent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1800" b="1" i="0" u="none" strike="noStrike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Наблюдение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Отслеживание реакции слушателя</a:t>
            </a:r>
            <a:r>
              <a:rPr lang="en-US" sz="1800" b="0" i="0" u="none" strike="noStrike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сказку. </a:t>
            </a:r>
            <a:r>
              <a:rPr lang="ru-RU" sz="1800" b="0" i="0" u="none" strike="noStrike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Ребенок</a:t>
            </a:r>
            <a:r>
              <a:rPr lang="en-US" sz="1800" b="0" i="0" u="none" strike="noStrike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может перебивать, дополнять сюжет своими комментариями или предлагать свой вариант развития сказочных событий — это даёт характеристику о психоэмоциональном состоянии.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1" i="0" u="none" strike="noStrike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Анализ рисунков по сюжетам сказок</a:t>
            </a:r>
            <a:r>
              <a:rPr lang="en-US" sz="1800" b="0" i="0" u="none" strike="noStrike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— помогает выяснить у </a:t>
            </a:r>
            <a:r>
              <a:rPr lang="ru-RU" sz="1800" b="0" i="0" u="none" strike="noStrike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ребенка</a:t>
            </a:r>
            <a:r>
              <a:rPr lang="en-US" sz="1800" b="0" i="0" u="none" strike="noStrike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его впечатления от прослушанного, выявить конфликты, тревоги, уровень самооценки и неуверенность в себе.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33193"/>
          </a:xfrm>
        </p:spPr>
        <p:txBody>
          <a:bodyPr/>
          <a:lstStyle/>
          <a:p>
            <a:pPr algn="ctr" fontAlgn="auto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Franklin Gothic Demi" pitchFamily="34" charset="0"/>
                <a:ea typeface="Franklin Gothic Demi" pitchFamily="34" charset="0"/>
                <a:cs typeface="Franklin Gothic Demi" pitchFamily="34" charset="0"/>
              </a:rPr>
              <a:t>ДИАГНОСТИЧЕСКИЙ АСПЕКТ </a:t>
            </a:r>
          </a:p>
          <a:p>
            <a:endParaRPr lang="ru-RU"/>
          </a:p>
        </p:txBody>
      </p:sp>
      <p:sp>
        <p:nvSpPr>
          <p:cNvPr id="6" name="Объект 5"/>
          <p:cNvSpPr>
            <a:spLocks noGrp="1" noEditPoints="1"/>
          </p:cNvSpPr>
          <p:nvPr>
            <p:ph idx="1"/>
          </p:nvPr>
        </p:nvSpPr>
        <p:spPr>
          <a:xfrm>
            <a:off x="739016" y="1398371"/>
            <a:ext cx="10515600" cy="4351338"/>
          </a:xfrm>
        </p:spPr>
        <p:txBody>
          <a:bodyPr/>
          <a:lstStyle/>
          <a:p>
            <a:r>
              <a:rPr lang="ru-RU" sz="2400">
                <a:solidFill>
                  <a:srgbClr val="002060"/>
                </a:solidFill>
              </a:rPr>
              <a:t>Цветовой тест </a:t>
            </a:r>
            <a:r>
              <a:rPr lang="ru-RU" sz="2400" noProof="1">
                <a:solidFill>
                  <a:srgbClr val="002060"/>
                </a:solidFill>
              </a:rPr>
              <a:t>Люшера</a:t>
            </a:r>
            <a:r>
              <a:rPr lang="ru-RU" sz="2400">
                <a:solidFill>
                  <a:srgbClr val="002060"/>
                </a:solidFill>
              </a:rPr>
              <a:t> :</a:t>
            </a:r>
          </a:p>
          <a:p>
            <a:pPr>
              <a:buFont typeface="Wingdings" charset="0"/>
              <a:buChar char="Ø"/>
            </a:pPr>
            <a:r>
              <a:rPr lang="ru-RU" sz="2400">
                <a:solidFill>
                  <a:srgbClr val="002060"/>
                </a:solidFill>
              </a:rPr>
              <a:t>изучение энергетического обеспечения деятельности</a:t>
            </a:r>
          </a:p>
          <a:p>
            <a:pPr>
              <a:buFont typeface="Wingdings" charset="0"/>
              <a:buChar char="Ø"/>
            </a:pPr>
            <a:r>
              <a:rPr lang="ru-RU" sz="2400">
                <a:solidFill>
                  <a:srgbClr val="002060"/>
                </a:solidFill>
              </a:rPr>
              <a:t>индикатор психологического благополучия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83304" y="3089335"/>
            <a:ext cx="6960522" cy="253067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Franklin Gothic Demi" pitchFamily="34" charset="0"/>
                <a:ea typeface="Franklin Gothic Demi" pitchFamily="34" charset="0"/>
                <a:cs typeface="Franklin Gothic Demi" pitchFamily="34" charset="0"/>
              </a:rPr>
              <a:t>МЕТОДИЧЕСКАЯ ЛИТЕРАТУРА</a:t>
            </a:r>
          </a:p>
          <a:p>
            <a:endParaRPr lang="ru-RU" sz="2000" b="1" dirty="0">
              <a:solidFill>
                <a:srgbClr val="002060"/>
              </a:solidFill>
              <a:latin typeface="Franklin Gothic Demi" pitchFamily="34" charset="0"/>
              <a:ea typeface="Franklin Gothic Demi" pitchFamily="34" charset="0"/>
              <a:cs typeface="Franklin Gothic Demi" pitchFamily="34" charset="0"/>
            </a:endParaRP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4973409" y="1825625"/>
            <a:ext cx="6380391" cy="4351338"/>
          </a:xfrm>
        </p:spPr>
        <p:txBody>
          <a:bodyPr/>
          <a:lstStyle/>
          <a:p>
            <a:pPr marL="0" indent="0">
              <a:buNone/>
            </a:pPr>
            <a:r>
              <a:rPr sz="1800" i="1">
                <a:solidFill>
                  <a:srgbClr val="002060"/>
                </a:solidFill>
              </a:rPr>
              <a:t>И дети, и взрослые любят слушать сказочные истории.</a:t>
            </a:r>
          </a:p>
          <a:p>
            <a:pPr marL="0" indent="0">
              <a:buNone/>
            </a:pPr>
            <a:r>
              <a:rPr sz="1800" i="1">
                <a:solidFill>
                  <a:srgbClr val="002060"/>
                </a:solidFill>
              </a:rPr>
              <a:t>Каждый раз я убеждаюсь в этом, когда использую сказки и метафоры на своих встречах с клиентами. В ответ люди раскрываются, откликаются. Часто они находят в этих историях что-то нужное и важное для себя. В повседневной жизни так мало сказок! А ведь они обогащают нашу жизнь, делают волшебными самые обыкновенные вещи, помогают взглянуть на мир по-другому, учат быть добрее, терпимее, сильнее. Через понимание метафоры человек обретает способность любить, преодолевать трудности, получать удовольствие от жизни, общаться и делать счастливыми других, оставаясь при этом самим собой, не теряя своей индивидуальности.</a:t>
            </a:r>
            <a:endParaRPr lang="ru-RU" sz="1800" i="1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ru-RU" sz="1800" i="1">
                <a:solidFill>
                  <a:srgbClr val="002060"/>
                </a:solidFill>
              </a:rPr>
              <a:t>Е.С. Мосина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8200" y="1385507"/>
            <a:ext cx="3686908" cy="444706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Franklin Gothic Demi" pitchFamily="34" charset="0"/>
                <a:ea typeface="Franklin Gothic Demi" pitchFamily="34" charset="0"/>
                <a:cs typeface="Franklin Gothic Demi" pitchFamily="34" charset="0"/>
              </a:rPr>
              <a:t>МЕТОДИЧЕСКАЯ ЛИТЕРАТУРА</a:t>
            </a:r>
          </a:p>
          <a:p>
            <a:endParaRPr lang="ru-RU" sz="2000" b="1" dirty="0">
              <a:solidFill>
                <a:srgbClr val="002060"/>
              </a:solidFill>
              <a:latin typeface="Franklin Gothic Demi" pitchFamily="34" charset="0"/>
              <a:ea typeface="Franklin Gothic Demi" pitchFamily="34" charset="0"/>
              <a:cs typeface="Franklin Gothic Demi" pitchFamily="34" charset="0"/>
            </a:endParaRP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4141789" y="1875138"/>
            <a:ext cx="6693202" cy="3107723"/>
          </a:xfrm>
        </p:spPr>
        <p:txBody>
          <a:bodyPr/>
          <a:lstStyle/>
          <a:p>
            <a:pPr marL="0" indent="0">
              <a:buNone/>
            </a:pPr>
            <a:r>
              <a:rPr lang="ru-RU" sz="2000" i="1">
                <a:solidFill>
                  <a:srgbClr val="002060"/>
                </a:solidFill>
              </a:rPr>
              <a:t>В</a:t>
            </a:r>
            <a:r>
              <a:rPr sz="2000" i="1">
                <a:solidFill>
                  <a:srgbClr val="002060"/>
                </a:solidFill>
              </a:rPr>
              <a:t> каждой истории сделан упор на эмоциях и ощущениях, которые испытывают главные герои. Это помогает детям лучше сопереживать им, учиться понимать себя: чувства, реакции на слова, поведение. Важной составляющей каждой сказки является освещение и привлечение внимания к положительным переживаниям главных героев в конце. Таким образом, у детей создается положительное представление о взаимоотношениях, которые всегда</a:t>
            </a:r>
            <a:r>
              <a:rPr lang="ru-RU" sz="2000" i="1">
                <a:solidFill>
                  <a:srgbClr val="002060"/>
                </a:solidFill>
              </a:rPr>
              <a:t> </a:t>
            </a:r>
            <a:r>
              <a:rPr sz="2000" i="1">
                <a:solidFill>
                  <a:srgbClr val="002060"/>
                </a:solidFill>
              </a:rPr>
              <a:t>можно наладить и привести к желаемому состоянию.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3757" y="1390741"/>
            <a:ext cx="2788852" cy="430088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Franklin Gothic Demi" pitchFamily="34" charset="0"/>
                <a:ea typeface="Franklin Gothic Demi" pitchFamily="34" charset="0"/>
                <a:cs typeface="Franklin Gothic Demi" pitchFamily="34" charset="0"/>
              </a:rPr>
              <a:t>МЕТОДИЧЕСКАЯ ЛИТЕРАТУРА</a:t>
            </a:r>
          </a:p>
          <a:p>
            <a:endParaRPr lang="ru-RU" sz="2000" b="1" dirty="0">
              <a:solidFill>
                <a:srgbClr val="002060"/>
              </a:solidFill>
              <a:latin typeface="Franklin Gothic Demi" pitchFamily="34" charset="0"/>
              <a:ea typeface="Franklin Gothic Demi" pitchFamily="34" charset="0"/>
              <a:cs typeface="Franklin Gothic Demi" pitchFamily="34" charset="0"/>
            </a:endParaRP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3470390" y="1581480"/>
            <a:ext cx="7669783" cy="4351338"/>
          </a:xfrm>
        </p:spPr>
        <p:txBody>
          <a:bodyPr/>
          <a:lstStyle/>
          <a:p>
            <a:pPr marL="0" indent="0">
              <a:buNone/>
            </a:pPr>
            <a:r>
              <a:rPr sz="1800" i="1">
                <a:solidFill>
                  <a:srgbClr val="002060"/>
                </a:solidFill>
              </a:rPr>
              <a:t>Эта книга посвящена одной из самых важных проблем формирования ребенка - проблеме жизненных ценностей. У каждой души есть заветный мешочек, в котором хранятся важнейшие жизненные ценности. Он не может оставаться пустым. Но нередко родители, занятые на работе, забывают про этот мешочек, и тогда он наполняется "знаниями" из телевизионных программ, компьютерных стрелялок или вообще неизвестно откуда. </a:t>
            </a:r>
            <a:endParaRPr lang="ru-RU" sz="1800" i="1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sz="1800" i="1">
                <a:solidFill>
                  <a:srgbClr val="002060"/>
                </a:solidFill>
              </a:rPr>
              <a:t>Ребенок вырастает - взрослые удивляются, что его мешочек наполнился совсем не теми ценностями, которые приветствуют они сами. Обсудить ценности, наполнить мешочек и помогут сказки. Причем сделают это без излишнего морализаторства и назидания, чего дети совсем не любят. Сказки также помогут взрослым понять, какие ценности уже есть в этом мешочке, стоит ли закрепить их там покрепче или постараться вычистить. </a:t>
            </a:r>
          </a:p>
        </p:txBody>
      </p:sp>
      <p:pic>
        <p:nvPicPr>
          <p:cNvPr id="4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4651" y="1375178"/>
            <a:ext cx="2655582" cy="427565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3"/>
          <p:cNvGrpSpPr/>
          <p:nvPr/>
        </p:nvGrpSpPr>
        <p:grpSpPr bwMode="auto">
          <a:xfrm>
            <a:off x="-850900" y="1092200"/>
            <a:ext cx="6043613" cy="5991225"/>
            <a:chOff x="836142" y="2356202"/>
            <a:chExt cx="2354275" cy="2333859"/>
          </a:xfrm>
        </p:grpSpPr>
        <p:sp>
          <p:nvSpPr>
            <p:cNvPr id="5" name="Freeform 5"/>
            <p:cNvSpPr/>
            <p:nvPr/>
          </p:nvSpPr>
          <p:spPr bwMode="auto">
            <a:xfrm>
              <a:off x="1627085" y="2824334"/>
              <a:ext cx="537395" cy="381555"/>
            </a:xfrm>
            <a:custGeom>
              <a:avLst/>
              <a:gdLst/>
              <a:ahLst/>
              <a:cxnLst/>
              <a:rect l="l" t="t" r="r" b="b"/>
              <a:pathLst>
                <a:path w="55" h="39">
                  <a:moveTo>
                    <a:pt x="9" y="0"/>
                  </a:moveTo>
                  <a:cubicBezTo>
                    <a:pt x="9" y="12"/>
                    <a:pt x="24" y="11"/>
                    <a:pt x="33" y="13"/>
                  </a:cubicBezTo>
                  <a:cubicBezTo>
                    <a:pt x="55" y="18"/>
                    <a:pt x="54" y="33"/>
                    <a:pt x="54" y="33"/>
                  </a:cubicBezTo>
                  <a:cubicBezTo>
                    <a:pt x="54" y="33"/>
                    <a:pt x="47" y="39"/>
                    <a:pt x="36" y="39"/>
                  </a:cubicBezTo>
                  <a:cubicBezTo>
                    <a:pt x="23" y="39"/>
                    <a:pt x="0" y="23"/>
                    <a:pt x="9" y="0"/>
                  </a:cubicBezTo>
                  <a:close/>
                </a:path>
              </a:pathLst>
            </a:custGeom>
            <a:solidFill>
              <a:srgbClr val="30B9EC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4446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400" kern="0">
                <a:solidFill>
                  <a:srgbClr val="000000"/>
                </a:solidFill>
                <a:latin typeface="Century Gothic"/>
                <a:ea typeface="微软雅黑" pitchFamily="34" charset="-122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2350621" y="2922661"/>
              <a:ext cx="508330" cy="468132"/>
            </a:xfrm>
            <a:custGeom>
              <a:avLst/>
              <a:gdLst/>
              <a:ahLst/>
              <a:cxnLst/>
              <a:rect l="l" t="t" r="r" b="b"/>
              <a:pathLst>
                <a:path w="52" h="48">
                  <a:moveTo>
                    <a:pt x="42" y="0"/>
                  </a:moveTo>
                  <a:cubicBezTo>
                    <a:pt x="42" y="0"/>
                    <a:pt x="52" y="20"/>
                    <a:pt x="45" y="31"/>
                  </a:cubicBezTo>
                  <a:cubicBezTo>
                    <a:pt x="34" y="48"/>
                    <a:pt x="23" y="41"/>
                    <a:pt x="6" y="45"/>
                  </a:cubicBezTo>
                  <a:cubicBezTo>
                    <a:pt x="6" y="45"/>
                    <a:pt x="0" y="35"/>
                    <a:pt x="5" y="26"/>
                  </a:cubicBezTo>
                  <a:cubicBezTo>
                    <a:pt x="14" y="10"/>
                    <a:pt x="39" y="15"/>
                    <a:pt x="42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4446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400" kern="0">
                <a:solidFill>
                  <a:srgbClr val="000000"/>
                </a:solidFill>
                <a:latin typeface="Century Gothic"/>
                <a:ea typeface="微软雅黑" pitchFamily="34" charset="-122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1969063" y="2356202"/>
              <a:ext cx="303638" cy="410621"/>
            </a:xfrm>
            <a:custGeom>
              <a:avLst/>
              <a:gdLst/>
              <a:ahLst/>
              <a:cxnLst/>
              <a:rect l="l" t="t" r="r" b="b"/>
              <a:pathLst>
                <a:path w="31" h="42">
                  <a:moveTo>
                    <a:pt x="14" y="42"/>
                  </a:moveTo>
                  <a:cubicBezTo>
                    <a:pt x="26" y="42"/>
                    <a:pt x="31" y="33"/>
                    <a:pt x="29" y="22"/>
                  </a:cubicBezTo>
                  <a:cubicBezTo>
                    <a:pt x="28" y="13"/>
                    <a:pt x="25" y="8"/>
                    <a:pt x="30" y="0"/>
                  </a:cubicBezTo>
                  <a:cubicBezTo>
                    <a:pt x="30" y="0"/>
                    <a:pt x="16" y="2"/>
                    <a:pt x="10" y="13"/>
                  </a:cubicBezTo>
                  <a:cubicBezTo>
                    <a:pt x="0" y="31"/>
                    <a:pt x="14" y="42"/>
                    <a:pt x="14" y="42"/>
                  </a:cubicBezTo>
                  <a:close/>
                </a:path>
              </a:pathLst>
            </a:custGeom>
            <a:solidFill>
              <a:srgbClr val="8EC83E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4446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400" kern="0">
                <a:solidFill>
                  <a:srgbClr val="000000"/>
                </a:solidFill>
                <a:latin typeface="Century Gothic"/>
                <a:ea typeface="微软雅黑" pitchFamily="34" charset="-122"/>
                <a:cs typeface="+mn-cs"/>
              </a:endParaRPr>
            </a:p>
          </p:txBody>
        </p:sp>
        <p:sp>
          <p:nvSpPr>
            <p:cNvPr id="8" name="Oval 14"/>
            <p:cNvSpPr>
              <a:spLocks noChangeArrowheads="1"/>
            </p:cNvSpPr>
            <p:nvPr/>
          </p:nvSpPr>
          <p:spPr bwMode="auto">
            <a:xfrm>
              <a:off x="2380304" y="3791519"/>
              <a:ext cx="234376" cy="234994"/>
            </a:xfrm>
            <a:prstGeom prst="ellipse">
              <a:avLst/>
            </a:prstGeom>
            <a:solidFill>
              <a:srgbClr val="FFFFFF">
                <a:lumMod val="65000"/>
              </a:srgb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4446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400" kern="0">
                <a:solidFill>
                  <a:srgbClr val="000000"/>
                </a:solidFill>
                <a:latin typeface="Century Gothic"/>
                <a:ea typeface="微软雅黑" pitchFamily="34" charset="-122"/>
                <a:cs typeface="+mn-cs"/>
              </a:endParaRPr>
            </a:p>
          </p:txBody>
        </p:sp>
        <p:sp>
          <p:nvSpPr>
            <p:cNvPr id="9" name="Oval 16"/>
            <p:cNvSpPr>
              <a:spLocks noChangeArrowheads="1"/>
            </p:cNvSpPr>
            <p:nvPr/>
          </p:nvSpPr>
          <p:spPr bwMode="auto">
            <a:xfrm>
              <a:off x="2027812" y="3772349"/>
              <a:ext cx="322808" cy="321570"/>
            </a:xfrm>
            <a:prstGeom prst="ellipse">
              <a:avLst/>
            </a:prstGeom>
            <a:solidFill>
              <a:srgbClr val="FFFFFF">
                <a:lumMod val="65000"/>
              </a:srgb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4446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400" kern="0">
                <a:solidFill>
                  <a:srgbClr val="000000"/>
                </a:solidFill>
                <a:latin typeface="Century Gothic"/>
                <a:ea typeface="微软雅黑" pitchFamily="34" charset="-122"/>
                <a:cs typeface="+mn-cs"/>
              </a:endParaRPr>
            </a:p>
          </p:txBody>
        </p:sp>
        <p:sp>
          <p:nvSpPr>
            <p:cNvPr id="10" name="Oval 17"/>
            <p:cNvSpPr>
              <a:spLocks noChangeArrowheads="1"/>
            </p:cNvSpPr>
            <p:nvPr/>
          </p:nvSpPr>
          <p:spPr bwMode="auto">
            <a:xfrm>
              <a:off x="2233123" y="3743284"/>
              <a:ext cx="195417" cy="184903"/>
            </a:xfrm>
            <a:prstGeom prst="ellipse">
              <a:avLst/>
            </a:prstGeom>
            <a:solidFill>
              <a:srgbClr val="000000">
                <a:lumMod val="75000"/>
                <a:lumOff val="25000"/>
              </a:srgb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4446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400" kern="0">
                <a:solidFill>
                  <a:srgbClr val="000000"/>
                </a:solidFill>
                <a:latin typeface="Century Gothic"/>
                <a:ea typeface="微软雅黑" pitchFamily="34" charset="-122"/>
                <a:cs typeface="+mn-cs"/>
              </a:endParaRPr>
            </a:p>
          </p:txBody>
        </p:sp>
        <p:sp>
          <p:nvSpPr>
            <p:cNvPr id="11" name="Oval 18"/>
            <p:cNvSpPr>
              <a:spLocks noChangeArrowheads="1"/>
            </p:cNvSpPr>
            <p:nvPr/>
          </p:nvSpPr>
          <p:spPr bwMode="auto">
            <a:xfrm>
              <a:off x="2243636" y="3782862"/>
              <a:ext cx="184904" cy="184903"/>
            </a:xfrm>
            <a:prstGeom prst="ellipse">
              <a:avLst/>
            </a:prstGeom>
            <a:solidFill>
              <a:srgbClr val="FFFFFF">
                <a:lumMod val="65000"/>
              </a:srgb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4446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400" kern="0">
                <a:solidFill>
                  <a:srgbClr val="000000"/>
                </a:solidFill>
                <a:latin typeface="Century Gothic"/>
                <a:ea typeface="微软雅黑" pitchFamily="34" charset="-122"/>
                <a:cs typeface="+mn-cs"/>
              </a:endParaRPr>
            </a:p>
          </p:txBody>
        </p:sp>
        <p:sp>
          <p:nvSpPr>
            <p:cNvPr id="12" name="Oval 19"/>
            <p:cNvSpPr>
              <a:spLocks noChangeArrowheads="1"/>
            </p:cNvSpPr>
            <p:nvPr/>
          </p:nvSpPr>
          <p:spPr bwMode="auto">
            <a:xfrm>
              <a:off x="2243636" y="3879951"/>
              <a:ext cx="195417" cy="194798"/>
            </a:xfrm>
            <a:prstGeom prst="ellipse">
              <a:avLst/>
            </a:prstGeom>
            <a:solidFill>
              <a:srgbClr val="FFFFFF">
                <a:lumMod val="65000"/>
              </a:srgb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4446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400" kern="0">
                <a:solidFill>
                  <a:srgbClr val="000000"/>
                </a:solidFill>
                <a:latin typeface="Century Gothic"/>
                <a:ea typeface="微软雅黑" pitchFamily="34" charset="-122"/>
                <a:cs typeface="+mn-cs"/>
              </a:endParaRPr>
            </a:p>
          </p:txBody>
        </p:sp>
        <p:sp>
          <p:nvSpPr>
            <p:cNvPr id="13" name="Oval 20"/>
            <p:cNvSpPr>
              <a:spLocks noChangeArrowheads="1"/>
            </p:cNvSpPr>
            <p:nvPr/>
          </p:nvSpPr>
          <p:spPr bwMode="auto">
            <a:xfrm>
              <a:off x="1960406" y="3889845"/>
              <a:ext cx="184904" cy="195416"/>
            </a:xfrm>
            <a:prstGeom prst="ellipse">
              <a:avLst/>
            </a:prstGeom>
            <a:solidFill>
              <a:srgbClr val="FFFFFF">
                <a:lumMod val="65000"/>
              </a:srgb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4446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400" kern="0">
                <a:solidFill>
                  <a:srgbClr val="000000"/>
                </a:solidFill>
                <a:latin typeface="Century Gothic"/>
                <a:ea typeface="微软雅黑" pitchFamily="34" charset="-122"/>
                <a:cs typeface="+mn-cs"/>
              </a:endParaRPr>
            </a:p>
          </p:txBody>
        </p:sp>
        <p:sp>
          <p:nvSpPr>
            <p:cNvPr id="14" name="Oval 21"/>
            <p:cNvSpPr>
              <a:spLocks noChangeArrowheads="1"/>
            </p:cNvSpPr>
            <p:nvPr/>
          </p:nvSpPr>
          <p:spPr bwMode="auto">
            <a:xfrm>
              <a:off x="1833014" y="3821203"/>
              <a:ext cx="224482" cy="224481"/>
            </a:xfrm>
            <a:prstGeom prst="ellipse">
              <a:avLst/>
            </a:prstGeom>
            <a:solidFill>
              <a:srgbClr val="FFFFFF">
                <a:lumMod val="65000"/>
              </a:srgb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4446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400" kern="0">
                <a:solidFill>
                  <a:srgbClr val="000000"/>
                </a:solidFill>
                <a:latin typeface="Century Gothic"/>
                <a:ea typeface="微软雅黑" pitchFamily="34" charset="-122"/>
                <a:cs typeface="+mn-cs"/>
              </a:endParaRPr>
            </a:p>
          </p:txBody>
        </p:sp>
        <p:sp>
          <p:nvSpPr>
            <p:cNvPr id="15" name="Oval 22"/>
            <p:cNvSpPr>
              <a:spLocks noChangeArrowheads="1"/>
            </p:cNvSpPr>
            <p:nvPr/>
          </p:nvSpPr>
          <p:spPr bwMode="auto">
            <a:xfrm>
              <a:off x="1960406" y="3732771"/>
              <a:ext cx="184904" cy="176246"/>
            </a:xfrm>
            <a:prstGeom prst="ellipse">
              <a:avLst/>
            </a:prstGeom>
            <a:solidFill>
              <a:srgbClr val="FFFFFF">
                <a:lumMod val="65000"/>
              </a:srgb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4446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400" kern="0">
                <a:solidFill>
                  <a:srgbClr val="000000"/>
                </a:solidFill>
                <a:latin typeface="Century Gothic"/>
                <a:ea typeface="微软雅黑" pitchFamily="34" charset="-122"/>
                <a:cs typeface="+mn-cs"/>
              </a:endParaRPr>
            </a:p>
          </p:txBody>
        </p:sp>
        <p:sp>
          <p:nvSpPr>
            <p:cNvPr id="16" name="Oval 23"/>
            <p:cNvSpPr>
              <a:spLocks noChangeArrowheads="1"/>
            </p:cNvSpPr>
            <p:nvPr/>
          </p:nvSpPr>
          <p:spPr bwMode="auto">
            <a:xfrm>
              <a:off x="1744582" y="3919529"/>
              <a:ext cx="176246" cy="174390"/>
            </a:xfrm>
            <a:prstGeom prst="ellipse">
              <a:avLst/>
            </a:prstGeom>
            <a:solidFill>
              <a:srgbClr val="FFFFFF">
                <a:lumMod val="65000"/>
              </a:srgb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4446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400" kern="0">
                <a:solidFill>
                  <a:srgbClr val="000000"/>
                </a:solidFill>
                <a:latin typeface="Century Gothic"/>
                <a:ea typeface="微软雅黑" pitchFamily="34" charset="-122"/>
                <a:cs typeface="+mn-cs"/>
              </a:endParaRPr>
            </a:p>
          </p:txBody>
        </p:sp>
        <p:sp>
          <p:nvSpPr>
            <p:cNvPr id="17" name="Freeform 24"/>
            <p:cNvSpPr/>
            <p:nvPr/>
          </p:nvSpPr>
          <p:spPr bwMode="auto">
            <a:xfrm>
              <a:off x="1051966" y="3703706"/>
              <a:ext cx="2138451" cy="585629"/>
            </a:xfrm>
            <a:custGeom>
              <a:avLst/>
              <a:gdLst/>
              <a:ahLst/>
              <a:cxnLst/>
              <a:rect l="l" t="t" r="r" b="b"/>
              <a:pathLst>
                <a:path w="219" h="60">
                  <a:moveTo>
                    <a:pt x="14" y="60"/>
                  </a:moveTo>
                  <a:cubicBezTo>
                    <a:pt x="129" y="60"/>
                    <a:pt x="129" y="60"/>
                    <a:pt x="129" y="60"/>
                  </a:cubicBezTo>
                  <a:cubicBezTo>
                    <a:pt x="209" y="27"/>
                    <a:pt x="209" y="27"/>
                    <a:pt x="209" y="27"/>
                  </a:cubicBezTo>
                  <a:cubicBezTo>
                    <a:pt x="215" y="25"/>
                    <a:pt x="219" y="17"/>
                    <a:pt x="216" y="10"/>
                  </a:cubicBezTo>
                  <a:cubicBezTo>
                    <a:pt x="213" y="3"/>
                    <a:pt x="205" y="0"/>
                    <a:pt x="198" y="3"/>
                  </a:cubicBezTo>
                  <a:cubicBezTo>
                    <a:pt x="124" y="34"/>
                    <a:pt x="124" y="34"/>
                    <a:pt x="124" y="34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6" y="34"/>
                    <a:pt x="0" y="40"/>
                    <a:pt x="0" y="47"/>
                  </a:cubicBezTo>
                  <a:cubicBezTo>
                    <a:pt x="0" y="54"/>
                    <a:pt x="6" y="60"/>
                    <a:pt x="14" y="60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4446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400" kern="0">
                <a:solidFill>
                  <a:srgbClr val="000000"/>
                </a:solidFill>
                <a:latin typeface="Century Gothic"/>
                <a:ea typeface="微软雅黑" pitchFamily="34" charset="-122"/>
                <a:cs typeface="+mn-cs"/>
              </a:endParaRPr>
            </a:p>
          </p:txBody>
        </p:sp>
        <p:sp>
          <p:nvSpPr>
            <p:cNvPr id="18" name="Freeform 25"/>
            <p:cNvSpPr/>
            <p:nvPr/>
          </p:nvSpPr>
          <p:spPr bwMode="auto">
            <a:xfrm>
              <a:off x="1060623" y="3674641"/>
              <a:ext cx="948018" cy="586866"/>
            </a:xfrm>
            <a:custGeom>
              <a:avLst/>
              <a:gdLst/>
              <a:ahLst/>
              <a:cxnLst/>
              <a:rect l="l" t="t" r="r" b="b"/>
              <a:pathLst>
                <a:path w="97" h="60">
                  <a:moveTo>
                    <a:pt x="15" y="60"/>
                  </a:moveTo>
                  <a:cubicBezTo>
                    <a:pt x="17" y="60"/>
                    <a:pt x="19" y="60"/>
                    <a:pt x="20" y="59"/>
                  </a:cubicBezTo>
                  <a:cubicBezTo>
                    <a:pt x="46" y="49"/>
                    <a:pt x="87" y="28"/>
                    <a:pt x="88" y="27"/>
                  </a:cubicBezTo>
                  <a:cubicBezTo>
                    <a:pt x="95" y="24"/>
                    <a:pt x="97" y="16"/>
                    <a:pt x="94" y="9"/>
                  </a:cubicBezTo>
                  <a:cubicBezTo>
                    <a:pt x="91" y="2"/>
                    <a:pt x="83" y="0"/>
                    <a:pt x="76" y="3"/>
                  </a:cubicBezTo>
                  <a:cubicBezTo>
                    <a:pt x="76" y="3"/>
                    <a:pt x="34" y="25"/>
                    <a:pt x="10" y="35"/>
                  </a:cubicBezTo>
                  <a:cubicBezTo>
                    <a:pt x="3" y="38"/>
                    <a:pt x="0" y="45"/>
                    <a:pt x="3" y="52"/>
                  </a:cubicBezTo>
                  <a:cubicBezTo>
                    <a:pt x="5" y="57"/>
                    <a:pt x="10" y="60"/>
                    <a:pt x="15" y="60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4446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400" kern="0">
                <a:solidFill>
                  <a:srgbClr val="000000"/>
                </a:solidFill>
                <a:latin typeface="Century Gothic"/>
                <a:ea typeface="微软雅黑" pitchFamily="34" charset="-122"/>
                <a:cs typeface="+mn-cs"/>
              </a:endParaRPr>
            </a:p>
          </p:txBody>
        </p:sp>
        <p:sp>
          <p:nvSpPr>
            <p:cNvPr id="19" name="Freeform 26"/>
            <p:cNvSpPr/>
            <p:nvPr/>
          </p:nvSpPr>
          <p:spPr bwMode="auto">
            <a:xfrm>
              <a:off x="836142" y="3948594"/>
              <a:ext cx="987596" cy="741467"/>
            </a:xfrm>
            <a:custGeom>
              <a:avLst/>
              <a:gdLst/>
              <a:ahLst/>
              <a:cxnLst/>
              <a:rect l="l" t="t" r="r" b="b"/>
              <a:pathLst>
                <a:path w="101" h="76">
                  <a:moveTo>
                    <a:pt x="48" y="3"/>
                  </a:moveTo>
                  <a:cubicBezTo>
                    <a:pt x="48" y="3"/>
                    <a:pt x="36" y="0"/>
                    <a:pt x="22" y="18"/>
                  </a:cubicBezTo>
                  <a:cubicBezTo>
                    <a:pt x="15" y="26"/>
                    <a:pt x="7" y="38"/>
                    <a:pt x="0" y="50"/>
                  </a:cubicBezTo>
                  <a:cubicBezTo>
                    <a:pt x="18" y="66"/>
                    <a:pt x="49" y="76"/>
                    <a:pt x="49" y="76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5" y="32"/>
                    <a:pt x="101" y="20"/>
                    <a:pt x="84" y="20"/>
                  </a:cubicBezTo>
                  <a:cubicBezTo>
                    <a:pt x="77" y="20"/>
                    <a:pt x="59" y="22"/>
                    <a:pt x="65" y="22"/>
                  </a:cubicBezTo>
                  <a:cubicBezTo>
                    <a:pt x="75" y="22"/>
                    <a:pt x="72" y="3"/>
                    <a:pt x="48" y="3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4446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400" kern="0">
                <a:solidFill>
                  <a:srgbClr val="000000"/>
                </a:solidFill>
                <a:latin typeface="Century Gothic"/>
                <a:ea typeface="微软雅黑" pitchFamily="34" charset="-122"/>
                <a:cs typeface="+mn-cs"/>
              </a:endParaRPr>
            </a:p>
          </p:txBody>
        </p:sp>
        <p:sp>
          <p:nvSpPr>
            <p:cNvPr id="20" name="任意多边形 28"/>
            <p:cNvSpPr/>
            <p:nvPr/>
          </p:nvSpPr>
          <p:spPr>
            <a:xfrm>
              <a:off x="1907841" y="2496580"/>
              <a:ext cx="855256" cy="1324623"/>
            </a:xfrm>
            <a:custGeom>
              <a:avLst/>
              <a:gdLst/>
              <a:ahLst/>
              <a:cxnLst/>
              <a:rect l="l" t="t" r="r" b="b"/>
              <a:pathLst>
                <a:path w="1063625" h="1647825">
                  <a:moveTo>
                    <a:pt x="384175" y="1631950"/>
                  </a:moveTo>
                  <a:cubicBezTo>
                    <a:pt x="602192" y="1296194"/>
                    <a:pt x="453495" y="1046163"/>
                    <a:pt x="409575" y="831850"/>
                  </a:cubicBezTo>
                  <a:cubicBezTo>
                    <a:pt x="184150" y="823383"/>
                    <a:pt x="111125" y="767292"/>
                    <a:pt x="0" y="682625"/>
                  </a:cubicBezTo>
                  <a:cubicBezTo>
                    <a:pt x="174625" y="774700"/>
                    <a:pt x="273050" y="797718"/>
                    <a:pt x="390525" y="794543"/>
                  </a:cubicBezTo>
                  <a:cubicBezTo>
                    <a:pt x="300567" y="601926"/>
                    <a:pt x="159808" y="350573"/>
                    <a:pt x="292100" y="0"/>
                  </a:cubicBezTo>
                  <a:cubicBezTo>
                    <a:pt x="148167" y="509058"/>
                    <a:pt x="470958" y="732367"/>
                    <a:pt x="527050" y="1127125"/>
                  </a:cubicBezTo>
                  <a:cubicBezTo>
                    <a:pt x="734483" y="903288"/>
                    <a:pt x="932393" y="969962"/>
                    <a:pt x="1063625" y="669925"/>
                  </a:cubicBezTo>
                  <a:cubicBezTo>
                    <a:pt x="1011767" y="932920"/>
                    <a:pt x="624153" y="1012560"/>
                    <a:pt x="536575" y="1187450"/>
                  </a:cubicBezTo>
                  <a:cubicBezTo>
                    <a:pt x="580761" y="1359958"/>
                    <a:pt x="513027" y="1515798"/>
                    <a:pt x="476250" y="1647825"/>
                  </a:cubicBezTo>
                  <a:lnTo>
                    <a:pt x="384175" y="1631950"/>
                  </a:lnTo>
                  <a:close/>
                </a:path>
              </a:pathLst>
            </a:custGeom>
            <a:solidFill>
              <a:srgbClr val="4FA5E3">
                <a:lumMod val="20000"/>
                <a:lumOff val="8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46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400" kern="0">
                <a:solidFill>
                  <a:srgbClr val="FFFFFF"/>
                </a:solidFill>
                <a:latin typeface="Century Gothic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34823" name="Rectangle 45"/>
          <p:cNvSpPr>
            <a:spLocks noChangeArrowheads="1"/>
          </p:cNvSpPr>
          <p:nvPr/>
        </p:nvSpPr>
        <p:spPr bwMode="auto">
          <a:xfrm>
            <a:off x="8558213" y="2114550"/>
            <a:ext cx="185737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endParaRPr lang="ru-RU" sz="2000" b="1">
              <a:solidFill>
                <a:srgbClr val="8EC83E"/>
              </a:solidFill>
            </a:endParaRPr>
          </a:p>
        </p:txBody>
      </p:sp>
      <p:sp>
        <p:nvSpPr>
          <p:cNvPr id="34853" name="Rectangle 37"/>
          <p:cNvSpPr>
            <a:spLocks noChangeArrowheads="1"/>
          </p:cNvSpPr>
          <p:nvPr/>
        </p:nvSpPr>
        <p:spPr bwMode="auto">
          <a:xfrm>
            <a:off x="5405943" y="1619250"/>
            <a:ext cx="5269114" cy="345903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l"/>
            <a:r>
              <a:rPr lang="ru-RU" sz="2000">
                <a:solidFill>
                  <a:srgbClr val="003399"/>
                </a:solidFill>
              </a:rPr>
              <a:t>Сказкотерапия как педагогический прием создает благоприятные психолого-педагогические условия для формирования эмоциональной сферы учащихся </a:t>
            </a:r>
          </a:p>
          <a:p>
            <a:pPr algn="l"/>
            <a:r>
              <a:rPr lang="ru-RU" sz="2000">
                <a:solidFill>
                  <a:srgbClr val="003399"/>
                </a:solidFill>
              </a:rPr>
              <a:t>начальной школы, положительного отношения к учебной деятельности, школе и одноклассникам, способствует формированию положительной самооценки, умению переносить сказочные смыслы в реальную жизнь и использовать их для саморегуляции поведения.</a:t>
            </a:r>
            <a:endParaRPr lang="ru-RU" sz="240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4CFD2E-C806-467C-B8B5-254F483B0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61" y="721442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Позиция психолога как экспертная поддержка</a:t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BF3F54DD-F78C-46C4-BC94-09A708B9729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37139" y="1725803"/>
          <a:ext cx="10474569" cy="3695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00B82B-E0AB-49B4-8328-2F1A468FCD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2356" y="3236570"/>
            <a:ext cx="1975275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91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. поле 1"/>
          <p:cNvSpPr txBox="1"/>
          <p:nvPr/>
        </p:nvSpPr>
        <p:spPr>
          <a:xfrm>
            <a:off x="1462582" y="2032464"/>
            <a:ext cx="8534400" cy="155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>
                <a:solidFill>
                  <a:srgbClr val="002060"/>
                </a:solidFill>
              </a:rPr>
              <a:t>БЛАГОДАРЮ ЗА ВНИМАНИЕ!</a:t>
            </a:r>
          </a:p>
          <a:p>
            <a:pPr algn="ctr"/>
            <a:endParaRPr lang="ru-RU" sz="3200" b="1">
              <a:solidFill>
                <a:srgbClr val="002060"/>
              </a:solidFill>
            </a:endParaRPr>
          </a:p>
          <a:p>
            <a:pPr algn="ctr"/>
            <a:endParaRPr lang="ru-RU" sz="3200" b="1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0857" y="1117820"/>
            <a:ext cx="10616697" cy="20136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1" dirty="0">
                <a:solidFill>
                  <a:srgbClr val="373C59"/>
                </a:solidFill>
                <a:latin typeface="+mn-lt"/>
              </a:rPr>
              <a:t>«Опыт</a:t>
            </a:r>
            <a:r>
              <a:rPr lang="ru-RU" sz="3600" b="1" dirty="0">
                <a:latin typeface="+mn-lt"/>
              </a:rPr>
              <a:t> </a:t>
            </a:r>
            <a:r>
              <a:rPr lang="ru-RU" sz="3600" b="1" dirty="0">
                <a:solidFill>
                  <a:srgbClr val="373C59"/>
                </a:solidFill>
                <a:latin typeface="+mn-lt"/>
              </a:rPr>
              <a:t>реализации психологического сопровождения обучающихся проекта ЭНШ»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61533" y="42549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Рясова Екатерина Владимировна</a:t>
            </a:r>
          </a:p>
          <a:p>
            <a:r>
              <a:rPr lang="ru-RU" dirty="0"/>
              <a:t>педагог-психолог МБОУ «СОШ №2» </a:t>
            </a:r>
          </a:p>
          <a:p>
            <a:r>
              <a:rPr lang="ru-RU" dirty="0"/>
              <a:t>Сергиево-Посадского </a:t>
            </a:r>
            <a:r>
              <a:rPr lang="ru-RU" dirty="0" err="1"/>
              <a:t>г.о</a:t>
            </a:r>
            <a:r>
              <a:rPr lang="ru-RU" dirty="0"/>
              <a:t>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0991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44031" y="3294563"/>
            <a:ext cx="5248517" cy="2246769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    </a:t>
            </a:r>
            <a:r>
              <a:rPr lang="ru-RU" sz="2000" dirty="0"/>
              <a:t>Суть психологического сопровождения заключается в создании условий для совершения </a:t>
            </a:r>
            <a:r>
              <a:rPr lang="ru-RU" sz="2000" b="1" dirty="0"/>
              <a:t>детьми осознанного, ответственного и самостоятельного выбора </a:t>
            </a:r>
            <a:r>
              <a:rPr lang="ru-RU" sz="2000" dirty="0"/>
              <a:t>на своём жизненном пути, не ограждая их от трудностей и не решая проблемы вместо них (Г. Л. </a:t>
            </a:r>
            <a:r>
              <a:rPr lang="ru-RU" sz="2000" dirty="0" err="1"/>
              <a:t>Бардиер</a:t>
            </a:r>
            <a:r>
              <a:rPr lang="ru-RU" sz="2000" dirty="0"/>
              <a:t>, Т. В. Чередникова). </a:t>
            </a:r>
          </a:p>
        </p:txBody>
      </p:sp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4" r="24134"/>
          <a:stretch/>
        </p:blipFill>
        <p:spPr bwMode="auto">
          <a:xfrm>
            <a:off x="375818" y="1468795"/>
            <a:ext cx="2553078" cy="27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5818" y="4341003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Марина</a:t>
            </a:r>
            <a:r>
              <a:rPr lang="ru-RU" sz="1200" dirty="0"/>
              <a:t> </a:t>
            </a:r>
            <a:r>
              <a:rPr lang="ru-RU" sz="1200" b="1" dirty="0" err="1"/>
              <a:t>Битянова</a:t>
            </a:r>
            <a:r>
              <a:rPr lang="ru-RU" sz="1200" dirty="0"/>
              <a:t>, кандидат психологических наук, директор Центра психологического сопровождения образования «Точка Пси».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81819" y="598023"/>
            <a:ext cx="5745048" cy="978729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Психологическое сопровождение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44031" y="1806942"/>
            <a:ext cx="8442543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/>
              <a:t>     </a:t>
            </a:r>
            <a:r>
              <a:rPr lang="ru-RU" sz="2000" b="1" dirty="0"/>
              <a:t>Психологическое сопровождение </a:t>
            </a:r>
            <a:r>
              <a:rPr lang="ru-RU" sz="2000" dirty="0"/>
              <a:t>это система профессиональной деятельности психолога, направленной на </a:t>
            </a:r>
            <a:r>
              <a:rPr lang="ru-RU" sz="2000" b="1" dirty="0"/>
              <a:t>создание социально-психологических условий для успешного обучения и психологического развития ребенка </a:t>
            </a:r>
            <a:r>
              <a:rPr lang="ru-RU" sz="2000" dirty="0"/>
              <a:t>в ситуациях школьного взаимодействия (М.Р. </a:t>
            </a:r>
            <a:r>
              <a:rPr lang="ru-RU" sz="2000" dirty="0" err="1"/>
              <a:t>Битянова</a:t>
            </a:r>
            <a:r>
              <a:rPr lang="ru-RU" sz="2000" dirty="0"/>
              <a:t>).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056" y="3294562"/>
            <a:ext cx="2655518" cy="266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639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862" y="2576354"/>
            <a:ext cx="3476382" cy="231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878869" y="3172282"/>
            <a:ext cx="3995801" cy="290284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endParaRPr lang="ru-RU" dirty="0"/>
          </a:p>
          <a:p>
            <a:endParaRPr lang="ru-RU" b="1" dirty="0"/>
          </a:p>
          <a:p>
            <a:endParaRPr lang="ru-RU" b="1" dirty="0"/>
          </a:p>
          <a:p>
            <a:r>
              <a:rPr lang="ru-RU" b="1" dirty="0"/>
              <a:t>Социально активный ученик, имеющий: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 высокие познавательные способности;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хорошее качество знаний 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преобладание учебной мотивации;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навык ориентироваться в различных  школьных ситуациях;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способность разрешать конфликтные ситуации социально приемлемым способом.</a:t>
            </a:r>
          </a:p>
          <a:p>
            <a:endParaRPr lang="ru-RU" dirty="0"/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284" y="2576354"/>
            <a:ext cx="3745283" cy="279530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/>
              <a:t>    Ученик к моменту перехода на уровень начального общего образования: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успешно освоивший программы дошкольного образования;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обладающий навыками чтения, письма и счета;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проявляющий любознательность и стремление к получению новых знаний.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81819" y="280223"/>
            <a:ext cx="5745048" cy="1255728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Ученик проекта «Эффективная начальная школа»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878869" y="1871638"/>
            <a:ext cx="4121063" cy="49477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Выпускник проекта ЭНШ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7552" y="1813139"/>
            <a:ext cx="4294344" cy="49477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Первоклассник проекта ЭНШ</a:t>
            </a:r>
          </a:p>
        </p:txBody>
      </p:sp>
    </p:spTree>
    <p:extLst>
      <p:ext uri="{BB962C8B-B14F-4D97-AF65-F5344CB8AC3E}">
        <p14:creationId xmlns:p14="http://schemas.microsoft.com/office/powerpoint/2010/main" val="3994647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18773" y="455587"/>
            <a:ext cx="5745048" cy="1255728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Психологическое сопровождение проекта ЭНШ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4881" y="2254685"/>
            <a:ext cx="65949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3538" algn="just"/>
            <a:r>
              <a:rPr lang="ru-RU" sz="2400" b="1" dirty="0"/>
              <a:t>Цель психологического сопровождения проекта «Эффективная начальная</a:t>
            </a:r>
            <a:r>
              <a:rPr lang="ru-RU" sz="2400" dirty="0"/>
              <a:t> </a:t>
            </a:r>
            <a:r>
              <a:rPr lang="ru-RU" sz="2400" b="1" dirty="0"/>
              <a:t>школа»</a:t>
            </a:r>
            <a:r>
              <a:rPr lang="ru-RU" sz="2400" dirty="0"/>
              <a:t> - создание социально-психологических условий для  сохранения, поддержания и развития уже имеющихся способностей ребенка к успешному обучению и формирования у него социально-коммуникативных  навыков, необходимых  для самостоятельного принятия решений в ситуациях школьного взаимодействия.</a:t>
            </a:r>
          </a:p>
        </p:txBody>
      </p:sp>
      <p:graphicFrame>
        <p:nvGraphicFramePr>
          <p:cNvPr id="11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1419755"/>
              </p:ext>
            </p:extLst>
          </p:nvPr>
        </p:nvGraphicFramePr>
        <p:xfrm>
          <a:off x="7427933" y="2495027"/>
          <a:ext cx="4438279" cy="2678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7983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916478" y="1678488"/>
            <a:ext cx="1415441" cy="11273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1 класс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331919" y="1703542"/>
            <a:ext cx="1415441" cy="11273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2 класс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661754" y="1703542"/>
            <a:ext cx="1653446" cy="11273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3 класс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137733" y="1678488"/>
            <a:ext cx="1682672" cy="11273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4 класс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38620" y="3323574"/>
            <a:ext cx="2793300" cy="11273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Я-первоклассник!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2381882" y="2830884"/>
            <a:ext cx="484632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3797323" y="2834370"/>
            <a:ext cx="484632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661922" y="3323574"/>
            <a:ext cx="5148186" cy="11273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Учимся делать выбор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175310" y="3320088"/>
            <a:ext cx="2574093" cy="11273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Я-пятиклассник…?!</a:t>
            </a:r>
          </a:p>
        </p:txBody>
      </p:sp>
      <p:sp>
        <p:nvSpPr>
          <p:cNvPr id="23" name="Стрелка вниз 22"/>
          <p:cNvSpPr/>
          <p:nvPr/>
        </p:nvSpPr>
        <p:spPr>
          <a:xfrm>
            <a:off x="6127158" y="2834370"/>
            <a:ext cx="484632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8181437" y="2816981"/>
            <a:ext cx="484632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9175310" y="2805830"/>
            <a:ext cx="484632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183668" y="4749455"/>
            <a:ext cx="1653446" cy="11273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Мир </a:t>
            </a:r>
          </a:p>
          <a:p>
            <a:pPr algn="ctr"/>
            <a:r>
              <a:rPr lang="ru-RU" sz="2400" b="1" dirty="0"/>
              <a:t>логики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006496" y="4749455"/>
            <a:ext cx="1653446" cy="11273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Я среди других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127158" y="4749455"/>
            <a:ext cx="1653446" cy="11273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Мои мотивы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381882" y="4749455"/>
            <a:ext cx="1653446" cy="11273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Мой выбор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6747207" y="4386200"/>
            <a:ext cx="484632" cy="4008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4768075" y="4386200"/>
            <a:ext cx="484632" cy="4008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>
            <a:off x="8375726" y="4386200"/>
            <a:ext cx="484632" cy="4008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 rot="1748299">
            <a:off x="3483776" y="4386199"/>
            <a:ext cx="484632" cy="4008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2279737" y="419025"/>
            <a:ext cx="6895573" cy="867930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Психологическое сопровождение обучающихся проекта ЭНШ</a:t>
            </a:r>
          </a:p>
        </p:txBody>
      </p:sp>
    </p:spTree>
    <p:extLst>
      <p:ext uri="{BB962C8B-B14F-4D97-AF65-F5344CB8AC3E}">
        <p14:creationId xmlns:p14="http://schemas.microsoft.com/office/powerpoint/2010/main" val="2422874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84752" y="1891780"/>
            <a:ext cx="113899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Цель: </a:t>
            </a:r>
            <a:r>
              <a:rPr lang="ru-RU" sz="2000" dirty="0"/>
              <a:t>профилактика нарушения психологического здоровья первоклассников на начальном этапе адаптации к школе.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0049" y="1082904"/>
            <a:ext cx="6895573" cy="480131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Программа «Я первоклассник!»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4752" y="2652602"/>
            <a:ext cx="83357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Критерии оценки эффективности:</a:t>
            </a: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эмоциональное благополучие ребенка в классе, снижение тревожности;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проявление  социально-одобряемых форм поведения;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развитие навыков сотрудничества и коммуникативных навыков;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формирование внутренней позиции школьника;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отсутствие выраженных неблагоприятных изменений показателей здоровья.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6985" y="4830240"/>
            <a:ext cx="71686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Вебинар</a:t>
            </a:r>
            <a:r>
              <a:rPr lang="ru-RU" dirty="0"/>
              <a:t>  КУРО «Психолого-педагогическое сопровождение проекта «Эффективная начальная школа»», 09.10.2024</a:t>
            </a:r>
          </a:p>
          <a:p>
            <a:r>
              <a:rPr lang="en-US" dirty="0">
                <a:hlinkClick r:id="rId2"/>
              </a:rPr>
              <a:t>https://my.mts-link.ru/40947613/549009752/record-new/1674648431</a:t>
            </a:r>
            <a:endParaRPr lang="ru-RU" dirty="0"/>
          </a:p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425636" y="4691740"/>
            <a:ext cx="4636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Программа психолого-педагогического сопровождения </a:t>
            </a:r>
            <a:br>
              <a:rPr lang="ru-RU" dirty="0"/>
            </a:br>
            <a:r>
              <a:rPr lang="ru-RU" dirty="0"/>
              <a:t>первоклассников «Я - первоклассник!»</a:t>
            </a:r>
          </a:p>
          <a:p>
            <a:r>
              <a:rPr lang="en-US" dirty="0">
                <a:hlinkClick r:id="rId3"/>
              </a:rPr>
              <a:t>https://cloud.mail.ru/public/tPWq/ehxd1JiGb</a:t>
            </a:r>
            <a:endParaRPr lang="ru-RU" dirty="0"/>
          </a:p>
          <a:p>
            <a:endParaRPr lang="ru-RU" dirty="0"/>
          </a:p>
        </p:txBody>
      </p:sp>
      <p:pic>
        <p:nvPicPr>
          <p:cNvPr id="21" name="Picture 3" descr="D:\школа2\фото школа\Фото мысли\WhatsApp Image 2024-10-04 at 17.23.07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7" r="17949"/>
          <a:stretch/>
        </p:blipFill>
        <p:spPr bwMode="auto">
          <a:xfrm>
            <a:off x="8514183" y="2411776"/>
            <a:ext cx="3122495" cy="199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183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школа2\неделя психологии 24 осень\фото квест\WhatsApp Image 2024-11-29 at 14.49.3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3458749"/>
            <a:ext cx="3135683" cy="235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школа2\неделя психологии 24 осень\фото квест\WhatsApp Image 2024-11-29 at 14.46.4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793" y="3356975"/>
            <a:ext cx="3135683" cy="235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школа2\неделя психологии 24 осень\фото квест\WhatsApp Image 2024-11-28 at 20.34.15 (2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95" y="1860115"/>
            <a:ext cx="3081404" cy="23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400" y="1408938"/>
            <a:ext cx="2327484" cy="130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34221" y="798415"/>
            <a:ext cx="6895573" cy="480131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Программа «Я первоклассник!»</a:t>
            </a:r>
          </a:p>
        </p:txBody>
      </p:sp>
      <p:pic>
        <p:nvPicPr>
          <p:cNvPr id="19460" name="Picture 4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00" y="1174729"/>
            <a:ext cx="1777898" cy="200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383" y="4684224"/>
            <a:ext cx="352425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8644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5" y="445600"/>
            <a:ext cx="6895573" cy="867930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Программа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«Учимся делать выбор»</a:t>
            </a:r>
          </a:p>
        </p:txBody>
      </p:sp>
      <p:pic>
        <p:nvPicPr>
          <p:cNvPr id="15364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46" y="1479603"/>
            <a:ext cx="1436054" cy="183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144" y="1434996"/>
            <a:ext cx="1461272" cy="192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3418" y="3742658"/>
            <a:ext cx="11038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Цель  - формирование культуры выбора у обучающихся в различных социальных ситуациях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18237" y="1630242"/>
            <a:ext cx="513256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/>
              <a:t>«Способность учиться – это дар;</a:t>
            </a:r>
          </a:p>
          <a:p>
            <a:pPr algn="ctr"/>
            <a:r>
              <a:rPr lang="ru-RU" sz="2400" b="1" i="1" dirty="0"/>
              <a:t>успешность учебы – это навык;</a:t>
            </a:r>
          </a:p>
          <a:p>
            <a:pPr algn="ctr"/>
            <a:r>
              <a:rPr lang="ru-RU" sz="2400" b="1" i="1" dirty="0"/>
              <a:t>готовность учиться – это выбор»</a:t>
            </a:r>
          </a:p>
          <a:p>
            <a:pPr algn="r"/>
            <a:endParaRPr lang="ru-RU" sz="2400" b="1" i="1" dirty="0"/>
          </a:p>
          <a:p>
            <a:pPr algn="r"/>
            <a:r>
              <a:rPr lang="ru-RU" b="1" i="1" dirty="0"/>
              <a:t>Брайан Герберт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1316" y="4835140"/>
            <a:ext cx="60738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Критерии эффективности: </a:t>
            </a:r>
            <a:r>
              <a:rPr lang="ru-RU" dirty="0"/>
              <a:t>перенос полученных  навыков в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ситуации учебной деятельности на реальных уроках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ситуации школьного взаимодействия</a:t>
            </a:r>
          </a:p>
        </p:txBody>
      </p:sp>
      <p:pic>
        <p:nvPicPr>
          <p:cNvPr id="15369" name="Picture 9" descr="D:\школа2\фото неделя психологии весна 25\WhatsApp Image 2025-04-23 at 15.29.3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403" y="4231608"/>
            <a:ext cx="2652794" cy="176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37" y="1434997"/>
            <a:ext cx="1562226" cy="220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99" y="1434997"/>
            <a:ext cx="1543260" cy="218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4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5" y="445600"/>
            <a:ext cx="6895573" cy="867930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Программа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«Учимся делать выбор»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40556" y="1397618"/>
            <a:ext cx="1653446" cy="11273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Мой выбор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40556" y="2524960"/>
            <a:ext cx="1653446" cy="11273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Мир </a:t>
            </a:r>
          </a:p>
          <a:p>
            <a:pPr algn="ctr"/>
            <a:r>
              <a:rPr lang="ru-RU" sz="2400" b="1" dirty="0"/>
              <a:t>логики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556" y="3652302"/>
            <a:ext cx="1653446" cy="11273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Мои мотивы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0556" y="4787033"/>
            <a:ext cx="1653446" cy="11273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Я среди других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46402" y="1461103"/>
            <a:ext cx="6949019" cy="90717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16203" y="2524960"/>
            <a:ext cx="6979219" cy="9706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/>
              <a:t>Развитие мыслительных операций, умений самостоятельно рассуждать, аргументировать, делать вывод.</a:t>
            </a:r>
          </a:p>
          <a:p>
            <a:pPr algn="ctr"/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430048" y="1638123"/>
            <a:ext cx="67515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Знакомство с понятием «выбор». Развитие элементарных навыков прогнозирования ситуаций.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16202" y="3595145"/>
            <a:ext cx="6979219" cy="119614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/>
              <a:t>Развитие способности анализировать причины своих поступков и поступков окружающих людей.</a:t>
            </a:r>
          </a:p>
          <a:p>
            <a:r>
              <a:rPr lang="ru-RU" sz="2000" dirty="0"/>
              <a:t>Повышение учебной мотивации учащихся.</a:t>
            </a:r>
            <a:endParaRPr lang="ru-RU" sz="20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316203" y="4865376"/>
            <a:ext cx="6979219" cy="9706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/>
              <a:t>Развитие навыков взаимопонимания и сотрудничества</a:t>
            </a:r>
          </a:p>
          <a:p>
            <a:r>
              <a:rPr lang="ru-RU" sz="2000" b="1" dirty="0"/>
              <a:t> </a:t>
            </a:r>
            <a:endParaRPr lang="ru-RU" sz="2000" dirty="0"/>
          </a:p>
        </p:txBody>
      </p:sp>
      <p:pic>
        <p:nvPicPr>
          <p:cNvPr id="14338" name="Picture 2" descr="C:\Users\User\Downloads\WhatsApp Image 2025-10-18 at 15.41.5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7" r="7303" b="9711"/>
          <a:stretch/>
        </p:blipFill>
        <p:spPr bwMode="auto">
          <a:xfrm>
            <a:off x="9429771" y="1424380"/>
            <a:ext cx="2441388" cy="137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ownloads\WhatsApp Image 2025-10-18 at 15.34.5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71" y="4709942"/>
            <a:ext cx="2441388" cy="112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9" b="10129"/>
          <a:stretch/>
        </p:blipFill>
        <p:spPr bwMode="auto">
          <a:xfrm>
            <a:off x="9429771" y="2922606"/>
            <a:ext cx="2441388" cy="166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987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4CFD2E-C806-467C-B8B5-254F483B0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Установление контакта: </a:t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разговор с родителем, которому не по себе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466366-9820-4631-A5EA-E0F5BB928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Перевести разговор из плоскости «у вашего ребенка проблема» в плоскость «давайте поможем ребенку комфортно и эффективно учиться»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Родительский страх — это часто страх быть «плохим» родителем, страх осуждения или крушения надежд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Наша задача 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 союзником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35407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84752" y="1766520"/>
            <a:ext cx="113899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Цель: </a:t>
            </a:r>
            <a:r>
              <a:rPr lang="ru-RU" sz="2000" dirty="0"/>
              <a:t>обеспечение нетравматического перехода учеников четвертого класса в пятый класс,  через повышение адаптивных возможностей детей в ходе специально организованной деятельности.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0049" y="1082904"/>
            <a:ext cx="6895573" cy="480131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Программа «Я пятиклассник…?!»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4752" y="2474406"/>
            <a:ext cx="83357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Критерии оценки эффективности:</a:t>
            </a: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снижение уровня школьной тревожности;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повышение групповой сплоченности;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позитивная динамика эмоционального развития ребенка, характеризующаяся возрастанием степени осознания чувств;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гармонизация образа «Я» (позитивная самооценка);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повышение уверенности в себе и своих возможностях;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формирование у детей позитивного отношения к школе, к учителям и одноклассникам;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усвоение учебной программы.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983" y="2474406"/>
            <a:ext cx="1181689" cy="169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476" y="3269318"/>
            <a:ext cx="1322320" cy="189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983" y="4283900"/>
            <a:ext cx="1242928" cy="172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8080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79737" y="419025"/>
            <a:ext cx="6895573" cy="480131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Диагностическая карта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8" t="15829" r="35220" b="7458"/>
          <a:stretch/>
        </p:blipFill>
        <p:spPr bwMode="auto">
          <a:xfrm>
            <a:off x="645090" y="1265128"/>
            <a:ext cx="3269294" cy="472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9" t="15707" r="37676" b="7215"/>
          <a:stretch/>
        </p:blipFill>
        <p:spPr bwMode="auto">
          <a:xfrm>
            <a:off x="3914384" y="1265128"/>
            <a:ext cx="2999983" cy="477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64679" y="1428060"/>
            <a:ext cx="48976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b="1" dirty="0"/>
              <a:t>Диагностика общих умственных способностей  детей 6–12 лет</a:t>
            </a:r>
          </a:p>
          <a:p>
            <a:r>
              <a:rPr lang="en-US" dirty="0">
                <a:hlinkClick r:id="rId4"/>
              </a:rPr>
              <a:t>https://multiurok.ru/files/diaghnostika-umstviennykh-sposobnostiei.html</a:t>
            </a:r>
            <a:endParaRPr lang="ru-RU" dirty="0"/>
          </a:p>
          <a:p>
            <a:endParaRPr lang="ru-RU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/>
              <a:t>Методика диагностики учебной мотивации младших школьников «Лесенка побуждений»</a:t>
            </a:r>
          </a:p>
          <a:p>
            <a:r>
              <a:rPr lang="en-US" dirty="0">
                <a:hlinkClick r:id="rId5"/>
              </a:rPr>
              <a:t>https://ped-psychol.ru/public_html/page38.html</a:t>
            </a:r>
            <a:endParaRPr lang="ru-RU" dirty="0"/>
          </a:p>
          <a:p>
            <a:endParaRPr lang="ru-RU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/>
              <a:t>Тест на выявление тревожности </a:t>
            </a:r>
            <a:r>
              <a:rPr lang="ru-RU" b="1" dirty="0" err="1"/>
              <a:t>Ф.Филлипса</a:t>
            </a:r>
            <a:r>
              <a:rPr lang="ru-RU" b="1" dirty="0"/>
              <a:t> (1-3 класс)</a:t>
            </a:r>
          </a:p>
          <a:p>
            <a:r>
              <a:rPr lang="en-US" dirty="0">
                <a:hlinkClick r:id="rId6"/>
              </a:rPr>
              <a:t>https://lektsii.org/12-81119.html?ysclid=mgwo9j45yv490169913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93863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3122" y="1328791"/>
            <a:ext cx="8163255" cy="7793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5400" b="1" cap="all" spc="0" dirty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00" y="2430049"/>
            <a:ext cx="2820002" cy="211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417" y="2420670"/>
            <a:ext cx="4605700" cy="212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903" y="2395060"/>
            <a:ext cx="2913302" cy="218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3568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9205" y="1117821"/>
            <a:ext cx="9493590" cy="23111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4400" b="1" dirty="0"/>
            </a:br>
            <a:r>
              <a:rPr lang="ru-RU" sz="3600" b="1" dirty="0">
                <a:solidFill>
                  <a:srgbClr val="373C59"/>
                </a:solidFill>
                <a:latin typeface="+mn-lt"/>
              </a:rPr>
              <a:t>«Учебная мотивация у выпускников ЭНШ. Какая она?»</a:t>
            </a:r>
            <a:endParaRPr lang="ru-RU" sz="4400" b="1" dirty="0">
              <a:solidFill>
                <a:srgbClr val="373C59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793494-383F-443D-957A-84CEA12289ED}"/>
              </a:ext>
            </a:extLst>
          </p:cNvPr>
          <p:cNvSpPr/>
          <p:nvPr/>
        </p:nvSpPr>
        <p:spPr>
          <a:xfrm>
            <a:off x="7185533" y="4411880"/>
            <a:ext cx="3855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Шумова</a:t>
            </a:r>
            <a:r>
              <a:rPr lang="ru-RU" dirty="0"/>
              <a:t> Алёна Андреевна,</a:t>
            </a:r>
          </a:p>
          <a:p>
            <a:r>
              <a:rPr lang="ru-RU" dirty="0"/>
              <a:t>педагог- психолог МБОУ СОШ №20 </a:t>
            </a:r>
          </a:p>
          <a:p>
            <a:r>
              <a:rPr lang="ru-RU" dirty="0"/>
              <a:t>г.о. Красногорск</a:t>
            </a:r>
          </a:p>
        </p:txBody>
      </p:sp>
    </p:spTree>
    <p:extLst>
      <p:ext uri="{BB962C8B-B14F-4D97-AF65-F5344CB8AC3E}">
        <p14:creationId xmlns:p14="http://schemas.microsoft.com/office/powerpoint/2010/main" val="16836394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4CFD2E-C806-467C-B8B5-254F483B0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523" y="235975"/>
            <a:ext cx="7138220" cy="1995161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Методика изучения мотивации обучения школьников при переходе из начальных классов в средние М.И. Лукьянова, Н.В. Калинина.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2D491CF9-9CA2-8743-B03D-FE2DB628DC1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1792" y="1883664"/>
          <a:ext cx="10948416" cy="54864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18175">
                  <a:extLst>
                    <a:ext uri="{9D8B030D-6E8A-4147-A177-3AD203B41FA5}">
                      <a16:colId xmlns:a16="http://schemas.microsoft.com/office/drawing/2014/main" val="954562933"/>
                    </a:ext>
                  </a:extLst>
                </a:gridCol>
                <a:gridCol w="5730241">
                  <a:extLst>
                    <a:ext uri="{9D8B030D-6E8A-4147-A177-3AD203B41FA5}">
                      <a16:colId xmlns:a16="http://schemas.microsoft.com/office/drawing/2014/main" val="2171727357"/>
                    </a:ext>
                  </a:extLst>
                </a:gridCol>
              </a:tblGrid>
              <a:tr h="5486401">
                <a:tc>
                  <a:txBody>
                    <a:bodyPr/>
                    <a:lstStyle/>
                    <a:p>
                      <a:r>
                        <a:rPr lang="ru-RU" sz="2100" b="1" u="sng" dirty="0"/>
                        <a:t>1. Я стараюсь учиться лучше, чтобы...</a:t>
                      </a:r>
                    </a:p>
                    <a:p>
                      <a:r>
                        <a:rPr lang="ru-RU" sz="2100" dirty="0"/>
                        <a:t>а) получить хорошую отметку;</a:t>
                      </a:r>
                    </a:p>
                    <a:p>
                      <a:r>
                        <a:rPr lang="ru-RU" sz="2100" dirty="0"/>
                        <a:t>б) наш класс был лучшим;</a:t>
                      </a:r>
                    </a:p>
                    <a:p>
                      <a:r>
                        <a:rPr lang="ru-RU" sz="2100" dirty="0"/>
                        <a:t>в) принести больше пользы людям;</a:t>
                      </a:r>
                    </a:p>
                    <a:p>
                      <a:r>
                        <a:rPr lang="ru-RU" sz="2100" dirty="0"/>
                        <a:t>г) получать впоследствии много денег;</a:t>
                      </a:r>
                    </a:p>
                    <a:p>
                      <a:r>
                        <a:rPr lang="ru-RU" sz="2100" dirty="0"/>
                        <a:t>д) меня уважали и хвалили товарищи;</a:t>
                      </a:r>
                    </a:p>
                    <a:p>
                      <a:r>
                        <a:rPr lang="ru-RU" sz="2100" dirty="0"/>
                        <a:t>е) меня любила и хвалила учительница;</a:t>
                      </a:r>
                    </a:p>
                    <a:p>
                      <a:r>
                        <a:rPr lang="ru-RU" sz="2100" dirty="0"/>
                        <a:t>ж) меня хвалили родители;</a:t>
                      </a:r>
                    </a:p>
                    <a:p>
                      <a:r>
                        <a:rPr lang="ru-RU" sz="2100" dirty="0"/>
                        <a:t>з) мне покупали красивые вещи;</a:t>
                      </a:r>
                    </a:p>
                    <a:p>
                      <a:r>
                        <a:rPr lang="ru-RU" sz="2100" dirty="0"/>
                        <a:t>и) меня не наказывали; </a:t>
                      </a:r>
                    </a:p>
                    <a:p>
                      <a:r>
                        <a:rPr lang="ru-RU" sz="2100" dirty="0"/>
                        <a:t>к) я больше знал и умел.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b="1" u="sng" dirty="0"/>
                        <a:t>2. Я не могу учиться лучше, так как...</a:t>
                      </a:r>
                    </a:p>
                    <a:p>
                      <a:r>
                        <a:rPr lang="ru-RU" sz="2100" dirty="0"/>
                        <a:t>а) у меня есть более интересные дела;</a:t>
                      </a:r>
                    </a:p>
                    <a:p>
                      <a:r>
                        <a:rPr lang="ru-RU" sz="2100" dirty="0"/>
                        <a:t>б) можно учиться плохо, а зарабатывать впоследствии хорошо;</a:t>
                      </a:r>
                    </a:p>
                    <a:p>
                      <a:r>
                        <a:rPr lang="ru-RU" sz="2100" dirty="0"/>
                        <a:t>в) мне мешают дома;</a:t>
                      </a:r>
                    </a:p>
                    <a:p>
                      <a:r>
                        <a:rPr lang="ru-RU" sz="2100" dirty="0"/>
                        <a:t>г) в школе меня часто ругают;</a:t>
                      </a:r>
                    </a:p>
                    <a:p>
                      <a:r>
                        <a:rPr lang="ru-RU" sz="2100" dirty="0"/>
                        <a:t>д) мне просто не хочется учиться;</a:t>
                      </a:r>
                    </a:p>
                    <a:p>
                      <a:r>
                        <a:rPr lang="ru-RU" sz="2100" dirty="0"/>
                        <a:t>е) не могу заставить себя делать это;</a:t>
                      </a:r>
                    </a:p>
                    <a:p>
                      <a:r>
                        <a:rPr lang="ru-RU" sz="2100" dirty="0"/>
                        <a:t>ж)мне трудно усвоить учебный материал;</a:t>
                      </a:r>
                    </a:p>
                    <a:p>
                      <a:r>
                        <a:rPr lang="ru-RU" sz="2100" dirty="0"/>
                        <a:t>з) я не успеваю работать вместе со всеми.</a:t>
                      </a:r>
                    </a:p>
                    <a:p>
                      <a:endParaRPr lang="ru-RU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22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10100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E43582C-7703-3C9B-4691-05074F797BA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97306"/>
          <a:ext cx="10515600" cy="45596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5100099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687175063"/>
                    </a:ext>
                  </a:extLst>
                </a:gridCol>
              </a:tblGrid>
              <a:tr h="4559654">
                <a:tc>
                  <a:txBody>
                    <a:bodyPr/>
                    <a:lstStyle/>
                    <a:p>
                      <a:r>
                        <a:rPr lang="ru-RU" sz="2100" b="1" u="sng" dirty="0"/>
                        <a:t>3. Если я получаю хорошую отметку, мне больше всего нравится то, что...</a:t>
                      </a:r>
                    </a:p>
                    <a:p>
                      <a:r>
                        <a:rPr lang="ru-RU" sz="2100" dirty="0"/>
                        <a:t>а) я хорошо знаю учебный материал;</a:t>
                      </a:r>
                    </a:p>
                    <a:p>
                      <a:r>
                        <a:rPr lang="ru-RU" sz="2100" dirty="0"/>
                        <a:t>б) мои товарищи будут мной довольны;</a:t>
                      </a:r>
                    </a:p>
                    <a:p>
                      <a:r>
                        <a:rPr lang="ru-RU" sz="2100" dirty="0"/>
                        <a:t>в) я буду считаться хорошим учеником;</a:t>
                      </a:r>
                    </a:p>
                    <a:p>
                      <a:r>
                        <a:rPr lang="ru-RU" sz="2100" dirty="0"/>
                        <a:t>г) мама будет довольна;</a:t>
                      </a:r>
                    </a:p>
                    <a:p>
                      <a:r>
                        <a:rPr lang="ru-RU" sz="2100" dirty="0"/>
                        <a:t>д) учительница будет рада;</a:t>
                      </a:r>
                    </a:p>
                    <a:p>
                      <a:r>
                        <a:rPr lang="ru-RU" sz="2100" dirty="0"/>
                        <a:t>е) мне купят красивую вещь;</a:t>
                      </a:r>
                    </a:p>
                    <a:p>
                      <a:r>
                        <a:rPr lang="ru-RU" sz="2100" dirty="0"/>
                        <a:t>ж)меня не будут наказывать;</a:t>
                      </a:r>
                    </a:p>
                    <a:p>
                      <a:r>
                        <a:rPr lang="ru-RU" sz="2100" dirty="0"/>
                        <a:t>з) я не буду тянуть класс назад.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b="1" u="sng" dirty="0"/>
                        <a:t>4. Если я получаю плохую отметку, мне больше всего не нравится то, что...</a:t>
                      </a:r>
                    </a:p>
                    <a:p>
                      <a:r>
                        <a:rPr lang="ru-RU" sz="2100" dirty="0"/>
                        <a:t>а) я плохо знаю учебный материал;</a:t>
                      </a:r>
                    </a:p>
                    <a:p>
                      <a:r>
                        <a:rPr lang="ru-RU" sz="2100" dirty="0"/>
                        <a:t>б) это получилось;</a:t>
                      </a:r>
                    </a:p>
                    <a:p>
                      <a:r>
                        <a:rPr lang="ru-RU" sz="2100" dirty="0"/>
                        <a:t>в) я буду считаться плохим учеником;</a:t>
                      </a:r>
                    </a:p>
                    <a:p>
                      <a:r>
                        <a:rPr lang="ru-RU" sz="2100" dirty="0"/>
                        <a:t>г) товарищи будут смеяться надо мной;</a:t>
                      </a:r>
                    </a:p>
                    <a:p>
                      <a:r>
                        <a:rPr lang="ru-RU" sz="2100" dirty="0"/>
                        <a:t>д) мама будет расстроена;</a:t>
                      </a:r>
                    </a:p>
                    <a:p>
                      <a:r>
                        <a:rPr lang="ru-RU" sz="2100" dirty="0"/>
                        <a:t>е) учительница будет недовольна;</a:t>
                      </a:r>
                    </a:p>
                    <a:p>
                      <a:r>
                        <a:rPr lang="ru-RU" sz="2100" dirty="0"/>
                        <a:t>ж)я весь класс тяну назад;</a:t>
                      </a:r>
                    </a:p>
                    <a:p>
                      <a:r>
                        <a:rPr lang="ru-RU" sz="2100" dirty="0"/>
                        <a:t>з) меня накажут дома;</a:t>
                      </a:r>
                    </a:p>
                    <a:p>
                      <a:r>
                        <a:rPr lang="ru-RU" sz="2100" dirty="0"/>
                        <a:t>и) мне не купят красивую вещь.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07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56377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1FFCF-9CF4-5ACE-59B9-0358A3A7D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/>
              <a:t>Интерпретация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75A3CD-7DF9-8F6B-1EDC-A3FB3F1A4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Проводится количественная и качественная оценка.</a:t>
            </a:r>
          </a:p>
          <a:p>
            <a:pPr marL="0" indent="0">
              <a:buNone/>
            </a:pPr>
            <a:r>
              <a:rPr lang="ru-RU" dirty="0"/>
              <a:t>Каждый вариант ответов имеет определенное количество баллов в зависимости от того, какой мотив он отражает.</a:t>
            </a:r>
          </a:p>
          <a:p>
            <a:pPr marL="0" indent="0">
              <a:buNone/>
            </a:pPr>
            <a:r>
              <a:rPr lang="ru-RU" dirty="0"/>
              <a:t>Внешний мотив — 0 баллов.</a:t>
            </a:r>
          </a:p>
          <a:p>
            <a:pPr marL="0" indent="0">
              <a:buNone/>
            </a:pPr>
            <a:r>
              <a:rPr lang="ru-RU" dirty="0"/>
              <a:t>Игровой мотив — 1 балл.</a:t>
            </a:r>
          </a:p>
          <a:p>
            <a:pPr marL="0" indent="0">
              <a:buNone/>
            </a:pPr>
            <a:r>
              <a:rPr lang="ru-RU" dirty="0"/>
              <a:t>Получение отметки — 2 балла.</a:t>
            </a:r>
          </a:p>
          <a:p>
            <a:pPr marL="0" indent="0">
              <a:buNone/>
            </a:pPr>
            <a:r>
              <a:rPr lang="ru-RU" dirty="0"/>
              <a:t>Позиционный мотив — 3 балла.</a:t>
            </a:r>
          </a:p>
          <a:p>
            <a:pPr marL="0" indent="0">
              <a:buNone/>
            </a:pPr>
            <a:r>
              <a:rPr lang="ru-RU" dirty="0"/>
              <a:t>Социальный мотив — 4 балла. </a:t>
            </a:r>
          </a:p>
          <a:p>
            <a:pPr marL="0" indent="0">
              <a:buNone/>
            </a:pPr>
            <a:r>
              <a:rPr lang="ru-RU" dirty="0"/>
              <a:t>Учебный мотив — 5 баллов.</a:t>
            </a:r>
          </a:p>
        </p:txBody>
      </p:sp>
    </p:spTree>
    <p:extLst>
      <p:ext uri="{BB962C8B-B14F-4D97-AF65-F5344CB8AC3E}">
        <p14:creationId xmlns:p14="http://schemas.microsoft.com/office/powerpoint/2010/main" val="38135213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8F9AE-E6AD-E6DD-A37D-6506225D0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/>
              <a:t>Интерпретация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5F2DB8-533C-F8C2-B75B-563170D2C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Выделяются итоговые уровни мотивации школьников на момент перехода учащихся из начальных классов в средние.</a:t>
            </a:r>
          </a:p>
          <a:p>
            <a:pPr marL="0" indent="0">
              <a:buNone/>
            </a:pPr>
            <a:r>
              <a:rPr lang="ru-RU" dirty="0"/>
              <a:t>I — очень высокий уровень мотивации учения (41-48);</a:t>
            </a:r>
          </a:p>
          <a:p>
            <a:pPr marL="0" indent="0">
              <a:buNone/>
            </a:pPr>
            <a:r>
              <a:rPr lang="ru-RU" dirty="0"/>
              <a:t>II — высокий уровень мотивации учения (33-40);</a:t>
            </a:r>
          </a:p>
          <a:p>
            <a:pPr marL="0" indent="0">
              <a:buNone/>
            </a:pPr>
            <a:r>
              <a:rPr lang="ru-RU" dirty="0"/>
              <a:t>III — нормальный (средний) уровень мотивации учения (25-32);</a:t>
            </a:r>
          </a:p>
          <a:p>
            <a:pPr marL="0" indent="0">
              <a:buNone/>
            </a:pPr>
            <a:r>
              <a:rPr lang="ru-RU" dirty="0"/>
              <a:t>IV — сниженный уровень мотивации учения (15-25);</a:t>
            </a:r>
          </a:p>
          <a:p>
            <a:pPr marL="0" indent="0">
              <a:buNone/>
            </a:pPr>
            <a:r>
              <a:rPr lang="ru-RU" dirty="0"/>
              <a:t>V — низкий уровень мотивации учения (5-14).</a:t>
            </a:r>
          </a:p>
        </p:txBody>
      </p:sp>
    </p:spTree>
    <p:extLst>
      <p:ext uri="{BB962C8B-B14F-4D97-AF65-F5344CB8AC3E}">
        <p14:creationId xmlns:p14="http://schemas.microsoft.com/office/powerpoint/2010/main" val="27777867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B3FCD9-3376-BFF7-402E-40813925F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dirty="0"/>
              <a:t>Участники</a:t>
            </a:r>
            <a:r>
              <a:rPr lang="ru-RU" b="1" dirty="0"/>
              <a:t> </a:t>
            </a:r>
            <a:r>
              <a:rPr lang="ru-RU" sz="4800" b="1" dirty="0"/>
              <a:t>исследования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9CB158-885C-DFC3-99D2-A2C8F803D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Параллель 5-х классов: 5А, 5Б, 5В, 5Г, 5Д, 5И.</a:t>
            </a:r>
          </a:p>
          <a:p>
            <a:pPr marL="0" indent="0">
              <a:buNone/>
            </a:pPr>
            <a:r>
              <a:rPr lang="ru-RU" dirty="0"/>
              <a:t>Экспериментальная группа: 17 человек</a:t>
            </a:r>
          </a:p>
          <a:p>
            <a:pPr marL="0" indent="0">
              <a:buNone/>
            </a:pPr>
            <a:r>
              <a:rPr lang="ru-RU" dirty="0"/>
              <a:t>Контрольная группа: 133 человека.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91349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5F93C4-F9B0-29D9-59B5-3E48DFBC6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/>
              <a:t>Результаты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AFD2EF13-CADE-84F0-B7B2-0FA258ADA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65813"/>
            <a:ext cx="10906496" cy="222233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     5А всего 23                      5Б всего 24                         5В всего 25      </a:t>
            </a: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55D00825-CE32-2FAD-102F-2A9351242065}"/>
              </a:ext>
            </a:extLst>
          </p:cNvPr>
          <p:cNvGraphicFramePr>
            <a:graphicFrameLocks noGrp="1"/>
          </p:cNvGraphicFramePr>
          <p:nvPr/>
        </p:nvGraphicFramePr>
        <p:xfrm>
          <a:off x="838198" y="1863524"/>
          <a:ext cx="10515600" cy="1724630"/>
        </p:xfrm>
        <a:graphic>
          <a:graphicData uri="http://schemas.openxmlformats.org/drawingml/2006/table">
            <a:tbl>
              <a:tblPr firstRow="1" firstCol="1" bandRow="1"/>
              <a:tblGrid>
                <a:gridCol w="1587590">
                  <a:extLst>
                    <a:ext uri="{9D8B030D-6E8A-4147-A177-3AD203B41FA5}">
                      <a16:colId xmlns:a16="http://schemas.microsoft.com/office/drawing/2014/main" val="1737772059"/>
                    </a:ext>
                  </a:extLst>
                </a:gridCol>
                <a:gridCol w="797643">
                  <a:extLst>
                    <a:ext uri="{9D8B030D-6E8A-4147-A177-3AD203B41FA5}">
                      <a16:colId xmlns:a16="http://schemas.microsoft.com/office/drawing/2014/main" val="407091664"/>
                    </a:ext>
                  </a:extLst>
                </a:gridCol>
                <a:gridCol w="594734">
                  <a:extLst>
                    <a:ext uri="{9D8B030D-6E8A-4147-A177-3AD203B41FA5}">
                      <a16:colId xmlns:a16="http://schemas.microsoft.com/office/drawing/2014/main" val="3920894978"/>
                    </a:ext>
                  </a:extLst>
                </a:gridCol>
                <a:gridCol w="496078">
                  <a:extLst>
                    <a:ext uri="{9D8B030D-6E8A-4147-A177-3AD203B41FA5}">
                      <a16:colId xmlns:a16="http://schemas.microsoft.com/office/drawing/2014/main" val="561503841"/>
                    </a:ext>
                  </a:extLst>
                </a:gridCol>
                <a:gridCol w="1584791">
                  <a:extLst>
                    <a:ext uri="{9D8B030D-6E8A-4147-A177-3AD203B41FA5}">
                      <a16:colId xmlns:a16="http://schemas.microsoft.com/office/drawing/2014/main" val="1864853686"/>
                    </a:ext>
                  </a:extLst>
                </a:gridCol>
                <a:gridCol w="795545">
                  <a:extLst>
                    <a:ext uri="{9D8B030D-6E8A-4147-A177-3AD203B41FA5}">
                      <a16:colId xmlns:a16="http://schemas.microsoft.com/office/drawing/2014/main" val="2479606650"/>
                    </a:ext>
                  </a:extLst>
                </a:gridCol>
                <a:gridCol w="691991">
                  <a:extLst>
                    <a:ext uri="{9D8B030D-6E8A-4147-A177-3AD203B41FA5}">
                      <a16:colId xmlns:a16="http://schemas.microsoft.com/office/drawing/2014/main" val="833804707"/>
                    </a:ext>
                  </a:extLst>
                </a:gridCol>
                <a:gridCol w="595435">
                  <a:extLst>
                    <a:ext uri="{9D8B030D-6E8A-4147-A177-3AD203B41FA5}">
                      <a16:colId xmlns:a16="http://schemas.microsoft.com/office/drawing/2014/main" val="979871277"/>
                    </a:ext>
                  </a:extLst>
                </a:gridCol>
                <a:gridCol w="1686246">
                  <a:extLst>
                    <a:ext uri="{9D8B030D-6E8A-4147-A177-3AD203B41FA5}">
                      <a16:colId xmlns:a16="http://schemas.microsoft.com/office/drawing/2014/main" val="1915499715"/>
                    </a:ext>
                  </a:extLst>
                </a:gridCol>
                <a:gridCol w="1090813">
                  <a:extLst>
                    <a:ext uri="{9D8B030D-6E8A-4147-A177-3AD203B41FA5}">
                      <a16:colId xmlns:a16="http://schemas.microsoft.com/office/drawing/2014/main" val="3772779335"/>
                    </a:ext>
                  </a:extLst>
                </a:gridCol>
                <a:gridCol w="594734">
                  <a:extLst>
                    <a:ext uri="{9D8B030D-6E8A-4147-A177-3AD203B41FA5}">
                      <a16:colId xmlns:a16="http://schemas.microsoft.com/office/drawing/2014/main" val="157140334"/>
                    </a:ext>
                  </a:extLst>
                </a:gridCol>
              </a:tblGrid>
              <a:tr h="3502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9118134"/>
                  </a:ext>
                </a:extLst>
              </a:tr>
              <a:tr h="3237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Сниженный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Сниженный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Сниженный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44834"/>
                  </a:ext>
                </a:extLst>
              </a:tr>
              <a:tr h="350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Нормальный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Нормальный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Нормальный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960572"/>
                  </a:ext>
                </a:extLst>
              </a:tr>
              <a:tr h="350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30,5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776812"/>
                  </a:ext>
                </a:extLst>
              </a:tr>
              <a:tr h="350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Очень высокий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Очень высокий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Очень высокий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750071"/>
                  </a:ext>
                </a:extLst>
              </a:tr>
            </a:tbl>
          </a:graphicData>
        </a:graphic>
      </p:graphicFrame>
      <p:sp>
        <p:nvSpPr>
          <p:cNvPr id="18" name="Rectangle 1">
            <a:extLst>
              <a:ext uri="{FF2B5EF4-FFF2-40B4-BE49-F238E27FC236}">
                <a16:creationId xmlns:a16="http://schemas.microsoft.com/office/drawing/2014/main" id="{D2D18F60-B3D0-E467-E3DC-CC61FB14C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416" y="217097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" name="Объект 22">
            <a:extLst>
              <a:ext uri="{FF2B5EF4-FFF2-40B4-BE49-F238E27FC236}">
                <a16:creationId xmlns:a16="http://schemas.microsoft.com/office/drawing/2014/main" id="{6DDA459D-56F8-F796-E0F8-9DCA16E0D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8" y="3760988"/>
            <a:ext cx="10515602" cy="250918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     5Г всего 26                      5Д всего 21                         5И всего 14</a:t>
            </a:r>
          </a:p>
        </p:txBody>
      </p:sp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F6D152CE-4CE0-BC8C-1263-13E91AC73DD1}"/>
              </a:ext>
            </a:extLst>
          </p:cNvPr>
          <p:cNvGraphicFramePr>
            <a:graphicFrameLocks noGrp="1"/>
          </p:cNvGraphicFramePr>
          <p:nvPr/>
        </p:nvGraphicFramePr>
        <p:xfrm>
          <a:off x="839189" y="4259484"/>
          <a:ext cx="10515597" cy="1724631"/>
        </p:xfrm>
        <a:graphic>
          <a:graphicData uri="http://schemas.openxmlformats.org/drawingml/2006/table">
            <a:tbl>
              <a:tblPr firstRow="1" firstCol="1" bandRow="1"/>
              <a:tblGrid>
                <a:gridCol w="1586956">
                  <a:extLst>
                    <a:ext uri="{9D8B030D-6E8A-4147-A177-3AD203B41FA5}">
                      <a16:colId xmlns:a16="http://schemas.microsoft.com/office/drawing/2014/main" val="2607208675"/>
                    </a:ext>
                  </a:extLst>
                </a:gridCol>
                <a:gridCol w="797325">
                  <a:extLst>
                    <a:ext uri="{9D8B030D-6E8A-4147-A177-3AD203B41FA5}">
                      <a16:colId xmlns:a16="http://schemas.microsoft.com/office/drawing/2014/main" val="3355263730"/>
                    </a:ext>
                  </a:extLst>
                </a:gridCol>
                <a:gridCol w="594497">
                  <a:extLst>
                    <a:ext uri="{9D8B030D-6E8A-4147-A177-3AD203B41FA5}">
                      <a16:colId xmlns:a16="http://schemas.microsoft.com/office/drawing/2014/main" val="1521647404"/>
                    </a:ext>
                  </a:extLst>
                </a:gridCol>
                <a:gridCol w="495880">
                  <a:extLst>
                    <a:ext uri="{9D8B030D-6E8A-4147-A177-3AD203B41FA5}">
                      <a16:colId xmlns:a16="http://schemas.microsoft.com/office/drawing/2014/main" val="2915335309"/>
                    </a:ext>
                  </a:extLst>
                </a:gridCol>
                <a:gridCol w="1584159">
                  <a:extLst>
                    <a:ext uri="{9D8B030D-6E8A-4147-A177-3AD203B41FA5}">
                      <a16:colId xmlns:a16="http://schemas.microsoft.com/office/drawing/2014/main" val="3735726735"/>
                    </a:ext>
                  </a:extLst>
                </a:gridCol>
                <a:gridCol w="797325">
                  <a:extLst>
                    <a:ext uri="{9D8B030D-6E8A-4147-A177-3AD203B41FA5}">
                      <a16:colId xmlns:a16="http://schemas.microsoft.com/office/drawing/2014/main" val="1047704428"/>
                    </a:ext>
                  </a:extLst>
                </a:gridCol>
                <a:gridCol w="693812">
                  <a:extLst>
                    <a:ext uri="{9D8B030D-6E8A-4147-A177-3AD203B41FA5}">
                      <a16:colId xmlns:a16="http://schemas.microsoft.com/office/drawing/2014/main" val="4262727145"/>
                    </a:ext>
                  </a:extLst>
                </a:gridCol>
                <a:gridCol w="595196">
                  <a:extLst>
                    <a:ext uri="{9D8B030D-6E8A-4147-A177-3AD203B41FA5}">
                      <a16:colId xmlns:a16="http://schemas.microsoft.com/office/drawing/2014/main" val="1101025965"/>
                    </a:ext>
                  </a:extLst>
                </a:gridCol>
                <a:gridCol w="1685573">
                  <a:extLst>
                    <a:ext uri="{9D8B030D-6E8A-4147-A177-3AD203B41FA5}">
                      <a16:colId xmlns:a16="http://schemas.microsoft.com/office/drawing/2014/main" val="1621089990"/>
                    </a:ext>
                  </a:extLst>
                </a:gridCol>
                <a:gridCol w="1090377">
                  <a:extLst>
                    <a:ext uri="{9D8B030D-6E8A-4147-A177-3AD203B41FA5}">
                      <a16:colId xmlns:a16="http://schemas.microsoft.com/office/drawing/2014/main" val="3229125570"/>
                    </a:ext>
                  </a:extLst>
                </a:gridCol>
                <a:gridCol w="594497">
                  <a:extLst>
                    <a:ext uri="{9D8B030D-6E8A-4147-A177-3AD203B41FA5}">
                      <a16:colId xmlns:a16="http://schemas.microsoft.com/office/drawing/2014/main" val="1910764988"/>
                    </a:ext>
                  </a:extLst>
                </a:gridCol>
              </a:tblGrid>
              <a:tr h="4223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089153"/>
                  </a:ext>
                </a:extLst>
              </a:tr>
              <a:tr h="336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Сниженный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Сниженный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Сниженный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413892"/>
                  </a:ext>
                </a:extLst>
              </a:tr>
              <a:tr h="347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Нормальный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11,5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Нормальный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14,5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Нормальный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6067882"/>
                  </a:ext>
                </a:extLst>
              </a:tr>
              <a:tr h="304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14,5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808664"/>
                  </a:ext>
                </a:extLst>
              </a:tr>
              <a:tr h="3142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Очень высокий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34,5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Очень высокий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Очень высокий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45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4879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4CFD2E-C806-467C-B8B5-254F483B0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6" y="500062"/>
            <a:ext cx="10515600" cy="1325563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Первый шаг: Создание безопасной атмосферы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F5D249DB-B8C3-43FE-B386-704E267A2CB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6436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79591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42A47D7-361D-F26B-C3FC-3B4B8279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/>
              <a:t>Результаты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EAA00D3-48B4-DB66-9146-F9B65BA5C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4Э </a:t>
            </a: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всего 17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5F0FF7AB-AA20-130C-BB03-3F135810D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72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4 Э всего 17                                           Контрольная группа всего 133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57B4CCBA-C47F-D9CC-14A6-5D3AF9BFE5A7}"/>
              </a:ext>
            </a:extLst>
          </p:cNvPr>
          <p:cNvGraphicFramePr>
            <a:graphicFrameLocks noGrp="1"/>
          </p:cNvGraphicFramePr>
          <p:nvPr/>
        </p:nvGraphicFramePr>
        <p:xfrm>
          <a:off x="937550" y="2558005"/>
          <a:ext cx="3993266" cy="2037145"/>
        </p:xfrm>
        <a:graphic>
          <a:graphicData uri="http://schemas.openxmlformats.org/drawingml/2006/table">
            <a:tbl>
              <a:tblPr firstRow="1" firstCol="1" bandRow="1"/>
              <a:tblGrid>
                <a:gridCol w="2116775">
                  <a:extLst>
                    <a:ext uri="{9D8B030D-6E8A-4147-A177-3AD203B41FA5}">
                      <a16:colId xmlns:a16="http://schemas.microsoft.com/office/drawing/2014/main" val="305538521"/>
                    </a:ext>
                  </a:extLst>
                </a:gridCol>
                <a:gridCol w="1003377">
                  <a:extLst>
                    <a:ext uri="{9D8B030D-6E8A-4147-A177-3AD203B41FA5}">
                      <a16:colId xmlns:a16="http://schemas.microsoft.com/office/drawing/2014/main" val="841979491"/>
                    </a:ext>
                  </a:extLst>
                </a:gridCol>
                <a:gridCol w="873114">
                  <a:extLst>
                    <a:ext uri="{9D8B030D-6E8A-4147-A177-3AD203B41FA5}">
                      <a16:colId xmlns:a16="http://schemas.microsoft.com/office/drawing/2014/main" val="313779941"/>
                    </a:ext>
                  </a:extLst>
                </a:gridCol>
              </a:tblGrid>
              <a:tr h="4074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13803"/>
                  </a:ext>
                </a:extLst>
              </a:tr>
              <a:tr h="407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Сниженный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523756"/>
                  </a:ext>
                </a:extLst>
              </a:tr>
              <a:tr h="407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Нормальный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63640"/>
                  </a:ext>
                </a:extLst>
              </a:tr>
              <a:tr h="407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750711"/>
                  </a:ext>
                </a:extLst>
              </a:tr>
              <a:tr h="407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Очень высокий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305254"/>
                  </a:ext>
                </a:extLst>
              </a:tr>
            </a:tbl>
          </a:graphicData>
        </a:graphic>
      </p:graphicFrame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EDECEE00-2E2E-DA6B-3D86-B61D04B53706}"/>
              </a:ext>
            </a:extLst>
          </p:cNvPr>
          <p:cNvGraphicFramePr>
            <a:graphicFrameLocks noGrp="1"/>
          </p:cNvGraphicFramePr>
          <p:nvPr/>
        </p:nvGraphicFramePr>
        <p:xfrm>
          <a:off x="6238755" y="2558006"/>
          <a:ext cx="4294208" cy="2037145"/>
        </p:xfrm>
        <a:graphic>
          <a:graphicData uri="http://schemas.openxmlformats.org/drawingml/2006/table">
            <a:tbl>
              <a:tblPr firstRow="1" firstCol="1" bandRow="1"/>
              <a:tblGrid>
                <a:gridCol w="2088507">
                  <a:extLst>
                    <a:ext uri="{9D8B030D-6E8A-4147-A177-3AD203B41FA5}">
                      <a16:colId xmlns:a16="http://schemas.microsoft.com/office/drawing/2014/main" val="2438506896"/>
                    </a:ext>
                  </a:extLst>
                </a:gridCol>
                <a:gridCol w="1186737">
                  <a:extLst>
                    <a:ext uri="{9D8B030D-6E8A-4147-A177-3AD203B41FA5}">
                      <a16:colId xmlns:a16="http://schemas.microsoft.com/office/drawing/2014/main" val="1263056993"/>
                    </a:ext>
                  </a:extLst>
                </a:gridCol>
                <a:gridCol w="1018964">
                  <a:extLst>
                    <a:ext uri="{9D8B030D-6E8A-4147-A177-3AD203B41FA5}">
                      <a16:colId xmlns:a16="http://schemas.microsoft.com/office/drawing/2014/main" val="1782345307"/>
                    </a:ext>
                  </a:extLst>
                </a:gridCol>
              </a:tblGrid>
              <a:tr h="4074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575751"/>
                  </a:ext>
                </a:extLst>
              </a:tr>
              <a:tr h="407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Сниженный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781296"/>
                  </a:ext>
                </a:extLst>
              </a:tr>
              <a:tr h="407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Нормальный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283867"/>
                  </a:ext>
                </a:extLst>
              </a:tr>
              <a:tr h="407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243863"/>
                  </a:ext>
                </a:extLst>
              </a:tr>
              <a:tr h="407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Очень высокий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37,5</a:t>
                      </a:r>
                      <a:endParaRPr lang="ru-RU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7912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910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2FA5492D-8FF3-C096-DC6A-2DBF10DA2610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469020" y="575841"/>
          <a:ext cx="9253959" cy="5521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51767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4B4E30-6BB1-5F09-A1E6-878D36192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/>
              <a:t>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94B701-12B9-66F7-6AE8-00FE70ACC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261"/>
            <a:ext cx="10515600" cy="4741702"/>
          </a:xfrm>
        </p:spPr>
        <p:txBody>
          <a:bodyPr/>
          <a:lstStyle/>
          <a:p>
            <a:r>
              <a:rPr lang="ru-RU" dirty="0"/>
              <a:t>Исследование мотивации обучения школьников при переходе из начальных классов в средние не является показательным. Предполагалось, что уровень выпускников ЭНШ будет выше, чем у других, но исследование этого достоверно не подтвердило</a:t>
            </a:r>
            <a:r>
              <a:rPr lang="ru-RU"/>
              <a:t>. 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Согласно классификации ведущей деятельности по </a:t>
            </a:r>
            <a:r>
              <a:rPr lang="ru-RU" dirty="0" err="1"/>
              <a:t>А.Н.Леонтьеву</a:t>
            </a:r>
            <a:r>
              <a:rPr lang="ru-RU" dirty="0"/>
              <a:t>, в возрасте 7-10 лет преобладает учебно-познавательная деятельность и соответствующая мотивация, независимо от количества ступеней в начальной школе. Именно это подтвердили результаты диагностики.</a:t>
            </a:r>
          </a:p>
        </p:txBody>
      </p:sp>
    </p:spTree>
    <p:extLst>
      <p:ext uri="{BB962C8B-B14F-4D97-AF65-F5344CB8AC3E}">
        <p14:creationId xmlns:p14="http://schemas.microsoft.com/office/powerpoint/2010/main" val="41288856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35D05B-1447-56DB-B04A-0B3477A66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/>
              <a:t>Рекомендации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C44A3C-597C-C3A6-E20F-FF3F762B3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Для повышения результативности исследования необходимо изучать мотивацию ребенка при поступлении в ЭНШ и после выпуска. В таком случае мы сможем проследить мотивационную динамику. </a:t>
            </a:r>
          </a:p>
          <a:p>
            <a:r>
              <a:rPr lang="ru-RU" dirty="0"/>
              <a:t>Чтобы получить более показательные результаты с различиями уровней мотивации, следует проводить диагностику среди родителей выпускников ЭНШ.</a:t>
            </a:r>
          </a:p>
        </p:txBody>
      </p:sp>
    </p:spTree>
    <p:extLst>
      <p:ext uri="{BB962C8B-B14F-4D97-AF65-F5344CB8AC3E}">
        <p14:creationId xmlns:p14="http://schemas.microsoft.com/office/powerpoint/2010/main" val="1602872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4CFD2E-C806-467C-B8B5-254F483B0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229" y="410141"/>
            <a:ext cx="7832271" cy="1325563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Второй шаг: Смещение фокуса с личности на процесс и условия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F5D249DB-B8C3-43FE-B386-704E267A2CB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6436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4364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4CFD2E-C806-467C-B8B5-254F483B0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215" y="279512"/>
            <a:ext cx="7473042" cy="1325563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Ваш ребенок в «Эффективной начальной школе» — что важно знать родителю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F5D249DB-B8C3-43FE-B386-704E267A2CB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6436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9270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4CFD2E-C806-467C-B8B5-254F483B0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215" y="279512"/>
            <a:ext cx="7473042" cy="1325563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Чтение: На что обратить внимание? </a:t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Тревожные звоночки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F5D249DB-B8C3-43FE-B386-704E267A2CB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6436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9034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4CFD2E-C806-467C-B8B5-254F483B0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215" y="279512"/>
            <a:ext cx="7473042" cy="1325563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Письмо: На что обратить внимание? Сигналы для поддержки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F5D249DB-B8C3-43FE-B386-704E267A2CB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6436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0966391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1561</TotalTime>
  <Words>3432</Words>
  <Application>Microsoft Office PowerPoint</Application>
  <PresentationFormat>Широкоэкранный</PresentationFormat>
  <Paragraphs>512</Paragraphs>
  <Slides>53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4" baseType="lpstr">
      <vt:lpstr>Aptos</vt:lpstr>
      <vt:lpstr>Arial</vt:lpstr>
      <vt:lpstr>Bookman Old Style</vt:lpstr>
      <vt:lpstr>Calibri</vt:lpstr>
      <vt:lpstr>Calibri Light</vt:lpstr>
      <vt:lpstr>Candara</vt:lpstr>
      <vt:lpstr>Century Gothic</vt:lpstr>
      <vt:lpstr>Franklin Gothic Demi</vt:lpstr>
      <vt:lpstr>Wingdings</vt:lpstr>
      <vt:lpstr>ys text</vt:lpstr>
      <vt:lpstr>1_Тема Office</vt:lpstr>
      <vt:lpstr>Вебинар  «Психолого-педагогическое сопровождение проекта «Эффективная начальная школа»</vt:lpstr>
      <vt:lpstr> Поддержка родителей в проекте  «Эффективная начальная школа»: психолого-педагогический аспект  </vt:lpstr>
      <vt:lpstr>Позиция психолога как экспертная поддержка </vt:lpstr>
      <vt:lpstr>Установление контакта:  разговор с родителем, которому не по себе</vt:lpstr>
      <vt:lpstr>Первый шаг: Создание безопасной атмосферы</vt:lpstr>
      <vt:lpstr>Второй шаг: Смещение фокуса с личности на процесс и условия</vt:lpstr>
      <vt:lpstr>Ваш ребенок в «Эффективной начальной школе» — что важно знать родителю</vt:lpstr>
      <vt:lpstr>Чтение: На что обратить внимание?  Тревожные звоночки</vt:lpstr>
      <vt:lpstr>Письмо: На что обратить внимание? Сигналы для поддержки</vt:lpstr>
      <vt:lpstr>Делаем домашние задания: Тактика помощи (Что ДЕЛАТЬ?)</vt:lpstr>
      <vt:lpstr>Делаем домашние задания: Тактика безопасности (Чего НЕ делать?)</vt:lpstr>
      <vt:lpstr>Третий шаг: Предложить конкретный и реалистичный план действий</vt:lpstr>
      <vt:lpstr> Опыт психолого-педагогического сопровождения проекта ЭНШ: формирование эмоционального благополучия младших школьников через сказкотерапию</vt:lpstr>
      <vt:lpstr>ОБРАЗОВАТЕЛЬНЫЙ КОМПЛЕКС МБОУ СОШ №9</vt:lpstr>
      <vt:lpstr>Презентация PowerPoint</vt:lpstr>
      <vt:lpstr>Презентация PowerPoint</vt:lpstr>
      <vt:lpstr>Презентация PowerPoint</vt:lpstr>
      <vt:lpstr> Эмоциональное благополучие школьников</vt:lpstr>
      <vt:lpstr>ПСИХОЛОГО-ПЕДАГОГИЧСЕКОЕ СОПРОВОЖДЕНИЕ </vt:lpstr>
      <vt:lpstr>Реализация программы внеурочной деятельности  "Тропинка к своему Я" </vt:lpstr>
      <vt:lpstr>ТВОРЧЕСКИЕ РАБОТЫ К СЮЖЕТАМ СКАЗОК  </vt:lpstr>
      <vt:lpstr>ИГРЫ , ИНСЦЕНИРОВКИ </vt:lpstr>
      <vt:lpstr>ИГРЫ , ИНСЦЕНИРОВКИ</vt:lpstr>
      <vt:lpstr>ДИАГНОСТИЧЕСКИЙ АСПЕКТ  </vt:lpstr>
      <vt:lpstr>ДИАГНОСТИЧЕСКИЙ АСПЕКТ  </vt:lpstr>
      <vt:lpstr>МЕТОДИЧЕСКАЯ ЛИТЕРАТУРА </vt:lpstr>
      <vt:lpstr>МЕТОДИЧЕСКАЯ ЛИТЕРАТУРА </vt:lpstr>
      <vt:lpstr>МЕТОДИЧЕСКАЯ ЛИТЕРАТУРА </vt:lpstr>
      <vt:lpstr>Презентация PowerPoint</vt:lpstr>
      <vt:lpstr>Презентация PowerPoint</vt:lpstr>
      <vt:lpstr>«Опыт реализации психологического сопровождения обучающихся проекта ЭНШ»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«Учебная мотивация у выпускников ЭНШ. Какая она?»</vt:lpstr>
      <vt:lpstr>Методика изучения мотивации обучения школьников при переходе из начальных классов в средние М.И. Лукьянова, Н.В. Калинина. </vt:lpstr>
      <vt:lpstr>Презентация PowerPoint</vt:lpstr>
      <vt:lpstr>Интерпретация</vt:lpstr>
      <vt:lpstr>Интерпретация</vt:lpstr>
      <vt:lpstr>Участники исследования</vt:lpstr>
      <vt:lpstr>Результаты</vt:lpstr>
      <vt:lpstr>Результаты</vt:lpstr>
      <vt:lpstr>Презентация PowerPoint</vt:lpstr>
      <vt:lpstr>Выводы</vt:lpstr>
      <vt:lpstr>Рекомендации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«Повышение интереса к учебному процессу путем предоставления оригинального учебного материала»</dc:title>
  <dc:creator>сканирование</dc:creator>
  <cp:lastModifiedBy>Наталья Яковлева</cp:lastModifiedBy>
  <cp:revision>110</cp:revision>
  <dcterms:created xsi:type="dcterms:W3CDTF">2024-05-27T10:13:25Z</dcterms:created>
  <dcterms:modified xsi:type="dcterms:W3CDTF">2025-10-23T14:07:09Z</dcterms:modified>
</cp:coreProperties>
</file>