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492" r:id="rId3"/>
    <p:sldId id="462" r:id="rId4"/>
    <p:sldId id="510" r:id="rId5"/>
    <p:sldId id="499" r:id="rId6"/>
    <p:sldId id="498" r:id="rId7"/>
    <p:sldId id="511" r:id="rId8"/>
    <p:sldId id="509" r:id="rId9"/>
    <p:sldId id="501" r:id="rId10"/>
    <p:sldId id="500" r:id="rId11"/>
    <p:sldId id="512" r:id="rId12"/>
    <p:sldId id="513" r:id="rId13"/>
    <p:sldId id="514" r:id="rId14"/>
    <p:sldId id="389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4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7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2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3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8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7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0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6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059897-7318-410C-BC14-637B463F1286}"/>
              </a:ext>
            </a:extLst>
          </p:cNvPr>
          <p:cNvSpPr txBox="1"/>
          <p:nvPr/>
        </p:nvSpPr>
        <p:spPr>
          <a:xfrm>
            <a:off x="457200" y="2846789"/>
            <a:ext cx="10011723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8695" algn="ctr">
              <a:lnSpc>
                <a:spcPts val="2530"/>
              </a:lnSpc>
              <a:spcBef>
                <a:spcPts val="615"/>
              </a:spcBef>
            </a:pPr>
            <a:r>
              <a:rPr lang="ru-RU" sz="3200" b="1" dirty="0">
                <a:solidFill>
                  <a:srgbClr val="FF0000"/>
                </a:solidFill>
                <a:cs typeface="Al Tarikh" pitchFamily="2" charset="-78"/>
              </a:rPr>
              <a:t>Особенности преподавания математики. Проект «Эффективная начальная школа». </a:t>
            </a:r>
            <a:endParaRPr lang="ru-RU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F4CD7-DA46-451F-8876-FC9FA10FFC74}"/>
              </a:ext>
            </a:extLst>
          </p:cNvPr>
          <p:cNvSpPr txBox="1"/>
          <p:nvPr/>
        </p:nvSpPr>
        <p:spPr>
          <a:xfrm>
            <a:off x="457200" y="5456651"/>
            <a:ext cx="1107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Янычева Галина Владимировна, методист КУРО, учитель начальных классов, автор методических пособий по математике.</a:t>
            </a:r>
          </a:p>
        </p:txBody>
      </p:sp>
    </p:spTree>
    <p:extLst>
      <p:ext uri="{BB962C8B-B14F-4D97-AF65-F5344CB8AC3E}">
        <p14:creationId xmlns:p14="http://schemas.microsoft.com/office/powerpoint/2010/main" val="49976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878314" y="384156"/>
            <a:ext cx="10047249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system-ui"/>
              </a:rPr>
              <a:t>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 (ноябрь</a:t>
            </a:r>
            <a:r>
              <a:rPr lang="ru-RU" sz="2800" b="1" dirty="0">
                <a:solidFill>
                  <a:srgbClr val="FF0000"/>
                </a:solidFill>
                <a:latin typeface="system-ui"/>
              </a:rPr>
              <a:t>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измеренеия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времени.</a:t>
            </a: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3663B5-B783-437A-837B-2FECA71C9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9" y="1570973"/>
            <a:ext cx="2784856" cy="37160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1EAFBD-849F-4054-8853-ACCE2B937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65" y="892993"/>
            <a:ext cx="2682635" cy="35774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D68BD2-8653-44F8-9667-7FB54022A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09" y="1469993"/>
            <a:ext cx="2784857" cy="37160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5FB9EE-D8E4-4FDB-9B42-BBDB86931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86" y="1324793"/>
            <a:ext cx="2682634" cy="357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9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878314" y="384156"/>
            <a:ext cx="1004724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system-ui"/>
              </a:rPr>
              <a:t>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 (ноябрь</a:t>
            </a:r>
            <a:r>
              <a:rPr lang="ru-RU" sz="2800" b="1" dirty="0">
                <a:solidFill>
                  <a:srgbClr val="FF0000"/>
                </a:solidFill>
                <a:latin typeface="system-ui"/>
              </a:rPr>
              <a:t>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долей целого.</a:t>
            </a: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6BB63C-FD4F-4118-99E7-D2F10AA55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2" y="1226135"/>
            <a:ext cx="3303778" cy="44057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28BEE9-3167-4372-9A00-50F68D219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61" y="1114601"/>
            <a:ext cx="3468878" cy="46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89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878314" y="384156"/>
            <a:ext cx="100472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system-ui"/>
              </a:rPr>
              <a:t>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 (ноябрь</a:t>
            </a:r>
            <a:r>
              <a:rPr lang="ru-RU" sz="2800" b="1" dirty="0">
                <a:solidFill>
                  <a:srgbClr val="FF0000"/>
                </a:solidFill>
                <a:latin typeface="system-ui"/>
              </a:rPr>
              <a:t>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величинами.</a:t>
            </a: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2054F1-DBDA-4A88-90BE-28AD64C35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7" y="1248780"/>
            <a:ext cx="3267765" cy="43604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97A57B-70E8-4D72-B25F-8C934B7C4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60" y="1065275"/>
            <a:ext cx="3545030" cy="47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878314" y="384156"/>
            <a:ext cx="10047249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system-ui"/>
              </a:rPr>
              <a:t>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 (ноябрь</a:t>
            </a:r>
            <a:r>
              <a:rPr lang="ru-RU" sz="2800" b="1" dirty="0">
                <a:solidFill>
                  <a:srgbClr val="FF0000"/>
                </a:solidFill>
                <a:latin typeface="system-ui"/>
              </a:rPr>
              <a:t>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на увеличение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(уменьшение) числа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несколько единиц,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выраженных в косвенной форме.</a:t>
            </a:r>
          </a:p>
          <a:p>
            <a:pPr algn="r"/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6F2ED9-E50F-4AAD-A25F-D0EF64E64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80" y="1294799"/>
            <a:ext cx="3389921" cy="452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52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59B361-BA9C-4183-B241-CCF07D5DBF19}"/>
              </a:ext>
            </a:extLst>
          </p:cNvPr>
          <p:cNvSpPr/>
          <p:nvPr/>
        </p:nvSpPr>
        <p:spPr>
          <a:xfrm>
            <a:off x="2705488" y="1409467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D2940B-E709-9EB4-7B4E-3D5B8324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21" y="1409467"/>
            <a:ext cx="56197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5D4264-4A6C-4AAB-A3C0-BF43F1D12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02" y="3115737"/>
            <a:ext cx="2332796" cy="23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68712" y="373003"/>
            <a:ext cx="1076722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 (ноябрь)</a:t>
            </a: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Число и цифра 0. Свойства нуля.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Структура задачи и анализ задачи. Моделирование задачи по рисунку. Составление задач на сложение и вычитание по одному и тому же рисунку. 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system-ui"/>
            </a:endParaRPr>
          </a:p>
          <a:p>
            <a:endParaRPr lang="ru-RU" sz="2800" b="1" dirty="0"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79864" y="417609"/>
            <a:ext cx="1022566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system-ui"/>
              </a:rPr>
              <a:t>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 (ноябрь)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Число и цифра 0.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нуля.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43FAA2-15FB-482B-93DB-2E45D1A19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3" y="1367405"/>
            <a:ext cx="2995634" cy="40183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050618-157E-416E-A732-17F91F2DD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33" y="1367405"/>
            <a:ext cx="2900806" cy="388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8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79864" y="417609"/>
            <a:ext cx="10225668" cy="1031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system-ui"/>
              </a:rPr>
              <a:t>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 (ноябрь)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задачи. Моделирование с помощью рисунка. Составление задач на сложение и вычитание по одному и тому же рисунку. 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B5BB1E-2961-4DA7-8260-1DA449B66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1" y="1097183"/>
            <a:ext cx="3088808" cy="41084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29A7CA-6B4B-4EDD-AB9C-22E7EF5E8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68" y="1303216"/>
            <a:ext cx="2931243" cy="39024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FF42CF-683D-437E-A1CD-8AAFC8CE4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7" y="1097183"/>
            <a:ext cx="2911849" cy="390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5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1260088" y="335845"/>
            <a:ext cx="1076722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(ноябрь)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«площадь». Сравнение фигур по площади. Единицы измерения площади.</a:t>
            </a:r>
          </a:p>
          <a:p>
            <a:pPr marL="514350" indent="-514350">
              <a:buAutoNum type="arabicPeriod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умножения и деления на 6, 7 и 8. </a:t>
            </a:r>
          </a:p>
          <a:p>
            <a:pPr marL="514350" indent="-514350">
              <a:buAutoNum type="arabicPeriod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system-ui"/>
            </a:endParaRPr>
          </a:p>
          <a:p>
            <a:endParaRPr lang="ru-RU" sz="2800" b="1" dirty="0">
              <a:latin typeface="system-ui"/>
            </a:endParaRPr>
          </a:p>
          <a:p>
            <a:endParaRPr lang="ru-RU" sz="2800" b="1" dirty="0"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8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2885813" y="361853"/>
            <a:ext cx="9043331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3 класс (ноябрь)</a:t>
            </a: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(понимание)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площадей.</a:t>
            </a: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82C524-4767-4649-97D6-918E68F6A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4" y="1257397"/>
            <a:ext cx="3105014" cy="41406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03493E-3ABE-44C7-9CDC-E094AC8C7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1" y="1257397"/>
            <a:ext cx="3348598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3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122664" y="361853"/>
            <a:ext cx="114960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system-ui"/>
              </a:rPr>
              <a:t>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(ноябрь)</a:t>
            </a: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Квадратный сантиметр –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площади.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F0CC3D-9279-4289-8A01-B29C2835A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1" y="1144447"/>
            <a:ext cx="3250151" cy="4334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FC1884-8BC7-4DF6-86AE-95D1C04A7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89" y="1354172"/>
            <a:ext cx="3250151" cy="433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2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880946" y="361853"/>
            <a:ext cx="10359483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system-ui"/>
              </a:rPr>
              <a:t>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 (октябрь</a:t>
            </a:r>
            <a:r>
              <a:rPr lang="ru-RU" sz="2800" b="1" dirty="0">
                <a:solidFill>
                  <a:srgbClr val="FF0000"/>
                </a:solidFill>
                <a:latin typeface="system-ui"/>
              </a:rPr>
              <a:t>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Чтение, запись и сравнение  многозначных чисел в пределах миллиарда. </a:t>
            </a: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20EB71-C8B4-C447-AC7C-B6C00FE44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5" y="1451420"/>
            <a:ext cx="2962492" cy="3955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4F1123-BFBD-504F-A41A-CF36A9982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16" y="1086683"/>
            <a:ext cx="3093202" cy="41296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972CB6-F2C0-D646-8358-1EC2CBEE6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550" y="1276912"/>
            <a:ext cx="3093202" cy="41296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507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68712" y="373003"/>
            <a:ext cx="10767225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 (ноябрь)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единиц времени.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Нахождение нескольких долей целого.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Действия (сложение и вычитание) с величинами. 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Решение задач на увеличение (уменьшение) числа на несколько единиц, выраженных в косвенной форме.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7355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7092</TotalTime>
  <Words>299</Words>
  <Application>Microsoft Office PowerPoint</Application>
  <PresentationFormat>Широкоэкранный</PresentationFormat>
  <Paragraphs>209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Al Tarikh</vt:lpstr>
      <vt:lpstr>Arial</vt:lpstr>
      <vt:lpstr>Calibri</vt:lpstr>
      <vt:lpstr>Calibri Light</vt:lpstr>
      <vt:lpstr>Segoe UI</vt:lpstr>
      <vt:lpstr>system-ui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Фомина Светлана Анатольевна</dc:creator>
  <cp:lastModifiedBy>CNPPM-1</cp:lastModifiedBy>
  <cp:revision>142</cp:revision>
  <cp:lastPrinted>2022-01-13T14:31:19Z</cp:lastPrinted>
  <dcterms:created xsi:type="dcterms:W3CDTF">2022-01-13T13:40:39Z</dcterms:created>
  <dcterms:modified xsi:type="dcterms:W3CDTF">2025-10-08T10:41:59Z</dcterms:modified>
</cp:coreProperties>
</file>