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9"/>
  </p:notesMasterIdLst>
  <p:sldIdLst>
    <p:sldId id="256" r:id="rId3"/>
    <p:sldId id="2919" r:id="rId4"/>
    <p:sldId id="2920" r:id="rId5"/>
    <p:sldId id="2921" r:id="rId6"/>
    <p:sldId id="2916" r:id="rId7"/>
    <p:sldId id="2917" r:id="rId8"/>
    <p:sldId id="2915" r:id="rId9"/>
    <p:sldId id="2922" r:id="rId10"/>
    <p:sldId id="2838" r:id="rId11"/>
    <p:sldId id="2909" r:id="rId12"/>
    <p:sldId id="2906" r:id="rId13"/>
    <p:sldId id="2907" r:id="rId14"/>
    <p:sldId id="2908" r:id="rId15"/>
    <p:sldId id="2910" r:id="rId16"/>
    <p:sldId id="2911" r:id="rId17"/>
    <p:sldId id="2912" r:id="rId18"/>
    <p:sldId id="2913" r:id="rId19"/>
    <p:sldId id="2914" r:id="rId20"/>
    <p:sldId id="323" r:id="rId21"/>
    <p:sldId id="327" r:id="rId22"/>
    <p:sldId id="2774" r:id="rId23"/>
    <p:sldId id="2775" r:id="rId24"/>
    <p:sldId id="2776" r:id="rId25"/>
    <p:sldId id="2777" r:id="rId26"/>
    <p:sldId id="2778" r:id="rId27"/>
    <p:sldId id="282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255" autoAdjust="0"/>
  </p:normalViewPr>
  <p:slideViewPr>
    <p:cSldViewPr snapToGrid="0">
      <p:cViewPr varScale="1">
        <p:scale>
          <a:sx n="54" d="100"/>
          <a:sy n="54" d="100"/>
        </p:scale>
        <p:origin x="13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19F-97AD-4159-B2FF-2D934A513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gavrilova_mm@school-president.ru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6ACA0-8A8F-D402-2D7A-F4910BED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73" y="1159556"/>
            <a:ext cx="10515600" cy="3925824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«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Без чтения нет настоящего образования, нет и не может быть ни вкуса, ни слова, ни многосторонней шири понимания; Гёте и Шекспир равняются целому университету. Чтением человек переживает века.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»</a:t>
            </a:r>
            <a:br>
              <a:rPr lang="ru-RU" sz="36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br>
              <a:rPr lang="ru-RU" sz="36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6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Александр Герцен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99D76-8840-1FFC-C3BE-3DAFF505E186}"/>
              </a:ext>
            </a:extLst>
          </p:cNvPr>
          <p:cNvSpPr txBox="1"/>
          <p:nvPr/>
        </p:nvSpPr>
        <p:spPr>
          <a:xfrm>
            <a:off x="6096000" y="3669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1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6192" y="1450847"/>
            <a:ext cx="9144000" cy="1120331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ПРИЁМ «</a:t>
            </a:r>
            <a:r>
              <a:rPr lang="ru-RU" b="1" u="sng" dirty="0">
                <a:solidFill>
                  <a:srgbClr val="002060"/>
                </a:solidFill>
              </a:rPr>
              <a:t>АНАГРАММА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7152" y="2980246"/>
            <a:ext cx="9119616" cy="1847786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*ТРЕНИРУЕТ МОЗГ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*РАСШИРЯЕТ СЛОВАРНЫЙ ЗАПАС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*РАЗВИВАЕТ ЛОГИЧЕСКОЕ МЫШЛЕНИЕ, ПАМЯТЬ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*МОТИВАЦИЯ</a:t>
            </a:r>
          </a:p>
        </p:txBody>
      </p:sp>
    </p:spTree>
    <p:extLst>
      <p:ext uri="{BB962C8B-B14F-4D97-AF65-F5344CB8AC3E}">
        <p14:creationId xmlns:p14="http://schemas.microsoft.com/office/powerpoint/2010/main" val="97059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23999"/>
            <a:ext cx="9144000" cy="1120331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ПРИЁМ «</a:t>
            </a:r>
            <a:r>
              <a:rPr lang="ru-RU" b="1" u="sng" dirty="0">
                <a:solidFill>
                  <a:srgbClr val="002060"/>
                </a:solidFill>
              </a:rPr>
              <a:t>АНАГРАММА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384" y="3248470"/>
            <a:ext cx="9144000" cy="1655762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* П_С_Л_В_Ц_  -  М_СЛЬ, В  К_Т_Р_Й   С_Д_РЖ_ТС_    Н_Р_Д_Н_ _–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М_ДР_СТЬ!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* СК_Р_Г_В_РК_   Н_ЖН_    ДЛ_   Т_ГО, ЧТ_Б_   Р_ЧЬ   Б_Л_   Ч_ТК_ _ , КР_С_В_ _ .</a:t>
            </a:r>
          </a:p>
        </p:txBody>
      </p:sp>
    </p:spTree>
    <p:extLst>
      <p:ext uri="{BB962C8B-B14F-4D97-AF65-F5344CB8AC3E}">
        <p14:creationId xmlns:p14="http://schemas.microsoft.com/office/powerpoint/2010/main" val="317479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23999"/>
            <a:ext cx="9144000" cy="1120331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ПРИЁМ «</a:t>
            </a:r>
            <a:r>
              <a:rPr lang="ru-RU" b="1" u="sng" dirty="0">
                <a:solidFill>
                  <a:srgbClr val="002060"/>
                </a:solidFill>
              </a:rPr>
              <a:t>АНАГРАММА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384" y="3248470"/>
            <a:ext cx="9144000" cy="1655762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* _О_ _ О_ И_А  -  _Ы _ _ Ь, _   _О_О_О_   _О_ Е_ _И_ _Я    _А_О_ _ АЯ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_У_ _ О_ _Ь !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* РОГОВСКОРОКА  УНЖАН ЛЯД ОГОТ, БЫЧТО ЧЕРЬ ЛЫБА ТКАЧЁЯ, РАКСИАЯВ.</a:t>
            </a:r>
          </a:p>
        </p:txBody>
      </p:sp>
    </p:spTree>
    <p:extLst>
      <p:ext uri="{BB962C8B-B14F-4D97-AF65-F5344CB8AC3E}">
        <p14:creationId xmlns:p14="http://schemas.microsoft.com/office/powerpoint/2010/main" val="69853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23999"/>
            <a:ext cx="9144000" cy="112033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ПРИЁМ «</a:t>
            </a:r>
            <a:r>
              <a:rPr lang="ru-RU" b="1" u="sng" dirty="0">
                <a:solidFill>
                  <a:srgbClr val="002060"/>
                </a:solidFill>
              </a:rPr>
              <a:t>ЗЕРКАЛЬНЫЙ ТЕКСТ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1536" y="3260662"/>
            <a:ext cx="9144000" cy="1655762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3600" b="1" i="1" dirty="0">
                <a:solidFill>
                  <a:srgbClr val="002060"/>
                </a:solidFill>
              </a:rPr>
              <a:t>АЦИВОЛСОП</a:t>
            </a:r>
          </a:p>
          <a:p>
            <a:pPr marL="342900" indent="-342900">
              <a:buFont typeface="Arial" charset="0"/>
              <a:buChar char="•"/>
            </a:pPr>
            <a:r>
              <a:rPr lang="ru-RU" sz="3600" b="1" i="1" dirty="0">
                <a:solidFill>
                  <a:srgbClr val="002060"/>
                </a:solidFill>
              </a:rPr>
              <a:t>АКРОВОГОРОКС</a:t>
            </a:r>
          </a:p>
          <a:p>
            <a:pPr marL="342900" indent="-342900">
              <a:buFont typeface="Arial" charset="0"/>
              <a:buChar char="•"/>
            </a:pPr>
            <a:r>
              <a:rPr lang="ru-RU" sz="3600" b="1" i="1" dirty="0">
                <a:solidFill>
                  <a:srgbClr val="002060"/>
                </a:solidFill>
              </a:rPr>
              <a:t>АКШЕТОП</a:t>
            </a:r>
          </a:p>
        </p:txBody>
      </p:sp>
    </p:spTree>
    <p:extLst>
      <p:ext uri="{BB962C8B-B14F-4D97-AF65-F5344CB8AC3E}">
        <p14:creationId xmlns:p14="http://schemas.microsoft.com/office/powerpoint/2010/main" val="396833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6192" y="1085787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Методики эффективного чтения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Методика ЧТЕНИЕ С «МОТОРОМ»</a:t>
            </a:r>
          </a:p>
        </p:txBody>
      </p:sp>
    </p:spTree>
    <p:extLst>
      <p:ext uri="{BB962C8B-B14F-4D97-AF65-F5344CB8AC3E}">
        <p14:creationId xmlns:p14="http://schemas.microsoft.com/office/powerpoint/2010/main" val="193814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u="sng" dirty="0">
                <a:solidFill>
                  <a:schemeClr val="accent1">
                    <a:lumMod val="50000"/>
                  </a:schemeClr>
                </a:solidFill>
              </a:rPr>
              <a:t>МЕТОДИКА  ЧТЕНИЯ «С МОТОРОМ»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11424"/>
            <a:ext cx="10515600" cy="229209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МОТОР-ВРАЩЕНИЕ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ФОРТЕПИАНО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СКРУЧИВАНИЕ</a:t>
            </a:r>
          </a:p>
        </p:txBody>
      </p:sp>
    </p:spTree>
    <p:extLst>
      <p:ext uri="{BB962C8B-B14F-4D97-AF65-F5344CB8AC3E}">
        <p14:creationId xmlns:p14="http://schemas.microsoft.com/office/powerpoint/2010/main" val="4148722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3296" y="1359974"/>
            <a:ext cx="11070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Александр Серафимович</a:t>
            </a:r>
          </a:p>
          <a:p>
            <a:pPr algn="ctr"/>
            <a:r>
              <a:rPr lang="ru-RU" b="1" dirty="0"/>
              <a:t>В бурю      </a:t>
            </a:r>
            <a:endParaRPr lang="ru-RU" dirty="0"/>
          </a:p>
          <a:p>
            <a:pPr algn="ctr"/>
            <a:r>
              <a:rPr lang="ru-RU" i="1" dirty="0"/>
              <a:t>Краткий пересказ</a:t>
            </a:r>
            <a:endParaRPr lang="ru-RU" dirty="0"/>
          </a:p>
          <a:p>
            <a:pPr algn="just"/>
            <a:r>
              <a:rPr lang="ru-RU" dirty="0"/>
              <a:t>	На море рыбачат в лодке дед Агафон и мальчик Андрейка. Они вытаскивают рыбу, попавшуюся в сети. Мальчик нечаянно выпускает сазана в воду, за что дед больно бьет его просмоленной веревкой. Андрейка — сирота. Когда его отец уехал на Кубань и пропал, мать вместе с маленьким Андрейкой отправилась на поиски мужа. Зимой она сильно замерзла и умерла в хате деда Агафона и его жены, приютивших женщину с ребенком. Свои дети деда Агафона умерли во время эпидемии. Дед с женой оставили мальчика приемышем. Когда Андрейке было четыре года, жена Агафона умерла. В семь лет Андрейка стал помогать старику рыбачить. Агафон часто рассказывал мальчику про то, что творится в глубине моря, какие рыбы там плавают. Все, что зарабатывали они промыслом, дед пропивал. Часто Агафон жестоко наказывал мальчика за непослушание. Андрейка любил бывать у </a:t>
            </a:r>
            <a:r>
              <a:rPr lang="ru-RU" dirty="0" err="1"/>
              <a:t>Спиридонихи</a:t>
            </a:r>
            <a:r>
              <a:rPr lang="ru-RU" dirty="0"/>
              <a:t> — кумы Агафона. Она кормила мальчика пирогами. Андрейка жаловался на деда, который его бил. На это </a:t>
            </a:r>
            <a:r>
              <a:rPr lang="ru-RU" dirty="0" err="1"/>
              <a:t>Спиридониха</a:t>
            </a:r>
            <a:r>
              <a:rPr lang="ru-RU" dirty="0"/>
              <a:t> отвечала: «Тебе же на пользу, дурачок, — побьет да пожалеет.</a:t>
            </a:r>
          </a:p>
        </p:txBody>
      </p:sp>
    </p:spTree>
    <p:extLst>
      <p:ext uri="{BB962C8B-B14F-4D97-AF65-F5344CB8AC3E}">
        <p14:creationId xmlns:p14="http://schemas.microsoft.com/office/powerpoint/2010/main" val="4023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288" y="803006"/>
            <a:ext cx="10765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	«Тебе же в пользу учит добру, а ты слушайся да не перечь». Бабка </a:t>
            </a:r>
            <a:r>
              <a:rPr lang="ru-RU" dirty="0" err="1"/>
              <a:t>Спиридониха</a:t>
            </a:r>
            <a:r>
              <a:rPr lang="ru-RU" dirty="0"/>
              <a:t> была единственным человеком, у которого Андрейка чувствовал себя тепло. Андрейка злился на деда за побои и думал даже убежать от него: «Что я ему, сын, что ли, али крепостной, что он лупит меня чем ни попадя? Пойду в город, наймусь в работники или на берегу в артель стану тоню тянуть, нехай-ка он без меня повертится. Да даром-то я не уйду: проверну </a:t>
            </a:r>
            <a:r>
              <a:rPr lang="ru-RU" dirty="0" err="1"/>
              <a:t>дирю</a:t>
            </a:r>
            <a:r>
              <a:rPr lang="ru-RU" dirty="0"/>
              <a:t> в лодке да заткну маленечко тряпкой, а сам в степь, </a:t>
            </a:r>
            <a:r>
              <a:rPr lang="ru-RU" dirty="0" err="1"/>
              <a:t>ляжу</a:t>
            </a:r>
            <a:r>
              <a:rPr lang="ru-RU" dirty="0"/>
              <a:t> на кургане и буду смотреть. Вот отведет он, вода и вымоет тряпку, и станет он потопать. Станет потопать и закричит: „Андрейка, потопаю!“ А я ему закричу: „Ага! А помнишь, как ты меня лупил, </a:t>
            </a:r>
            <a:r>
              <a:rPr lang="ru-RU" dirty="0" err="1"/>
              <a:t>ажно</a:t>
            </a:r>
            <a:r>
              <a:rPr lang="ru-RU" dirty="0"/>
              <a:t> рубаху просек?!“» Во время рыбалки дед внезапно приказал поворачивать к берегу. Но они не успели, началась буря. Дед приказал выкинуть всю рыбу, чтобы лодка была легче и ее на парусе домчало к берегу, но и это не помогло. Андрейке стало страшно, он закричал и заплакал. Дед посадил Андрейку на руль и сказал, чтобы тот правил на вербу, а сам перекрестился и ринулся за борт. Лодка пошла легче. Андрейка был весь охвачен восторгом от осознания, что спасен. Оглянувшись, он увидел черневшую в воде голову деда. У Андрейки с представлением о деде соединялось представление о суровой, ни перед чем не останавливающейся силе, и теперь вид этой беспомощно подымавшейся и опускавшейся вместе с волнами головы поразил его. Андрейка закричал пронзительным детским голосом: «Де-едко! Де-едко!» Глотая слезы, Андрейка повернул лодку к деду назад в море, где грозно шли волны.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84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b="1" u="sng" dirty="0">
                <a:solidFill>
                  <a:srgbClr val="4472C4">
                    <a:lumMod val="50000"/>
                  </a:srgbClr>
                </a:solidFill>
              </a:rPr>
              <a:t>Проверьте, получилось ли уловить </a:t>
            </a:r>
            <a:br>
              <a:rPr lang="ru-RU" sz="2900" b="1" u="sng" dirty="0">
                <a:solidFill>
                  <a:srgbClr val="4472C4">
                    <a:lumMod val="50000"/>
                  </a:srgbClr>
                </a:solidFill>
              </a:rPr>
            </a:br>
            <a:r>
              <a:rPr lang="ru-RU" sz="2900" b="1" u="sng" dirty="0">
                <a:solidFill>
                  <a:srgbClr val="4472C4">
                    <a:lumMod val="50000"/>
                  </a:srgbClr>
                </a:solidFill>
              </a:rPr>
              <a:t>содержание текста?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0432" y="1701814"/>
            <a:ext cx="996086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1.Кем был воспитан Андрейка?</a:t>
            </a: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2.Каким промыслом занимался дед Агафон?</a:t>
            </a: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3.Какими были отношения между дедом и Андрейкой?</a:t>
            </a: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4.Кто был единственным человеком, рядом с которым Андрейка чувствовал себя комфортно?</a:t>
            </a: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5.Почему дед Агафон прыгнул за борт?</a:t>
            </a: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6.Какие чувства испытал Андрейка, когда увидел, что дед прыгнул в воду? 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36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597152"/>
            <a:ext cx="6280150" cy="42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950976"/>
            <a:ext cx="5260975" cy="8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3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1392"/>
            <a:ext cx="10515600" cy="17068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МЕТОДИКА  ЧТЕНИЯ «СТОЛБЦЫ»</a:t>
            </a:r>
            <a:b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  <a:t>(ДЛЯ ЧТЕНИЯ ВСЛУХ СО ШТОРКОЙ)</a:t>
            </a:r>
            <a:br>
              <a:rPr lang="ru-RU" sz="4000" b="1" u="sng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ВАРИАНТЫ: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11424"/>
            <a:ext cx="10515600" cy="229209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СВЕРХУ-ВНИЗ СО ШТОРКОЙ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ВВЕРХ НОГАМИ СО ШТОРКОЙ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ПОСТРОЧНО С КАРАНДАШОМ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СТОЛБЦЫ НА ОДНОМ ДЫХАНИИ</a:t>
            </a:r>
          </a:p>
        </p:txBody>
      </p:sp>
    </p:spTree>
    <p:extLst>
      <p:ext uri="{BB962C8B-B14F-4D97-AF65-F5344CB8AC3E}">
        <p14:creationId xmlns:p14="http://schemas.microsoft.com/office/powerpoint/2010/main" val="1364043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«ОБНИМАШКИ»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3" descr="C:\Users\usersp\Desktop\Обнимашк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3" y="1855788"/>
            <a:ext cx="1888229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sp\Desktop\Обнимашки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03" y="1746059"/>
            <a:ext cx="2667977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«ФИГА-КЛЁВО»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3" y="2130600"/>
            <a:ext cx="50355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87" y="1903953"/>
            <a:ext cx="4794738" cy="34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6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«УТКА-КАМЕНЬ»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35015"/>
            <a:ext cx="4700955" cy="35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0" y="1735015"/>
            <a:ext cx="4982308" cy="3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37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«ПИСТОЛЕТ-АНТИПИСТОЛЕТ»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2085150"/>
            <a:ext cx="5603631" cy="26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6" y="2030840"/>
            <a:ext cx="5509848" cy="28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23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«РЕГУЛИРОВЩИК»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C:\Users\usersp\Desktop\Регулировщи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33" y="3171215"/>
            <a:ext cx="3468688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sp\Desktop\Регулировщи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57" y="2010264"/>
            <a:ext cx="3109912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49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«КЛАСС-ОКЕЙ»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099452"/>
            <a:ext cx="4486656" cy="33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03" y="2061825"/>
            <a:ext cx="4987573" cy="34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61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378" y="1736055"/>
            <a:ext cx="3231078" cy="32502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Ссылка на тест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061082"/>
            <a:ext cx="8083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Гаврилова Марина Михайловна</a:t>
            </a:r>
            <a:r>
              <a:rPr lang="ru-RU" sz="3200" dirty="0"/>
              <a:t>, член</a:t>
            </a:r>
            <a:r>
              <a:rPr lang="en-US" sz="3200" dirty="0"/>
              <a:t> </a:t>
            </a:r>
            <a:r>
              <a:rPr lang="ru-RU" sz="3200" dirty="0"/>
              <a:t>регионального методического совета </a:t>
            </a:r>
          </a:p>
          <a:p>
            <a:r>
              <a:rPr lang="ru-RU" sz="3200" dirty="0"/>
              <a:t>Учитель начальных классов АНО «Школа «Президент»</a:t>
            </a:r>
          </a:p>
          <a:p>
            <a:r>
              <a:rPr lang="ru-RU" sz="3200" i="1" dirty="0"/>
              <a:t>8 965 322 75 24, </a:t>
            </a:r>
            <a:endParaRPr lang="en-US" sz="3200" i="1" dirty="0"/>
          </a:p>
          <a:p>
            <a:r>
              <a:rPr lang="en-US" sz="3200" i="1" dirty="0">
                <a:hlinkClick r:id="rId2"/>
              </a:rPr>
              <a:t>gavrilova_mm@school-president.ru</a:t>
            </a:r>
            <a:endParaRPr lang="ru-RU" sz="3200" i="1" dirty="0"/>
          </a:p>
          <a:p>
            <a:endParaRPr lang="ru-RU" i="1" dirty="0"/>
          </a:p>
        </p:txBody>
      </p:sp>
      <p:pic>
        <p:nvPicPr>
          <p:cNvPr id="5" name="Рисунок 4" descr="Изображение выглядит как Графика, Шрифт, графический дизайн, тип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65CBF45-69D1-9AE7-B5A3-88AFF78E4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034" y="2283192"/>
            <a:ext cx="2879766" cy="287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1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41" y="97536"/>
            <a:ext cx="4182358" cy="589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5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432" y="1179449"/>
            <a:ext cx="10515600" cy="4351338"/>
          </a:xfrm>
        </p:spPr>
        <p:txBody>
          <a:bodyPr/>
          <a:lstStyle/>
          <a:p>
            <a:r>
              <a:rPr lang="ru-RU" dirty="0"/>
              <a:t>ЧИТАЙ СТОЛБИКОМ! </a:t>
            </a:r>
          </a:p>
          <a:p>
            <a:r>
              <a:rPr lang="ru-RU" dirty="0"/>
              <a:t>Время ______ Количество_______ Дата ______ </a:t>
            </a:r>
          </a:p>
          <a:p>
            <a:r>
              <a:rPr lang="ru-RU" dirty="0"/>
              <a:t>Время ______ Количество_______ Дата ______ </a:t>
            </a:r>
          </a:p>
          <a:p>
            <a:r>
              <a:rPr lang="ru-RU" dirty="0"/>
              <a:t>Время ______ Количество_______ Дата ______ </a:t>
            </a:r>
          </a:p>
          <a:p>
            <a:r>
              <a:rPr lang="ru-RU" dirty="0"/>
              <a:t>Время ______ Количество_______ Дата ______ </a:t>
            </a:r>
          </a:p>
          <a:p>
            <a:r>
              <a:rPr lang="ru-RU" dirty="0"/>
              <a:t>Время ______ Количество_______ Дата ______ </a:t>
            </a:r>
          </a:p>
          <a:p>
            <a:r>
              <a:rPr lang="ru-RU" dirty="0"/>
              <a:t>Время ______ Количество_______ Дата ______ </a:t>
            </a:r>
          </a:p>
          <a:p>
            <a:r>
              <a:rPr lang="ru-RU" dirty="0"/>
              <a:t>Время ______ Количество_______ Дата ______</a:t>
            </a:r>
          </a:p>
        </p:txBody>
      </p:sp>
    </p:spTree>
    <p:extLst>
      <p:ext uri="{BB962C8B-B14F-4D97-AF65-F5344CB8AC3E}">
        <p14:creationId xmlns:p14="http://schemas.microsoft.com/office/powerpoint/2010/main" val="319857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>
                <a:solidFill>
                  <a:schemeClr val="tx2"/>
                </a:solidFill>
              </a:rPr>
              <a:t>«УМНЫЕ КАРТЫ»</a:t>
            </a:r>
          </a:p>
        </p:txBody>
      </p:sp>
    </p:spTree>
    <p:extLst>
      <p:ext uri="{BB962C8B-B14F-4D97-AF65-F5344CB8AC3E}">
        <p14:creationId xmlns:p14="http://schemas.microsoft.com/office/powerpoint/2010/main" val="11823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44" y="573024"/>
            <a:ext cx="6893307" cy="5169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38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sp\Desktop\pict\сказ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65" y="2623377"/>
            <a:ext cx="1253680" cy="12536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1026" idx="1"/>
          </p:cNvCxnSpPr>
          <p:nvPr/>
        </p:nvCxnSpPr>
        <p:spPr>
          <a:xfrm flipH="1">
            <a:off x="3889248" y="3250217"/>
            <a:ext cx="100031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1026" idx="0"/>
          </p:cNvCxnSpPr>
          <p:nvPr/>
        </p:nvCxnSpPr>
        <p:spPr>
          <a:xfrm flipV="1">
            <a:off x="5516405" y="2206752"/>
            <a:ext cx="0" cy="416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026" idx="3"/>
          </p:cNvCxnSpPr>
          <p:nvPr/>
        </p:nvCxnSpPr>
        <p:spPr>
          <a:xfrm>
            <a:off x="6143245" y="3250217"/>
            <a:ext cx="9890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usersp\Desktop\pict\мысл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73" y="2940242"/>
            <a:ext cx="875855" cy="87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7485888" y="2579593"/>
            <a:ext cx="1706880" cy="1597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usersp\Desktop\pict\пьедестал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12" y="2821028"/>
            <a:ext cx="1056030" cy="105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sp\Desktop\pict\злой смай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25" y="1085816"/>
            <a:ext cx="949895" cy="9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sp\Desktop\pict\синий смай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608" y="2613155"/>
            <a:ext cx="607822" cy="6078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Двойная стрелка влево/вправо 10"/>
          <p:cNvSpPr/>
          <p:nvPr/>
        </p:nvSpPr>
        <p:spPr>
          <a:xfrm>
            <a:off x="5108071" y="1318449"/>
            <a:ext cx="816667" cy="4846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C:\Users\usersp\Desktop\pict\красный 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39" y="1198910"/>
            <a:ext cx="746632" cy="72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8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sp\Desktop\pict\сказ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0" y="2682813"/>
            <a:ext cx="1047939" cy="1047939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</p:pic>
      <p:cxnSp>
        <p:nvCxnSpPr>
          <p:cNvPr id="4" name="Прямая со стрелкой 3"/>
          <p:cNvCxnSpPr>
            <a:stCxn id="2050" idx="1"/>
          </p:cNvCxnSpPr>
          <p:nvPr/>
        </p:nvCxnSpPr>
        <p:spPr>
          <a:xfrm flipH="1" flipV="1">
            <a:off x="4096512" y="3060193"/>
            <a:ext cx="707708" cy="1465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050" idx="3"/>
          </p:cNvCxnSpPr>
          <p:nvPr/>
        </p:nvCxnSpPr>
        <p:spPr>
          <a:xfrm flipV="1">
            <a:off x="5852159" y="3060193"/>
            <a:ext cx="829057" cy="1465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usersp\Desktop\pict\авт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9184" b="-9654"/>
          <a:stretch/>
        </p:blipFill>
        <p:spPr bwMode="auto">
          <a:xfrm>
            <a:off x="6715315" y="2617636"/>
            <a:ext cx="799718" cy="7343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sp\Desktop\pict\народ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16" y="2539508"/>
            <a:ext cx="815276" cy="81527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>
            <a:stCxn id="2052" idx="1"/>
          </p:cNvCxnSpPr>
          <p:nvPr/>
        </p:nvCxnSpPr>
        <p:spPr>
          <a:xfrm flipH="1">
            <a:off x="2462784" y="2947146"/>
            <a:ext cx="696532" cy="25963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052" idx="0"/>
          </p:cNvCxnSpPr>
          <p:nvPr/>
        </p:nvCxnSpPr>
        <p:spPr>
          <a:xfrm flipH="1" flipV="1">
            <a:off x="3011424" y="2060448"/>
            <a:ext cx="555530" cy="4790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052" idx="2"/>
          </p:cNvCxnSpPr>
          <p:nvPr/>
        </p:nvCxnSpPr>
        <p:spPr>
          <a:xfrm>
            <a:off x="3566954" y="3354784"/>
            <a:ext cx="0" cy="583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051" idx="0"/>
          </p:cNvCxnSpPr>
          <p:nvPr/>
        </p:nvCxnSpPr>
        <p:spPr>
          <a:xfrm flipV="1">
            <a:off x="7115174" y="1889760"/>
            <a:ext cx="297562" cy="72787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051" idx="3"/>
          </p:cNvCxnSpPr>
          <p:nvPr/>
        </p:nvCxnSpPr>
        <p:spPr>
          <a:xfrm flipV="1">
            <a:off x="7515033" y="2984800"/>
            <a:ext cx="519495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01821" y="3351965"/>
            <a:ext cx="232279" cy="42643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usersp\Desktop\pict\зеленые уст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55" y="1561612"/>
            <a:ext cx="656295" cy="656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usersp\Desktop\pict\зеленые уст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12" y="1561612"/>
            <a:ext cx="452128" cy="452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usersp\Desktop\pict\зеленые уст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84" y="1054859"/>
            <a:ext cx="452128" cy="452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usersp\Desktop\pict\зеленые уст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10" y="1054859"/>
            <a:ext cx="452128" cy="452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/>
          <p:cNvSpPr/>
          <p:nvPr/>
        </p:nvSpPr>
        <p:spPr>
          <a:xfrm rot="19347421">
            <a:off x="2845717" y="1611912"/>
            <a:ext cx="470881" cy="388402"/>
          </a:xfrm>
          <a:prstGeom prst="rightArrow">
            <a:avLst>
              <a:gd name="adj1" fmla="val 50000"/>
              <a:gd name="adj2" fmla="val 2508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C:\Users\usersp\Desktop\pict\зеленая книг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60" y="1205098"/>
            <a:ext cx="669152" cy="669152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usersp\Desktop\pict\автор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9184" b="-9654"/>
          <a:stretch/>
        </p:blipFill>
        <p:spPr bwMode="auto">
          <a:xfrm>
            <a:off x="8175303" y="2691980"/>
            <a:ext cx="637790" cy="585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sp\Desktop\pict\синий смайл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80" y="3778400"/>
            <a:ext cx="743917" cy="70833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 стрелкой 27"/>
          <p:cNvCxnSpPr/>
          <p:nvPr/>
        </p:nvCxnSpPr>
        <p:spPr>
          <a:xfrm flipH="1">
            <a:off x="6892097" y="3354784"/>
            <a:ext cx="137731" cy="523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:\Users\usersp\Desktop\pict\быт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58" y="4226513"/>
            <a:ext cx="617386" cy="61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sp\Desktop\pict\вп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30" y="4097845"/>
            <a:ext cx="559880" cy="5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sp\Desktop\pict\заяц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32" y="4490736"/>
            <a:ext cx="396044" cy="6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трелка вправо 35"/>
          <p:cNvSpPr/>
          <p:nvPr/>
        </p:nvSpPr>
        <p:spPr>
          <a:xfrm rot="2557658">
            <a:off x="3672234" y="4072774"/>
            <a:ext cx="469249" cy="182689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7878525">
            <a:off x="3000294" y="4083211"/>
            <a:ext cx="469249" cy="182689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5400000">
            <a:off x="3332329" y="4209237"/>
            <a:ext cx="469249" cy="182689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67968" y="3060193"/>
            <a:ext cx="1194816" cy="990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4" descr="C:\Users\usersp\Desktop\pict\народ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64" y="3222973"/>
            <a:ext cx="578691" cy="57869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C:\Users\usersp\Desktop\pict\быт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52" y="4226513"/>
            <a:ext cx="617386" cy="61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C:\Users\usersp\Desktop\pict\заяц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64" y="3927711"/>
            <a:ext cx="396044" cy="6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9" descr="C:\Users\usersp\Desktop\pict\вп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84" y="4174555"/>
            <a:ext cx="559880" cy="5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9" descr="C:\Users\usersp\Desktop\pict\вп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22" y="4876974"/>
            <a:ext cx="559880" cy="5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Выгнутая вправо стрелка 37"/>
          <p:cNvSpPr/>
          <p:nvPr/>
        </p:nvSpPr>
        <p:spPr>
          <a:xfrm>
            <a:off x="7175786" y="4657725"/>
            <a:ext cx="198022" cy="365379"/>
          </a:xfrm>
          <a:prstGeom prst="curvedLef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лево стрелка 38"/>
          <p:cNvSpPr/>
          <p:nvPr/>
        </p:nvSpPr>
        <p:spPr>
          <a:xfrm>
            <a:off x="6266687" y="4876974"/>
            <a:ext cx="283377" cy="413750"/>
          </a:xfrm>
          <a:prstGeom prst="curved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>
            <a:off x="6715315" y="4454495"/>
            <a:ext cx="245647" cy="279940"/>
          </a:xfrm>
          <a:prstGeom prst="ben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низ стрелка 40"/>
          <p:cNvSpPr/>
          <p:nvPr/>
        </p:nvSpPr>
        <p:spPr>
          <a:xfrm>
            <a:off x="7115174" y="5156914"/>
            <a:ext cx="258634" cy="279940"/>
          </a:xfrm>
          <a:prstGeom prst="curvedUp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8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31136" y="780288"/>
            <a:ext cx="6998208" cy="1060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УСТНОЕ НАРОДНОЕ ТВОРЧЕСТВО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0352" y="2023872"/>
            <a:ext cx="10399776" cy="3730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u="sng" dirty="0"/>
          </a:p>
          <a:p>
            <a:pPr algn="ctr"/>
            <a:r>
              <a:rPr lang="ru-RU" sz="2000" b="1" u="sng" dirty="0"/>
              <a:t>ВОПРОСЫ ДЛЯ ОСМЫСЛЕНИЯ В ГРУППАХ:</a:t>
            </a:r>
          </a:p>
          <a:p>
            <a:pPr algn="ctr"/>
            <a:endParaRPr lang="ru-RU" sz="2000" b="1" u="sng" dirty="0"/>
          </a:p>
          <a:p>
            <a:pPr algn="ctr"/>
            <a:r>
              <a:rPr lang="ru-RU" sz="2000" b="1" dirty="0"/>
              <a:t>*Что такое УСТНОЕ НАРОДНОЕ ТВОРЧЕСТВО? ОБЪЯСНИ ПАРТНЁРУ (ПАРТНЁРАМ)!</a:t>
            </a:r>
          </a:p>
          <a:p>
            <a:pPr algn="ctr"/>
            <a:r>
              <a:rPr lang="ru-RU" sz="2000" b="1" dirty="0"/>
              <a:t>*Какие виды сказок ты знаешь?</a:t>
            </a:r>
          </a:p>
          <a:p>
            <a:pPr algn="ctr"/>
            <a:r>
              <a:rPr lang="ru-RU" sz="2000" b="1" dirty="0"/>
              <a:t>*Дай характеристику одному из видов</a:t>
            </a:r>
            <a:r>
              <a:rPr lang="en-US" sz="2000" b="1" dirty="0"/>
              <a:t> (</a:t>
            </a:r>
            <a:r>
              <a:rPr lang="ru-RU" sz="2000" b="1" dirty="0"/>
              <a:t>бытовая или о животных) </a:t>
            </a:r>
          </a:p>
          <a:p>
            <a:pPr algn="ctr"/>
            <a:r>
              <a:rPr lang="ru-RU" sz="2000" b="1" dirty="0"/>
              <a:t>ПО ПЛАНУ:</a:t>
            </a:r>
          </a:p>
          <a:p>
            <a:pPr marL="457200" indent="-457200" algn="ctr">
              <a:buAutoNum type="arabicParenR"/>
            </a:pPr>
            <a:r>
              <a:rPr lang="ru-RU" sz="2000" b="1" dirty="0"/>
              <a:t>Что описывает сюжет сказки?</a:t>
            </a:r>
          </a:p>
          <a:p>
            <a:pPr marL="457200" indent="-457200" algn="ctr">
              <a:buAutoNum type="arabicParenR"/>
            </a:pPr>
            <a:r>
              <a:rPr lang="ru-RU" sz="2000" b="1" dirty="0"/>
              <a:t> Кто главные герои? </a:t>
            </a:r>
          </a:p>
          <a:p>
            <a:pPr marL="457200" indent="-457200" algn="ctr">
              <a:buAutoNum type="arabicParenR"/>
            </a:pPr>
            <a:r>
              <a:rPr lang="ru-RU" sz="2000" b="1" dirty="0"/>
              <a:t> Как они решают проблемы? Степень вымысла.</a:t>
            </a:r>
          </a:p>
          <a:p>
            <a:pPr marL="457200" indent="-457200" algn="ctr">
              <a:buAutoNum type="arabicParenR"/>
            </a:pPr>
            <a:endParaRPr lang="ru-RU" sz="2000" b="1" dirty="0"/>
          </a:p>
          <a:p>
            <a:pPr marL="457200" indent="-457200" algn="ctr">
              <a:buAutoNum type="arabicParenR"/>
            </a:pPr>
            <a:r>
              <a:rPr lang="ru-RU" sz="2000" b="1" dirty="0"/>
              <a:t>ТАЙМИНГ ОБЯЗАТЕЛЕН!</a:t>
            </a:r>
          </a:p>
          <a:p>
            <a:pPr marL="457200" indent="-457200" algn="ctr">
              <a:buAutoNum type="arabicParenR"/>
            </a:pPr>
            <a:endParaRPr lang="ru-RU" sz="2400" b="1" dirty="0"/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23280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18891</TotalTime>
  <Words>1041</Words>
  <Application>Microsoft Office PowerPoint</Application>
  <PresentationFormat>Широкоэкранный</PresentationFormat>
  <Paragraphs>78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Тема1</vt:lpstr>
      <vt:lpstr>1_Тема Office</vt:lpstr>
      <vt:lpstr>«Без чтения нет настоящего образования, нет и не может быть ни вкуса, ни слова, ни многосторонней шири понимания; Гёте и Шекспир равняются целому университету. Чтением человек переживает века.»  Александр Герцен</vt:lpstr>
      <vt:lpstr>МЕТОДИКА  ЧТЕНИЯ «СТОЛБЦЫ» (ДЛЯ ЧТЕНИЯ ВСЛУХ СО ШТОРКОЙ) ВАРИАНТЫ:</vt:lpstr>
      <vt:lpstr>Презентация PowerPoint</vt:lpstr>
      <vt:lpstr>Презентация PowerPoint</vt:lpstr>
      <vt:lpstr>«УМНЫЕ КАРТЫ»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ПРИЁМ «АНАГРАММА»</vt:lpstr>
      <vt:lpstr>ПРИЁМ «АНАГРАММА»</vt:lpstr>
      <vt:lpstr>ПРИЁМ «АНАГРАММА»</vt:lpstr>
      <vt:lpstr>ПРИЁМ «ЗЕРКАЛЬНЫЙ ТЕКСТ»</vt:lpstr>
      <vt:lpstr>Методики эффективного чтения</vt:lpstr>
      <vt:lpstr>   МЕТОДИКА  ЧТЕНИЯ «С МОТОРОМ»</vt:lpstr>
      <vt:lpstr>Презентация PowerPoint</vt:lpstr>
      <vt:lpstr>Презентация PowerPoint</vt:lpstr>
      <vt:lpstr>Проверьте, получилось ли уловить  содержание текста?</vt:lpstr>
      <vt:lpstr>Презентация PowerPoint</vt:lpstr>
      <vt:lpstr>Упражнение  «ОБНИМАШКИ»</vt:lpstr>
      <vt:lpstr>Упражнение «ФИГА-КЛЁВО»</vt:lpstr>
      <vt:lpstr>Упражнение «УТКА-КАМЕНЬ»</vt:lpstr>
      <vt:lpstr>Упражнение «ПИСТОЛЕТ-АНТИПИСТОЛЕТ»</vt:lpstr>
      <vt:lpstr>Упражнение «РЕГУЛИРОВЩИК»</vt:lpstr>
      <vt:lpstr>Упражнение «КЛАСС-ОКЕЙ»</vt:lpstr>
      <vt:lpstr>Ссылка на тест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Наталья Яковлева</cp:lastModifiedBy>
  <cp:revision>143</cp:revision>
  <dcterms:created xsi:type="dcterms:W3CDTF">2024-01-14T08:39:34Z</dcterms:created>
  <dcterms:modified xsi:type="dcterms:W3CDTF">2025-10-10T12:17:51Z</dcterms:modified>
</cp:coreProperties>
</file>