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3"/>
  </p:notesMasterIdLst>
  <p:sldIdLst>
    <p:sldId id="319" r:id="rId3"/>
    <p:sldId id="33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88" r:id="rId16"/>
    <p:sldId id="290" r:id="rId17"/>
    <p:sldId id="289" r:id="rId18"/>
    <p:sldId id="291" r:id="rId19"/>
    <p:sldId id="292" r:id="rId20"/>
    <p:sldId id="320" r:id="rId21"/>
    <p:sldId id="294" r:id="rId22"/>
    <p:sldId id="321" r:id="rId23"/>
    <p:sldId id="322" r:id="rId24"/>
    <p:sldId id="323" r:id="rId25"/>
    <p:sldId id="324" r:id="rId26"/>
    <p:sldId id="335" r:id="rId27"/>
    <p:sldId id="338" r:id="rId28"/>
    <p:sldId id="340" r:id="rId29"/>
    <p:sldId id="336" r:id="rId30"/>
    <p:sldId id="337" r:id="rId31"/>
    <p:sldId id="33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32DD-96EB-4EA4-9788-CA82DB64B32B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6E09-9BDA-4056-828C-C4E3EA470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01277-1A59-4A0B-882D-91F9BCF6DED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9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01277-1A59-4A0B-882D-91F9BCF6DED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6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01277-1A59-4A0B-882D-91F9BCF6DED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8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B2E6-5E7C-49A2-8D9B-70459DB4B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9986" y="1122363"/>
            <a:ext cx="59780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3DC2B-B133-46D9-9848-C04B60C9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986" y="3602038"/>
            <a:ext cx="5978014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F8351-E7B2-4D62-9499-887C8578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7D553-05E4-4861-A7F9-9BD4FB36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DAC33-B932-44B2-BDF0-498CA924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5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42D01-7AF8-4B7E-9FF2-94863F60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D5C343-0BA8-42BC-A8DD-E5CBC7EB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DB04F-2AE3-42A0-8546-10E57391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18551-A623-4191-8A4E-218D0A27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AC3A5-F4D7-47AE-9FEC-D7A82F5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1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AD08C9-87CD-40F1-9D1E-979B27683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6C1DE5-55AF-409F-B0B8-24C731E1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EEA8D-94F2-43CF-AD78-00F38058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C0DB0-75E3-4463-A507-2236C45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24648-0137-40A9-B9F2-67310A01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39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E01DF-C898-4DC8-8DE3-81F5AE8C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81" y="719086"/>
            <a:ext cx="6619568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5EAD28-AFD6-40C1-B82A-CB347250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0A0F88-552D-448F-9490-C7508227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1997F4-C98D-4085-BC73-0D30164E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56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A2FAC6-8E32-4F06-A5F1-CA62832D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07E636-F1CC-4D8A-8425-7DA64828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D6FBDD-8E4C-4C40-995D-C28C2C40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56960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05375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10857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4888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68443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1353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5344-D359-4394-BD7F-6A6C55A9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846A6-23D6-4282-B4BE-DA68CACC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B708E-F5D3-4AB5-92AC-2E0BCAA8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3E8EE-5E5C-42D9-B9F8-2FDC1D11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7C7B0-A966-4444-AAAE-8E838191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68181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47792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49009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90B74-DCD4-4E37-AA47-80EB6087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B226B-1253-478D-83F8-B80BB83E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C5938-1441-40FB-A232-B8947BBB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29612-04EA-4B30-A4D1-478ABE4C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92618-140F-496A-B124-04EA425B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2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CF8EE-C4E6-49D9-9AEC-AEB74898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A4698-4CDE-4B55-BBF0-835EAF7A3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6A5192-59D6-4868-BB19-71ECBE241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2175B6-7CE6-4D77-B011-FE9981A0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DDE546-A16D-479D-A890-449129D1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42173-BBE8-44D6-A738-FC6EF3E3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5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27204-E6C5-4784-9A47-9BDC64B0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64DE8-40AF-495B-B200-01A394B6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97309E-FFAA-48EA-8CB0-7147F931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6AB8CD-2C0E-4747-B7F2-46AC13E27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A80C69-0225-422E-9558-F519A5B4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A27747-137D-4DCA-9613-AA15780C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2A9423-A308-4A9A-9709-1092A2C0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24E06-B46B-4A83-8AC8-74D35C1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7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37DB2-E81B-4401-A7DF-FCFB3AF4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E55E4F-CA68-4152-8350-6E2B985C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0260C-8D47-4E24-A6FD-E55E5D9E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80B47A-DC8A-4D4C-AAEF-64834B0E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1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E351882-9456-458E-9493-BE3A0730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133F1D-1ED5-4051-AB75-7DA5ACCD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EE3E84-DC2A-4204-8A6D-F280B89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B04CE-3B3C-4180-A480-69DE0896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0F687-886E-4C78-A3BD-595BDD9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E8731-D0F7-4499-BA37-DBAC29BBA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AAF23F-DA24-409A-9206-1C1CBDA5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E728F5-B0A4-4B8A-B41D-B3BD4381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68DD6A-8322-4169-97EA-80CD17D7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5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9525F-5C95-405E-9DEB-D624BE0A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C05D7F-ED0E-47F7-8B2F-C2D9F0964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70F7B-D780-4AC3-AB85-FC56FD458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45B4A-65ED-441B-A723-8606993B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62E140-8D3D-4265-BFD4-FECE5A28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16F842-4889-4158-8048-CD1717F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1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E024B-78B2-477F-A99A-62A8FC40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33CCB-657C-4B6C-9CC8-67B6D8D3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79171-1FFF-4FB6-B85F-23F598D8F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01D2-7283-415B-B336-B76FE91CBAA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1184D-CEDF-4F76-8182-EACAF58A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D1D82-A949-4FC0-B31F-27D2C6881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D83F-DA2E-4E61-82F8-4005FA69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6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44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655127" y="141315"/>
            <a:ext cx="7331828" cy="50208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lnSpc>
                <a:spcPct val="170000"/>
              </a:lnSpc>
              <a:defRPr sz="1800"/>
            </a:pPr>
            <a:r>
              <a:rPr lang="ru-RU" sz="2800" dirty="0">
                <a:solidFill>
                  <a:srgbClr val="1D3152"/>
                </a:solidFill>
              </a:rPr>
              <a:t>Постоянно действующий вебинар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ru-RU" sz="2800" dirty="0">
                <a:solidFill>
                  <a:srgbClr val="1D3152"/>
                </a:solidFill>
              </a:rPr>
              <a:t>«Преподавание предмета русский язык при реализации ускоренного обучения в начальном общем образовании»</a:t>
            </a:r>
          </a:p>
          <a:p>
            <a:pPr lvl="0">
              <a:lnSpc>
                <a:spcPct val="70000"/>
              </a:lnSpc>
              <a:defRPr sz="1800"/>
            </a:pPr>
            <a:endParaRPr lang="ru-RU" b="1" dirty="0">
              <a:solidFill>
                <a:srgbClr val="1D3152"/>
              </a:solidFill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ru-RU" sz="3000" b="1" dirty="0">
                <a:solidFill>
                  <a:srgbClr val="1D3152"/>
                </a:solidFill>
              </a:rPr>
              <a:t>Развитие представлений о тексте и предложении на первом году обучения в ЭНШ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ru-RU" sz="3000" b="1" dirty="0">
                <a:solidFill>
                  <a:srgbClr val="1D3152"/>
                </a:solidFill>
              </a:rPr>
              <a:t>Особенности изучения состава слова на втором и третьем году обучения.</a:t>
            </a:r>
          </a:p>
          <a:p>
            <a:pPr lvl="0">
              <a:lnSpc>
                <a:spcPct val="70000"/>
              </a:lnSpc>
              <a:defRPr sz="1800"/>
            </a:pPr>
            <a:endParaRPr lang="ru-RU" sz="4000" b="1" dirty="0">
              <a:solidFill>
                <a:srgbClr val="1D3152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>
            <a:off x="5027468" y="5348141"/>
            <a:ext cx="4291503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Мошнина Рауза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Шамилевна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заведующий кафедрой естественно-математических дисциплин, канд. пед. наук, профессор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84940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05" y="173932"/>
            <a:ext cx="10515600" cy="1325563"/>
          </a:xfrm>
        </p:spPr>
        <p:txBody>
          <a:bodyPr/>
          <a:lstStyle/>
          <a:p>
            <a:pPr algn="ctr"/>
            <a:r>
              <a:rPr lang="ru-RU" sz="2800" b="1" dirty="0"/>
              <a:t>Особенности изучения содержательного раздела </a:t>
            </a:r>
            <a:br>
              <a:rPr lang="ru-RU" sz="2800" b="1" dirty="0"/>
            </a:br>
            <a:r>
              <a:rPr lang="ru-RU" sz="2800" b="1" dirty="0"/>
              <a:t>«Орфография и пунктуация»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05" y="1413164"/>
            <a:ext cx="11148753" cy="50790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Количество изучаемых орфограмм не изменилось, но: </a:t>
            </a:r>
          </a:p>
          <a:p>
            <a:pPr algn="just"/>
            <a:r>
              <a:rPr lang="ru-RU" dirty="0"/>
              <a:t>усилено внимание к формированию орфографической зоркости;</a:t>
            </a:r>
          </a:p>
          <a:p>
            <a:pPr algn="just"/>
            <a:r>
              <a:rPr lang="ru-RU" dirty="0"/>
              <a:t> зафиксирована работа над различными способами решения орфографической задачи в зависимости от места орфограммы в слове; </a:t>
            </a:r>
          </a:p>
          <a:p>
            <a:pPr algn="just"/>
            <a:r>
              <a:rPr lang="ru-RU" dirty="0"/>
              <a:t>происходит введение понятия «орфограмма»; </a:t>
            </a:r>
          </a:p>
          <a:p>
            <a:pPr algn="just"/>
            <a:r>
              <a:rPr lang="ru-RU" dirty="0"/>
              <a:t>сделан </a:t>
            </a:r>
            <a:r>
              <a:rPr lang="ru-RU" dirty="0" err="1"/>
              <a:t>бо́льший</a:t>
            </a:r>
            <a:r>
              <a:rPr lang="ru-RU" dirty="0"/>
              <a:t> акцент на использование орфографического словаря для определения (уточнения) написания слова; </a:t>
            </a:r>
          </a:p>
          <a:p>
            <a:pPr algn="just"/>
            <a:r>
              <a:rPr lang="ru-RU" dirty="0"/>
              <a:t>подчеркнута необходимость отработки контроля и самоконтроля при проверке собственных и предложенных текстов. 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Предметные результаты по разделу во 2 классе:</a:t>
            </a:r>
          </a:p>
          <a:p>
            <a:pPr algn="just"/>
            <a:r>
              <a:rPr lang="ru-RU" dirty="0"/>
              <a:t>находить место изученных орфограмм в слове и между словами; </a:t>
            </a:r>
          </a:p>
          <a:p>
            <a:pPr algn="just"/>
            <a:r>
              <a:rPr lang="ru-RU" dirty="0"/>
              <a:t>находить и исправлять ошибки на изученные правила, описки;</a:t>
            </a:r>
          </a:p>
          <a:p>
            <a:pPr algn="just"/>
            <a:r>
              <a:rPr lang="ru-RU" dirty="0"/>
              <a:t>появилось указание на объем текстов для списывания и письма под диктовку. 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Важно:</a:t>
            </a:r>
            <a:r>
              <a:rPr lang="ru-RU" dirty="0"/>
              <a:t> в 4 классе введена </a:t>
            </a:r>
            <a:r>
              <a:rPr lang="ru-RU" u="sng" dirty="0"/>
              <a:t>новая дидактическая единица</a:t>
            </a:r>
            <a:r>
              <a:rPr lang="ru-RU" dirty="0"/>
              <a:t>: «Знаки препинания в предложении с прямой речью после слов автора (наблюдение)».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840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Особенности изучения содержательного раздела </a:t>
            </a:r>
            <a:br>
              <a:rPr lang="ru-RU" sz="2800" b="1" dirty="0"/>
            </a:br>
            <a:r>
              <a:rPr lang="ru-RU" sz="2800" b="1" dirty="0"/>
              <a:t>«Развитие речи»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/>
              <a:t>	Важно</a:t>
            </a:r>
            <a:r>
              <a:rPr lang="ru-RU" dirty="0"/>
              <a:t>: достижения предметных результатов содержание раздела «Развитие речи» связано  формированием коммуникативных УУД. </a:t>
            </a:r>
          </a:p>
          <a:p>
            <a:pPr marL="0" indent="0" algn="just">
              <a:buNone/>
            </a:pPr>
            <a:r>
              <a:rPr lang="ru-RU" dirty="0"/>
              <a:t>Усилена направленность на формирование функциональной грамотности как готовности применять накопленные знания и умения при решении жизненных проблем в ситуации общения. </a:t>
            </a:r>
          </a:p>
          <a:p>
            <a:pPr marL="0" indent="0" algn="just">
              <a:buNone/>
            </a:pPr>
            <a:r>
              <a:rPr lang="ru-RU" dirty="0"/>
              <a:t>	Значительное внимание уделено работе с тремя типами текстов (описание, рассуждение, повествование) по пониманию обучающимися того, что типы текстов выделены именно в связи с коммуникативным намерением, а построение текста напрямую зависит от задачи, которую ставит перед собой пишущий/говорящий.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191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107430"/>
            <a:ext cx="10515600" cy="1325563"/>
          </a:xfrm>
        </p:spPr>
        <p:txBody>
          <a:bodyPr/>
          <a:lstStyle/>
          <a:p>
            <a:pPr algn="ctr"/>
            <a:r>
              <a:rPr lang="ru-RU" sz="2800" b="1" dirty="0"/>
              <a:t>Типичные трудностях младших школьников</a:t>
            </a:r>
            <a:br>
              <a:rPr lang="ru-RU" sz="2800" b="1" dirty="0"/>
            </a:br>
            <a:r>
              <a:rPr lang="ru-RU" sz="2800" b="1" dirty="0"/>
              <a:t>при изучении русского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9" y="1432993"/>
            <a:ext cx="10640291" cy="474397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arenR"/>
            </a:pPr>
            <a:r>
              <a:rPr lang="ru-RU" dirty="0"/>
              <a:t>обращение </a:t>
            </a:r>
            <a:r>
              <a:rPr lang="ru-RU" u="sng" dirty="0"/>
              <a:t>к словарю</a:t>
            </a:r>
            <a:r>
              <a:rPr lang="ru-RU" dirty="0"/>
              <a:t> для получения информации </a:t>
            </a:r>
            <a:r>
              <a:rPr lang="ru-RU" u="sng" dirty="0"/>
              <a:t>о значении слова</a:t>
            </a:r>
            <a:r>
              <a:rPr lang="ru-RU" dirty="0"/>
              <a:t>; </a:t>
            </a:r>
          </a:p>
          <a:p>
            <a:pPr marL="514350" indent="-514350" algn="just">
              <a:buAutoNum type="arabicParenR"/>
            </a:pPr>
            <a:r>
              <a:rPr lang="ru-RU" dirty="0"/>
              <a:t>формулирование </a:t>
            </a:r>
            <a:r>
              <a:rPr lang="ru-RU" u="sng" dirty="0"/>
              <a:t>основной мысли </a:t>
            </a:r>
            <a:r>
              <a:rPr lang="ru-RU" dirty="0"/>
              <a:t>прочитанного и воспринятого на слух текста; </a:t>
            </a:r>
          </a:p>
          <a:p>
            <a:pPr marL="514350" indent="-514350" algn="just">
              <a:buAutoNum type="arabicParenR"/>
            </a:pPr>
            <a:r>
              <a:rPr lang="ru-RU" dirty="0"/>
              <a:t>речевое оформление собственного </a:t>
            </a:r>
            <a:r>
              <a:rPr lang="ru-RU" u="sng" dirty="0"/>
              <a:t>высказывания</a:t>
            </a:r>
            <a:r>
              <a:rPr lang="ru-RU" dirty="0"/>
              <a:t>, в том числе соблюдение норм русского языка при устном и </a:t>
            </a:r>
            <a:r>
              <a:rPr lang="ru-RU" u="sng" dirty="0"/>
              <a:t>письменном</a:t>
            </a:r>
            <a:r>
              <a:rPr lang="ru-RU" dirty="0"/>
              <a:t> оформлении высказывания; </a:t>
            </a:r>
          </a:p>
          <a:p>
            <a:pPr marL="514350" indent="-514350" algn="just">
              <a:buAutoNum type="arabicParenR"/>
            </a:pPr>
            <a:r>
              <a:rPr lang="ru-RU" dirty="0"/>
              <a:t>осознанное </a:t>
            </a:r>
            <a:r>
              <a:rPr lang="ru-RU" u="sng" dirty="0"/>
              <a:t>выделение значимых частей слова </a:t>
            </a:r>
            <a:r>
              <a:rPr lang="ru-RU" dirty="0"/>
              <a:t>при выполнении разбора слова по составу, применение приема развернутого </a:t>
            </a:r>
            <a:r>
              <a:rPr lang="ru-RU" u="sng" dirty="0"/>
              <a:t>толкования</a:t>
            </a:r>
            <a:r>
              <a:rPr lang="ru-RU" dirty="0"/>
              <a:t> значения слова; </a:t>
            </a:r>
          </a:p>
          <a:p>
            <a:pPr marL="514350" indent="-514350" algn="just">
              <a:buAutoNum type="arabicParenR"/>
            </a:pPr>
            <a:r>
              <a:rPr lang="ru-RU" u="sng" dirty="0"/>
              <a:t>выбор</a:t>
            </a:r>
            <a:r>
              <a:rPr lang="ru-RU" dirty="0"/>
              <a:t> необходимого </a:t>
            </a:r>
            <a:r>
              <a:rPr lang="ru-RU" u="sng" dirty="0"/>
              <a:t>способа</a:t>
            </a:r>
            <a:r>
              <a:rPr lang="ru-RU" dirty="0"/>
              <a:t> проверки с учетом места и </a:t>
            </a:r>
            <a:r>
              <a:rPr lang="ru-RU" u="sng" dirty="0"/>
              <a:t>типа орфограммы</a:t>
            </a:r>
            <a:r>
              <a:rPr lang="ru-RU" dirty="0"/>
              <a:t>, применение знаний орфограмм при письме </a:t>
            </a:r>
            <a:r>
              <a:rPr lang="ru-RU" u="sng" dirty="0"/>
              <a:t>под диктовку</a:t>
            </a:r>
            <a:r>
              <a:rPr lang="ru-RU" dirty="0"/>
              <a:t>, при записи </a:t>
            </a:r>
            <a:r>
              <a:rPr lang="ru-RU" u="sng" dirty="0"/>
              <a:t>собственного текста.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52605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D29D4C-F6BC-43B5-9318-BECE0283C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3193" y="1773238"/>
            <a:ext cx="5978014" cy="165576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Оценивание результатов обучения младших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школьников по учебному предмету русский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382331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Специфика оценивания достижения планируемых результатов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по учебному предмету «Русский язык»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055"/>
            <a:ext cx="10515600" cy="41819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10% времени от 170 часов в год с учетом рекомендаций проводить оценочные процедуры не чаще, чем 1 раз в 2,5 недели, на год может быть запланировано не более 14 оценочных процедур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0344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85" y="240434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Письменный ответ на вопрос, небольшое письменное высказывание на заданную тему.</a:t>
            </a:r>
            <a:r>
              <a:rPr lang="ru-RU" sz="2800" dirty="0"/>
              <a:t> Критерии: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правильность</a:t>
            </a:r>
            <a:r>
              <a:rPr lang="ru-RU" sz="2400" dirty="0"/>
              <a:t> – соответствие теме и задаче, точность привлеченного</a:t>
            </a:r>
          </a:p>
          <a:p>
            <a:pPr marL="0" indent="0" algn="just">
              <a:buNone/>
            </a:pPr>
            <a:r>
              <a:rPr lang="ru-RU" sz="2400" dirty="0"/>
              <a:t>фактического материала, адекватное использование терминов; корректность</a:t>
            </a:r>
          </a:p>
          <a:p>
            <a:pPr marL="0" indent="0" algn="just">
              <a:buNone/>
            </a:pPr>
            <a:r>
              <a:rPr lang="ru-RU" sz="2400" dirty="0"/>
              <a:t>речевого оформления;</a:t>
            </a:r>
          </a:p>
          <a:p>
            <a:pPr marL="0" indent="0" algn="just">
              <a:buNone/>
            </a:pPr>
            <a:r>
              <a:rPr lang="ru-RU" sz="2400" b="1" dirty="0"/>
              <a:t>полнота </a:t>
            </a:r>
            <a:r>
              <a:rPr lang="ru-RU" sz="2400" dirty="0"/>
              <a:t>– достаточность и аргументированность ответа;</a:t>
            </a:r>
          </a:p>
          <a:p>
            <a:pPr marL="0" indent="0" algn="just">
              <a:buNone/>
            </a:pPr>
            <a:r>
              <a:rPr lang="ru-RU" sz="2400" b="1" dirty="0"/>
              <a:t>логичность</a:t>
            </a:r>
            <a:r>
              <a:rPr lang="ru-RU" sz="2400" dirty="0"/>
              <a:t> – последовательность изложения, наличие обобщений и выводов.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В начальной школе при оценивании письменного ответа в центре внимания</a:t>
            </a:r>
          </a:p>
          <a:p>
            <a:pPr marL="0" indent="0" algn="just">
              <a:buNone/>
            </a:pPr>
            <a:r>
              <a:rPr lang="ru-RU" sz="2400" dirty="0"/>
              <a:t>находится его содержание, поэтому нецелесообразно при выставлении отметки учитывать орфографические и пунктуационные ошибки.</a:t>
            </a:r>
            <a:endParaRPr lang="ru-RU" sz="2400" b="1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588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97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Письменный ответ на вопрос, небольшое письменное высказывание на заданную тему.</a:t>
            </a:r>
            <a:r>
              <a:rPr lang="ru-RU" sz="2800" dirty="0"/>
              <a:t> Отметки: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79" y="1325563"/>
            <a:ext cx="11065625" cy="51084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dirty="0"/>
              <a:t>Отметка «5»</a:t>
            </a:r>
            <a:r>
              <a:rPr lang="ru-RU" sz="2400" dirty="0"/>
              <a:t> за письменный ответ ставится, если содержание ответа полностью соответствует теме и поставленной задаче, отсутствуют фактические ошибки; речевое оформление ответа характеризуется точностью и выразительностью; ответ отличается полнотой и аргументированностью; смысловой цельностью, логичностью и последовательностью.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b="1" dirty="0"/>
              <a:t>Отметка «4»</a:t>
            </a:r>
            <a:r>
              <a:rPr lang="ru-RU" sz="2400" dirty="0"/>
              <a:t> за письменный ответ ставится, если содержание ответа соответствует теме и поставленной задаче, но допущены единичные фактические неточности и/или отдельные речевые недочеты; ответ полный, но недостаточно аргументированный; характеризуется смысловой цельностью, логичностью, но могут быть допущены незначительные нарушения последовательности в изложении. </a:t>
            </a:r>
          </a:p>
          <a:p>
            <a:pPr marL="0" indent="0" algn="just">
              <a:buNone/>
            </a:pPr>
            <a:r>
              <a:rPr lang="ru-RU" sz="2400" b="1" dirty="0"/>
              <a:t>Отметка «3»</a:t>
            </a:r>
            <a:r>
              <a:rPr lang="ru-RU" sz="2400" dirty="0"/>
              <a:t> за письменный ответ ставится, если допущены существенные отклонения от темы и задания; ответ неполный и/или недостаточно аргументированный; присутствуют отдельные нарушения последовательности и логики изложения, допущены речевые ошибки. </a:t>
            </a:r>
          </a:p>
          <a:p>
            <a:pPr marL="0" indent="0" algn="just">
              <a:buNone/>
            </a:pPr>
            <a:r>
              <a:rPr lang="ru-RU" sz="2400" b="1" dirty="0"/>
              <a:t>Отметка «2»</a:t>
            </a:r>
            <a:r>
              <a:rPr lang="ru-RU" sz="2400" dirty="0"/>
              <a:t> за письменный ответ ставится, если он не соответствует теме и заданию; допущено много фактических неточностей и речевых ошибок; нарушена последовательность и логика изложения. </a:t>
            </a:r>
          </a:p>
        </p:txBody>
      </p:sp>
    </p:spTree>
    <p:extLst>
      <p:ext uri="{BB962C8B-B14F-4D97-AF65-F5344CB8AC3E}">
        <p14:creationId xmlns:p14="http://schemas.microsoft.com/office/powerpoint/2010/main" val="866753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32" y="90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Изложение. </a:t>
            </a:r>
            <a:br>
              <a:rPr lang="ru-RU" sz="2800" b="1" dirty="0"/>
            </a:br>
            <a:r>
              <a:rPr lang="ru-RU" sz="2800" b="1" dirty="0"/>
              <a:t>Критерии: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b="1" dirty="0"/>
              <a:t>правильность</a:t>
            </a:r>
            <a:r>
              <a:rPr lang="ru-RU" sz="2400" dirty="0"/>
              <a:t> – точность отражения темы, основной мысли, содержания исходного текста, корректное речевое оформление, отсутствие фактических и речевых ошибок; </a:t>
            </a:r>
          </a:p>
          <a:p>
            <a:pPr marL="0" indent="0" algn="just">
              <a:buNone/>
            </a:pPr>
            <a:r>
              <a:rPr lang="ru-RU" sz="2400" b="1" dirty="0"/>
              <a:t>полнота</a:t>
            </a:r>
            <a:r>
              <a:rPr lang="ru-RU" sz="2400" dirty="0"/>
              <a:t> – отражение в изложении основного содержания исходного текста; </a:t>
            </a:r>
            <a:r>
              <a:rPr lang="ru-RU" sz="2400" b="1" dirty="0"/>
              <a:t>логичность</a:t>
            </a:r>
            <a:r>
              <a:rPr lang="ru-RU" sz="2400" dirty="0"/>
              <a:t> – смысловая цельность и последовательность изложения, отсутствие пропусков важных смысловых частей исходного текста.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	Грамотность оценивается по числу допущенных учеником ошибок: орфографических, пунктуационных и грамматических, при этом ошибками считаются только случаи написания на изученные правила. Остальные ошибки педагог исправляет, но не учитывает при выставлении отметки. </a:t>
            </a:r>
          </a:p>
          <a:p>
            <a:pPr marL="0" indent="0" algn="just">
              <a:buNone/>
            </a:pPr>
            <a:r>
              <a:rPr lang="ru-RU" sz="2400" dirty="0"/>
              <a:t>	За изложение выставляются две отметки: одна за содержание, вторая за грамотность. </a:t>
            </a:r>
          </a:p>
        </p:txBody>
      </p:sp>
    </p:spTree>
    <p:extLst>
      <p:ext uri="{BB962C8B-B14F-4D97-AF65-F5344CB8AC3E}">
        <p14:creationId xmlns:p14="http://schemas.microsoft.com/office/powerpoint/2010/main" val="3158311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96" y="149629"/>
            <a:ext cx="10515600" cy="792913"/>
          </a:xfrm>
        </p:spPr>
        <p:txBody>
          <a:bodyPr>
            <a:normAutofit/>
          </a:bodyPr>
          <a:lstStyle/>
          <a:p>
            <a:r>
              <a:rPr lang="ru-RU" sz="2800" b="1" dirty="0"/>
              <a:t>Изложение.</a:t>
            </a:r>
            <a:r>
              <a:rPr lang="ru-RU" sz="2800" dirty="0"/>
              <a:t> Отметки: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87" y="1033982"/>
            <a:ext cx="1125681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Отметка «5»</a:t>
            </a:r>
            <a:r>
              <a:rPr lang="ru-RU" sz="1800" dirty="0"/>
              <a:t> - правильно передано содержание исходного текста, фактические ошибки отсутствуют, текст изложения характеризуется богатством словаря и разнообразием синтаксических конструкций; в пересказе отражены все основные </a:t>
            </a:r>
            <a:r>
              <a:rPr lang="ru-RU" sz="1800" dirty="0" err="1"/>
              <a:t>микротемы</a:t>
            </a:r>
            <a:r>
              <a:rPr lang="ru-RU" sz="1800" dirty="0"/>
              <a:t> исходного текста; содержание излагается последовательно и логично. В работе нет речевых ошибок или допущен 1 содержательный недочет и 1–2 речевых недочета.</a:t>
            </a:r>
          </a:p>
          <a:p>
            <a:pPr marL="0" indent="0" algn="just">
              <a:buNone/>
            </a:pPr>
            <a:r>
              <a:rPr lang="ru-RU" sz="1800" b="1" dirty="0"/>
              <a:t>Отметка «4» </a:t>
            </a:r>
            <a:r>
              <a:rPr lang="ru-RU" sz="1800" dirty="0"/>
              <a:t>- правильно передано содержание исходного текста, но допущены единичные фактические неточности; лексический и грамматический строй речи достаточно разнообразен, в пересказе отражены все основные </a:t>
            </a:r>
            <a:r>
              <a:rPr lang="ru-RU" sz="1800" dirty="0" err="1"/>
              <a:t>микротемы</a:t>
            </a:r>
            <a:r>
              <a:rPr lang="ru-RU" sz="1800" dirty="0"/>
              <a:t> исходного текста; есть незначительные нарушения точности выражения мысли или имеются незначительные нарушения последовательности в изложении. В работе допускается не более 2 недочетов в содержании и не более 3–4 речевых недочетов.</a:t>
            </a:r>
          </a:p>
          <a:p>
            <a:pPr marL="0" indent="0" algn="just">
              <a:buNone/>
            </a:pPr>
            <a:r>
              <a:rPr lang="ru-RU" sz="1800" b="1" dirty="0"/>
              <a:t>Отметка «3»</a:t>
            </a:r>
            <a:r>
              <a:rPr lang="ru-RU" sz="1800" dirty="0"/>
              <a:t> - в работе допущены значительные отклонения от содержания пересказываемого текста, в пересказе отражены не все </a:t>
            </a:r>
            <a:r>
              <a:rPr lang="ru-RU" sz="1800" dirty="0" err="1"/>
              <a:t>микротемы</a:t>
            </a:r>
            <a:r>
              <a:rPr lang="ru-RU" sz="1800" dirty="0"/>
              <a:t> исходного текста, допущены фактические неточности, в тексте пересказа встречается неправильное словоупотребление; словарь бедный, используемые синтаксические конструкции однообразны, присутствуют отдельные нарушения последовательности изложения и некоторые логические ошибки. В работе допускается не более 4 недочетов в содержании и 5 речевых недочетов.</a:t>
            </a:r>
          </a:p>
          <a:p>
            <a:pPr marL="0" indent="0" algn="just">
              <a:buNone/>
            </a:pPr>
            <a:r>
              <a:rPr lang="ru-RU" sz="1800" b="1" dirty="0"/>
              <a:t>Отметка «2»</a:t>
            </a:r>
            <a:r>
              <a:rPr lang="ru-RU" sz="1800" dirty="0"/>
              <a:t>  - в работе много фактических ошибок при пересказе исходного текста, что приводит к неправильной передаче содержания; основные </a:t>
            </a:r>
            <a:r>
              <a:rPr lang="ru-RU" sz="1800" dirty="0" err="1"/>
              <a:t>микротемы</a:t>
            </a:r>
            <a:r>
              <a:rPr lang="ru-RU" sz="1800" dirty="0"/>
              <a:t> исходного текста не сохранены, содержание текста передано некорректно; словарь крайне беден, часто встречаются случаи неправильного словоупотребления; отсутствует логика и последовательность изложения. В работе допущено 6 и более недочетов в содержании и 6 и более речевых недочетов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605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Списывание. </a:t>
            </a:r>
            <a:br>
              <a:rPr lang="ru-RU" sz="2800" b="1" dirty="0"/>
            </a:br>
            <a:r>
              <a:rPr lang="ru-RU" sz="2800" b="1" dirty="0"/>
              <a:t>Критерии: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4558"/>
            <a:ext cx="11016803" cy="4322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0454A1-D6B2-46B2-87FE-419A6D17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38795"/>
            <a:ext cx="8228929" cy="271736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9BB767-A057-4299-8752-01034FFB1403}"/>
              </a:ext>
            </a:extLst>
          </p:cNvPr>
          <p:cNvSpPr/>
          <p:nvPr/>
        </p:nvSpPr>
        <p:spPr>
          <a:xfrm>
            <a:off x="1448874" y="4797381"/>
            <a:ext cx="815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связи со спецификой данного вида работы из общепринятых критериев</a:t>
            </a:r>
          </a:p>
          <a:p>
            <a:r>
              <a:rPr lang="ru-RU" dirty="0"/>
              <a:t>используются два: </a:t>
            </a:r>
            <a:r>
              <a:rPr lang="ru-RU" b="1" dirty="0"/>
              <a:t>правильность и полнота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022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02C9-692A-4ABC-93C0-F26D7066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Письмо Министерства просвещения Российской Федерации от 25 августа 2025 г. № 03-1669 “О направлении информации”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E74B9-E688-4857-9A04-E68F075D6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Информационно-методическое письмо</a:t>
            </a:r>
          </a:p>
          <a:p>
            <a:pPr marL="0" indent="0" algn="just">
              <a:buNone/>
            </a:pPr>
            <a:r>
              <a:rPr lang="ru-RU" dirty="0"/>
              <a:t>	Приказом Министерства просвещения Российской Федерации от 9 октября 2024 г. N 704 вносятся изменения в федеральные образовательные программы начального общего, основного общего и среднего общего образования, утвержденные приказами </a:t>
            </a:r>
            <a:r>
              <a:rPr lang="ru-RU" dirty="0" err="1"/>
              <a:t>Минпросвещения</a:t>
            </a:r>
            <a:r>
              <a:rPr lang="ru-RU" dirty="0"/>
              <a:t> России от 18 мая 2023 г. N 372, от 18 мая 2023 г. N 370, от 18 мая 2023 г. N 371 (далее - ФООП).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968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6568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Списывание.</a:t>
            </a:r>
            <a:r>
              <a:rPr lang="ru-RU" sz="2800" dirty="0"/>
              <a:t> Отметки: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65" y="1022465"/>
            <a:ext cx="10676586" cy="47964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	</a:t>
            </a:r>
            <a:r>
              <a:rPr lang="ru-RU" sz="2000" b="1" dirty="0"/>
              <a:t>Отметка «5»</a:t>
            </a:r>
            <a:r>
              <a:rPr lang="ru-RU" sz="2000" dirty="0"/>
              <a:t> за списывание ставится, если текст воспроизведен правильно и в полном объеме, процент правильно выполненной работы на высшую отметку должен быть не менее 90%, может быть допущен один недочет (например, не поставлен знак в конце предложения, но при этом следующее предложение начинается со строчной буквы) или одно изменение графического облика слова (перестановка, замена или пропуск буквы, не приводящие к орфографической ошибке). </a:t>
            </a:r>
          </a:p>
          <a:p>
            <a:pPr marL="0" indent="0" algn="just">
              <a:buNone/>
            </a:pPr>
            <a:r>
              <a:rPr lang="ru-RU" sz="2000" dirty="0"/>
              <a:t>	На выставление отметок «4», «3» и «2» влияет количество ошибок и искажений графического облика слов. </a:t>
            </a:r>
          </a:p>
          <a:p>
            <a:pPr marL="0" indent="0" algn="just">
              <a:buNone/>
            </a:pPr>
            <a:r>
              <a:rPr lang="ru-RU" sz="2000" dirty="0"/>
              <a:t>	Традиционный подход к количеству ошибок при выставлении отметок за контрольное списывание следующий: </a:t>
            </a:r>
          </a:p>
          <a:p>
            <a:pPr marL="0" indent="0" algn="just">
              <a:buNone/>
            </a:pPr>
            <a:r>
              <a:rPr lang="ru-RU" sz="2000" b="1" dirty="0"/>
              <a:t>отметка «5»</a:t>
            </a:r>
            <a:r>
              <a:rPr lang="ru-RU" sz="2000" dirty="0"/>
              <a:t> – нет ошибок; </a:t>
            </a:r>
          </a:p>
          <a:p>
            <a:pPr marL="0" indent="0" algn="just">
              <a:buNone/>
            </a:pPr>
            <a:r>
              <a:rPr lang="ru-RU" sz="2000" b="1" dirty="0"/>
              <a:t>отметка «4»</a:t>
            </a:r>
            <a:r>
              <a:rPr lang="ru-RU" sz="2000" dirty="0"/>
              <a:t> – допущена 1 ошибка или два исправления; </a:t>
            </a:r>
          </a:p>
          <a:p>
            <a:pPr marL="0" indent="0" algn="just">
              <a:buNone/>
            </a:pPr>
            <a:r>
              <a:rPr lang="ru-RU" sz="2000" b="1" dirty="0"/>
              <a:t>отметка «3»</a:t>
            </a:r>
            <a:r>
              <a:rPr lang="ru-RU" sz="2000" dirty="0"/>
              <a:t> – допущено 2–3 ошибки; </a:t>
            </a:r>
          </a:p>
          <a:p>
            <a:pPr marL="0" indent="0" algn="just">
              <a:buNone/>
            </a:pPr>
            <a:r>
              <a:rPr lang="ru-RU" sz="2000" b="1" dirty="0"/>
              <a:t>отметка «2»</a:t>
            </a:r>
            <a:r>
              <a:rPr lang="ru-RU" sz="2000" dirty="0"/>
              <a:t> – допущено 4 ошибки и более.</a:t>
            </a:r>
          </a:p>
        </p:txBody>
      </p:sp>
    </p:spTree>
    <p:extLst>
      <p:ext uri="{BB962C8B-B14F-4D97-AF65-F5344CB8AC3E}">
        <p14:creationId xmlns:p14="http://schemas.microsoft.com/office/powerpoint/2010/main" val="299646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-25292"/>
            <a:ext cx="10515600" cy="60723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Диктант</a:t>
            </a:r>
            <a:r>
              <a:rPr lang="ru-RU" sz="2800" b="1" dirty="0"/>
              <a:t>. Критерии: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4558"/>
            <a:ext cx="11016803" cy="4322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9BB767-A057-4299-8752-01034FFB1403}"/>
              </a:ext>
            </a:extLst>
          </p:cNvPr>
          <p:cNvSpPr/>
          <p:nvPr/>
        </p:nvSpPr>
        <p:spPr>
          <a:xfrm>
            <a:off x="585989" y="3967738"/>
            <a:ext cx="107034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При проверке диктанта </a:t>
            </a:r>
            <a:r>
              <a:rPr lang="ru-RU" u="sng" dirty="0"/>
              <a:t>исправляются все ошибки </a:t>
            </a:r>
            <a:r>
              <a:rPr lang="ru-RU" dirty="0"/>
              <a:t>и искажения графического облика слов, но при оценивании </a:t>
            </a:r>
            <a:r>
              <a:rPr lang="ru-RU" u="sng" dirty="0"/>
              <a:t>учитываются только</a:t>
            </a:r>
            <a:r>
              <a:rPr lang="ru-RU" dirty="0"/>
              <a:t> орфографические и пунктуационные ошибки, связанные с применением </a:t>
            </a:r>
            <a:r>
              <a:rPr lang="ru-RU" u="sng" dirty="0"/>
              <a:t>изученных правил</a:t>
            </a:r>
            <a:r>
              <a:rPr lang="ru-RU" dirty="0"/>
              <a:t>, а также ошибки в тех словарных словах, с которыми на уроках </a:t>
            </a:r>
            <a:r>
              <a:rPr lang="ru-RU" u="sng" dirty="0"/>
              <a:t>проводилась</a:t>
            </a:r>
            <a:r>
              <a:rPr lang="ru-RU" dirty="0"/>
              <a:t> специальная работа. </a:t>
            </a:r>
          </a:p>
          <a:p>
            <a:pPr algn="just"/>
            <a:r>
              <a:rPr lang="ru-RU" dirty="0"/>
              <a:t>	Ошибки на </a:t>
            </a:r>
            <a:r>
              <a:rPr lang="ru-RU" u="sng" dirty="0"/>
              <a:t>неизученные</a:t>
            </a:r>
            <a:r>
              <a:rPr lang="ru-RU" dirty="0"/>
              <a:t> орфограммы при выставлении отметки </a:t>
            </a:r>
            <a:r>
              <a:rPr lang="ru-RU" u="sng" dirty="0"/>
              <a:t>не учитываются</a:t>
            </a:r>
            <a:r>
              <a:rPr lang="ru-RU" dirty="0"/>
              <a:t>. При подсчете количества ошибок целесообразно использовать подход, связанный с учетом повторяемости и однотипности ошибок. Повторяющейся считается ошибка, допущенная в слове, используемом в тексте неоднократно, или ошибка в написании корня однокоренных слов, встретившихся в диктанте. Все </a:t>
            </a:r>
            <a:r>
              <a:rPr lang="ru-RU" u="sng" dirty="0"/>
              <a:t>повторяющиеся ошибки учитываются как одна ошибка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7AF35F-B292-4B1A-9628-D2D675C99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08" y="681037"/>
            <a:ext cx="7442953" cy="31925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4205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6568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Диктант.</a:t>
            </a:r>
            <a:r>
              <a:rPr lang="ru-RU" sz="2800" dirty="0"/>
              <a:t> Отметки: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9" y="881149"/>
            <a:ext cx="10731730" cy="54230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	Отметка «5» </a:t>
            </a:r>
            <a:r>
              <a:rPr lang="ru-RU" sz="2000" dirty="0"/>
              <a:t>за диктант ставится, если текст записан правильно и в полном объеме, процент правильно выполненной работы на высшую отметку должен быть </a:t>
            </a:r>
            <a:r>
              <a:rPr lang="ru-RU" sz="2000" u="sng" dirty="0"/>
              <a:t>не менее 90%, </a:t>
            </a:r>
            <a:r>
              <a:rPr lang="ru-RU" sz="2000" dirty="0"/>
              <a:t>может </a:t>
            </a:r>
            <a:r>
              <a:rPr lang="ru-RU" sz="2000" u="sng" dirty="0"/>
              <a:t>присутствовать один недочет </a:t>
            </a:r>
            <a:r>
              <a:rPr lang="ru-RU" sz="2000" dirty="0"/>
              <a:t>или одно искажение графического облика слова. </a:t>
            </a:r>
          </a:p>
          <a:p>
            <a:pPr marL="0" indent="0" algn="just">
              <a:buNone/>
            </a:pPr>
            <a:r>
              <a:rPr lang="ru-RU" sz="2000" dirty="0"/>
              <a:t>	На выставление отметок «4», «3» и «2» влияет количество ошибок и искажений графического облика слов. Традиционный подход к количеству ошибок при выставлении отметок за контрольный диктант следующий: </a:t>
            </a:r>
          </a:p>
          <a:p>
            <a:pPr marL="0" indent="0" algn="just">
              <a:buNone/>
            </a:pPr>
            <a:r>
              <a:rPr lang="ru-RU" sz="2000" b="1" dirty="0"/>
              <a:t>отметка «5» </a:t>
            </a:r>
            <a:r>
              <a:rPr lang="ru-RU" sz="2000" dirty="0"/>
              <a:t>– в диктанте нет ошибок; </a:t>
            </a:r>
          </a:p>
          <a:p>
            <a:pPr marL="0" indent="0" algn="just">
              <a:buNone/>
            </a:pPr>
            <a:r>
              <a:rPr lang="ru-RU" sz="2000" b="1" dirty="0"/>
              <a:t>отметка «4» </a:t>
            </a:r>
            <a:r>
              <a:rPr lang="ru-RU" sz="2000" dirty="0"/>
              <a:t>– в диктанте допущены 1–2 ошибки; </a:t>
            </a:r>
          </a:p>
          <a:p>
            <a:pPr marL="0" indent="0" algn="just">
              <a:buNone/>
            </a:pPr>
            <a:r>
              <a:rPr lang="ru-RU" sz="2000" b="1" dirty="0"/>
              <a:t>отметка «3» </a:t>
            </a:r>
            <a:r>
              <a:rPr lang="ru-RU" sz="2000" dirty="0"/>
              <a:t>– в диктанте допущено от 3 до 5 ошибок;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b="1" dirty="0"/>
              <a:t>отметка «2» </a:t>
            </a:r>
            <a:r>
              <a:rPr lang="ru-RU" sz="2000" dirty="0"/>
              <a:t>– в диктанте допущено более 5 ошибок. </a:t>
            </a:r>
          </a:p>
          <a:p>
            <a:pPr marL="0" indent="0" algn="just">
              <a:buNone/>
            </a:pPr>
            <a:r>
              <a:rPr lang="ru-RU" sz="2000" dirty="0"/>
              <a:t>	Если в </a:t>
            </a:r>
            <a:r>
              <a:rPr lang="ru-RU" sz="2000" u="sng" dirty="0"/>
              <a:t>контрольном диктанте </a:t>
            </a:r>
            <a:r>
              <a:rPr lang="ru-RU" sz="2000" dirty="0"/>
              <a:t>допущено </a:t>
            </a:r>
            <a:r>
              <a:rPr lang="ru-RU" sz="2000" u="sng" dirty="0"/>
              <a:t>более пяти </a:t>
            </a:r>
            <a:r>
              <a:rPr lang="ru-RU" sz="2000" dirty="0"/>
              <a:t>сделанных самим обучающимся </a:t>
            </a:r>
            <a:r>
              <a:rPr lang="ru-RU" sz="2000" u="sng" dirty="0"/>
              <a:t>исправлений</a:t>
            </a:r>
            <a:r>
              <a:rPr lang="ru-RU" sz="2000" dirty="0"/>
              <a:t> написания, оценка </a:t>
            </a:r>
            <a:r>
              <a:rPr lang="ru-RU" sz="2000" u="sng" dirty="0"/>
              <a:t>снижается</a:t>
            </a:r>
            <a:r>
              <a:rPr lang="ru-RU" sz="2000" dirty="0"/>
              <a:t> на балл, при наличии </a:t>
            </a:r>
            <a:r>
              <a:rPr lang="ru-RU" sz="2000" u="sng" dirty="0"/>
              <a:t>более двух исправлений </a:t>
            </a:r>
            <a:r>
              <a:rPr lang="ru-RU" sz="2000" dirty="0"/>
              <a:t>неправильного написания на правильное </a:t>
            </a:r>
            <a:r>
              <a:rPr lang="ru-RU" sz="2000" u="sng" dirty="0"/>
              <a:t>отличная оценка не выставляется</a:t>
            </a:r>
            <a:r>
              <a:rPr lang="ru-RU" sz="2000" dirty="0"/>
              <a:t>. Это требование не распространяется на </a:t>
            </a:r>
            <a:r>
              <a:rPr lang="ru-RU" sz="2000" u="sng" dirty="0"/>
              <a:t>обучающие и текущие диктанты</a:t>
            </a:r>
            <a:r>
              <a:rPr lang="ru-RU" sz="2000" dirty="0"/>
              <a:t>, при оценивании которых </a:t>
            </a:r>
            <a:r>
              <a:rPr lang="ru-RU" sz="2000" u="sng" dirty="0"/>
              <a:t>не учитывается </a:t>
            </a:r>
            <a:r>
              <a:rPr lang="ru-RU" sz="2000" dirty="0"/>
              <a:t>количество </a:t>
            </a:r>
            <a:r>
              <a:rPr lang="ru-RU" sz="2000" u="sng" dirty="0"/>
              <a:t>исправлений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249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6568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Диктант.</a:t>
            </a:r>
            <a:r>
              <a:rPr lang="ru-RU" sz="2800" dirty="0"/>
              <a:t> Отметки: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2" y="1485965"/>
            <a:ext cx="10106521" cy="40669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2000" dirty="0"/>
              <a:t>Если после диктанта были предложены грамматические задания, они оцениваются отдельной отметкой. </a:t>
            </a:r>
          </a:p>
          <a:p>
            <a:pPr marL="0" indent="0" algn="just">
              <a:buNone/>
            </a:pPr>
            <a:r>
              <a:rPr lang="ru-RU" sz="2000" b="1" dirty="0"/>
              <a:t>Отметка «5»</a:t>
            </a:r>
            <a:r>
              <a:rPr lang="ru-RU" sz="2000" dirty="0"/>
              <a:t> за грамматические задания ставится, если все задания выполнены правильно. </a:t>
            </a:r>
          </a:p>
          <a:p>
            <a:pPr marL="0" indent="0" algn="just">
              <a:buNone/>
            </a:pPr>
            <a:r>
              <a:rPr lang="ru-RU" sz="2000" b="1" dirty="0"/>
              <a:t>Отметка «4» </a:t>
            </a:r>
            <a:r>
              <a:rPr lang="ru-RU" sz="2000" dirty="0"/>
              <a:t>за грамматические задания ставится, если не выполнена или выполнена неправильно одна четверть заданий, при этом три четверти заданий выполнены правильно. </a:t>
            </a:r>
          </a:p>
          <a:p>
            <a:pPr marL="0" indent="0" algn="just">
              <a:buNone/>
            </a:pPr>
            <a:r>
              <a:rPr lang="ru-RU" sz="2000" b="1" dirty="0"/>
              <a:t>Отметка «3»</a:t>
            </a:r>
            <a:r>
              <a:rPr lang="ru-RU" sz="2000" dirty="0"/>
              <a:t> за грамматические задания ставится, если не выполнена или выполнена неправильно половина заданий, половина заданий выполнена правильно. </a:t>
            </a:r>
          </a:p>
          <a:p>
            <a:pPr marL="0" indent="0" algn="just">
              <a:buNone/>
            </a:pPr>
            <a:r>
              <a:rPr lang="ru-RU" sz="2000" b="1" dirty="0"/>
              <a:t>Отметка «2»</a:t>
            </a:r>
            <a:r>
              <a:rPr lang="ru-RU" sz="2000" dirty="0"/>
              <a:t> за грамматические задания ставится, если более половины заданий не выполнено или выполнено неправильно.</a:t>
            </a:r>
          </a:p>
        </p:txBody>
      </p:sp>
    </p:spTree>
    <p:extLst>
      <p:ext uri="{BB962C8B-B14F-4D97-AF65-F5344CB8AC3E}">
        <p14:creationId xmlns:p14="http://schemas.microsoft.com/office/powerpoint/2010/main" val="345103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23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Словарный диктант</a:t>
            </a:r>
            <a:r>
              <a:rPr lang="ru-RU" sz="2800" b="1" dirty="0"/>
              <a:t>. Критерии: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9BB767-A057-4299-8752-01034FFB1403}"/>
              </a:ext>
            </a:extLst>
          </p:cNvPr>
          <p:cNvSpPr/>
          <p:nvPr/>
        </p:nvSpPr>
        <p:spPr>
          <a:xfrm>
            <a:off x="1506828" y="3967738"/>
            <a:ext cx="8223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Объектом контроля при проведении этих диктантов является написание слов с непроверяемыми орфограммами, </a:t>
            </a:r>
            <a:r>
              <a:rPr lang="ru-RU" u="sng" dirty="0"/>
              <a:t>перечень</a:t>
            </a:r>
            <a:r>
              <a:rPr lang="ru-RU" dirty="0"/>
              <a:t> этих слов присутствует </a:t>
            </a:r>
            <a:r>
              <a:rPr lang="ru-RU" u="sng" dirty="0"/>
              <a:t>в учебниках</a:t>
            </a:r>
            <a:r>
              <a:rPr lang="ru-RU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1555E1-8BF6-4046-A743-35A0A60B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073" y="1426926"/>
            <a:ext cx="6158434" cy="230832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5334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FF86F-01A1-427F-A63D-B5DADF2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2585" cy="1325563"/>
          </a:xfrm>
        </p:spPr>
        <p:txBody>
          <a:bodyPr/>
          <a:lstStyle/>
          <a:p>
            <a:r>
              <a:rPr lang="ru-RU" dirty="0"/>
              <a:t>Роль учебного предмета «Русский язык» в системе начального общего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F580A-1E91-4BE9-AB3B-67E0BEF7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Центральной идеей конструирования содержания и планируемых результатов обучения русскому языку является признание </a:t>
            </a:r>
            <a:r>
              <a:rPr lang="ru-RU" u="sng" dirty="0"/>
              <a:t>равной значимости</a:t>
            </a:r>
            <a:r>
              <a:rPr lang="ru-RU" dirty="0"/>
              <a:t> работы по изучению </a:t>
            </a:r>
            <a:r>
              <a:rPr lang="ru-RU" u="sng" dirty="0"/>
              <a:t>системы языка</a:t>
            </a:r>
            <a:r>
              <a:rPr lang="ru-RU" dirty="0"/>
              <a:t> и работы по </a:t>
            </a:r>
            <a:r>
              <a:rPr lang="ru-RU" u="sng" dirty="0"/>
              <a:t>совершенствованию речи </a:t>
            </a:r>
            <a:r>
              <a:rPr lang="ru-RU" dirty="0"/>
              <a:t>обучающихся. </a:t>
            </a:r>
          </a:p>
          <a:p>
            <a:pPr marL="0" indent="0" algn="just">
              <a:buNone/>
            </a:pPr>
            <a:r>
              <a:rPr lang="ru-RU" dirty="0"/>
              <a:t>	Языковой материал призван сформировать первоначальные представления о структуре русского языка, способствовать усвоению норм русского литературного языка, орфографических и пунктуационных правил.</a:t>
            </a:r>
          </a:p>
          <a:p>
            <a:pPr marL="0" indent="0" algn="just">
              <a:buNone/>
            </a:pPr>
            <a:r>
              <a:rPr lang="ru-RU" dirty="0"/>
              <a:t>	Развитие устной и письменной речи обучающихся направлено на решение практической задачи развития всех видов речевой деятельности, отработку навыков использования усвоенных норм русского литературного языка, речевых норм и правил речевого этикета в процессе устного и письменного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414993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0E324-1B5C-48A4-9414-468EBA4B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1640" cy="1325563"/>
          </a:xfrm>
        </p:spPr>
        <p:txBody>
          <a:bodyPr/>
          <a:lstStyle/>
          <a:p>
            <a:r>
              <a:rPr lang="ru-RU" dirty="0"/>
              <a:t>МЕСТО УЧЕБНОГО ПРЕДМЕТА </a:t>
            </a:r>
            <a:br>
              <a:rPr lang="ru-RU" dirty="0"/>
            </a:br>
            <a:r>
              <a:rPr lang="ru-RU" dirty="0"/>
              <a:t>«РУССКИЙ ЯЗЫК» В УЧЕБНОМ ПЛАНЕ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C9397-E7B5-40DC-8597-56B28901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8879"/>
            <a:ext cx="10515600" cy="37080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Общее число часов, рекомендованных для изучения русского языка, – 675 (5 часов в неделю в каждом классе): в 1 классе – 165 ч, во 2–4 классах – по 170 ч.</a:t>
            </a:r>
          </a:p>
          <a:p>
            <a:pPr marL="0" indent="0">
              <a:buNone/>
            </a:pPr>
            <a:r>
              <a:rPr lang="ru-RU" dirty="0"/>
              <a:t> 	По программе «Эффективная начальная школа»: в 1-м классе – 75 ч., во 2-м – 95 ч., в 3 и 4 классах – по 170 часов.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14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1328-23CC-4065-96F0-8337BC376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74" y="269393"/>
            <a:ext cx="10515600" cy="315911"/>
          </a:xfrm>
        </p:spPr>
        <p:txBody>
          <a:bodyPr>
            <a:noAutofit/>
          </a:bodyPr>
          <a:lstStyle/>
          <a:p>
            <a:r>
              <a:rPr lang="ru-RU" sz="2800" dirty="0"/>
              <a:t>Поурочное планирование </a:t>
            </a:r>
            <a:br>
              <a:rPr lang="ru-RU" sz="2800" dirty="0"/>
            </a:br>
            <a:r>
              <a:rPr lang="ru-RU" sz="2800" dirty="0"/>
              <a:t>(проект РП по русскому языку в ЭНШ)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D0C7241-7D77-45BB-8F85-6511B17CB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453588"/>
              </p:ext>
            </p:extLst>
          </p:nvPr>
        </p:nvGraphicFramePr>
        <p:xfrm>
          <a:off x="731520" y="947651"/>
          <a:ext cx="9559636" cy="5543162"/>
        </p:xfrm>
        <a:graphic>
          <a:graphicData uri="http://schemas.openxmlformats.org/drawingml/2006/table">
            <a:tbl>
              <a:tblPr/>
              <a:tblGrid>
                <a:gridCol w="1184789">
                  <a:extLst>
                    <a:ext uri="{9D8B030D-6E8A-4147-A177-3AD203B41FA5}">
                      <a16:colId xmlns:a16="http://schemas.microsoft.com/office/drawing/2014/main" val="2046006276"/>
                    </a:ext>
                  </a:extLst>
                </a:gridCol>
                <a:gridCol w="8374847">
                  <a:extLst>
                    <a:ext uri="{9D8B030D-6E8A-4147-A177-3AD203B41FA5}">
                      <a16:colId xmlns:a16="http://schemas.microsoft.com/office/drawing/2014/main" val="344882472"/>
                    </a:ext>
                  </a:extLst>
                </a:gridCol>
              </a:tblGrid>
              <a:tr h="473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44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 как основное средство человеческого общения. Речь как основная форма общения между людьми.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603289"/>
                  </a:ext>
                </a:extLst>
              </a:tr>
              <a:tr h="1047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 как единица речи. Предложение как единица языка. Правила оформления предложений: заглавная буква в начале и знак в конце предложения. Как правильно записать предложение. Введение алгоритма списывания предложений. Слово и предложение: сходство и различие. Как составить предложение из набора слов. Установление связи слов в предложении при помощи смысловых вопросов.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252905"/>
                  </a:ext>
                </a:extLst>
              </a:tr>
              <a:tr h="41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46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предложений из набора форм слов. Отработка алгоритма записи слов и предложений. Восстановление деформированных предложений.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687681"/>
                  </a:ext>
                </a:extLst>
              </a:tr>
              <a:tr h="199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47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Ситуации общения. Диалог.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32248"/>
                  </a:ext>
                </a:extLst>
              </a:tr>
              <a:tr h="41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48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Слово как единица языка. Значение слова. Составление небольших устных рассказов.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066526"/>
                  </a:ext>
                </a:extLst>
              </a:tr>
              <a:tr h="41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49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Слова, называющие предметы. Слова, отвечающие на вопросы кто?, что? Составление предложений из набора слов.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761657"/>
                  </a:ext>
                </a:extLst>
              </a:tr>
              <a:tr h="41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Слова, называющие признака предмета. Слова, отвечающие на вопросы какой?, какая? какое?, какие?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229251"/>
                  </a:ext>
                </a:extLst>
              </a:tr>
              <a:tr h="41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51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Слова, называющие действия предмета. Слова, отвечающие на вопросы что делать?, что сделать? Отрабатываем умение задать вопрос к слову.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656692"/>
                  </a:ext>
                </a:extLst>
              </a:tr>
              <a:tr h="199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52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Наблюдаем за значениями слов. Сколько значений может быть у слова.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315232"/>
                  </a:ext>
                </a:extLst>
              </a:tr>
              <a:tr h="41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53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Отработка алгоритма списывания текста. Слова, близкие по значению. Отработка алгоритма списывания предложений.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505401"/>
                  </a:ext>
                </a:extLst>
              </a:tr>
              <a:tr h="83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54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в тексте за словами, близкими по значению. Речевой этикет: ситуация обращение с просьбой. Какие слова мы называем вежливыми. Речевой этикет: ситуация благодарности. Мягкий знак. Когда употребляется в словах буква 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39" marR="3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804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24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881E9-5572-452E-9951-3786E494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36578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Методические рекомендации по преподаванию русского языка в ЭНШ</a:t>
            </a:r>
            <a:br>
              <a:rPr lang="ru-RU" dirty="0"/>
            </a:br>
            <a:r>
              <a:rPr lang="ru-RU" dirty="0"/>
              <a:t>(систематический курс)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56FD10-29F0-4B52-A1E3-A9D570C51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1265"/>
            <a:ext cx="10515600" cy="332569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В методических рекомендациях предложены задания из рабочих тетрадей «Русский язык. Рабочая тетрадь. 1 класс», «Русский язык. Рабочая тетрадь. 2 класс» </a:t>
            </a:r>
            <a:r>
              <a:rPr lang="ru-RU" dirty="0" err="1"/>
              <a:t>Канакиной</a:t>
            </a:r>
            <a:r>
              <a:rPr lang="ru-RU" dirty="0"/>
              <a:t> В. П. </a:t>
            </a:r>
          </a:p>
          <a:p>
            <a:pPr marL="0" indent="0" algn="just">
              <a:buNone/>
            </a:pP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7456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31D55-B0A5-4D9C-BD1B-F9E0DA07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78" y="0"/>
            <a:ext cx="9295015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Методические рекомендации по преподаванию русского языка в ЭНШ</a:t>
            </a:r>
            <a:br>
              <a:rPr lang="ru-RU" dirty="0"/>
            </a:br>
            <a:r>
              <a:rPr lang="ru-RU" dirty="0"/>
              <a:t>(систематический курс)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2DC7D6-7739-4C51-9034-989DA6234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753" y="1325562"/>
            <a:ext cx="10274493" cy="5269383"/>
          </a:xfrm>
        </p:spPr>
      </p:pic>
    </p:spTree>
    <p:extLst>
      <p:ext uri="{BB962C8B-B14F-4D97-AF65-F5344CB8AC3E}">
        <p14:creationId xmlns:p14="http://schemas.microsoft.com/office/powerpoint/2010/main" val="271924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5A3F7-0846-4C15-8D98-9AC74AC2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</a:rPr>
              <a:t>!</a:t>
            </a:r>
            <a:r>
              <a:rPr lang="ru-RU" sz="2800" b="1" dirty="0"/>
              <a:t> Особенности преподавания учебного предмета «Русский язык»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88394-3A4E-4642-9C05-AB070FAEF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Два варианта поурочного планирования: </a:t>
            </a:r>
          </a:p>
          <a:p>
            <a:pPr marL="0" indent="0" algn="just">
              <a:buNone/>
            </a:pPr>
            <a:r>
              <a:rPr lang="ru-RU" dirty="0"/>
              <a:t>1) Вариант 1 для педагогов, использующих учебники «Азбука» (авторы В.Г. Горецкий и другие), «Русский язык. </a:t>
            </a:r>
            <a:r>
              <a:rPr lang="ru-RU" u="sng" dirty="0"/>
              <a:t>1—4 </a:t>
            </a:r>
            <a:r>
              <a:rPr lang="ru-RU" dirty="0"/>
              <a:t>класс» (авторы В.П. </a:t>
            </a:r>
            <a:r>
              <a:rPr lang="ru-RU" dirty="0" err="1"/>
              <a:t>Канакина</a:t>
            </a:r>
            <a:r>
              <a:rPr lang="ru-RU" dirty="0"/>
              <a:t>, В.Г. Горецкий); </a:t>
            </a:r>
          </a:p>
          <a:p>
            <a:pPr marL="0" indent="0" algn="just">
              <a:buNone/>
            </a:pPr>
            <a:r>
              <a:rPr lang="ru-RU" dirty="0"/>
              <a:t>2) Вариант 2 для </a:t>
            </a:r>
            <a:r>
              <a:rPr lang="ru-RU" u="sng" dirty="0"/>
              <a:t>самостоятельного</a:t>
            </a:r>
            <a:r>
              <a:rPr lang="ru-RU" dirty="0"/>
              <a:t> конструирования поурочного планирования. </a:t>
            </a:r>
          </a:p>
          <a:p>
            <a:pPr marL="0" indent="0" algn="just">
              <a:buNone/>
            </a:pPr>
            <a:r>
              <a:rPr lang="ru-RU" dirty="0"/>
              <a:t>Единый перечень (кодификатор) проверяемых </a:t>
            </a:r>
            <a:r>
              <a:rPr lang="ru-RU" u="sng" dirty="0"/>
              <a:t>требований к результатам</a:t>
            </a:r>
            <a:r>
              <a:rPr lang="ru-RU" dirty="0"/>
              <a:t> освоения ООП НОО и </a:t>
            </a:r>
            <a:r>
              <a:rPr lang="ru-RU" u="sng" dirty="0"/>
              <a:t>элементов содержания</a:t>
            </a:r>
            <a:r>
              <a:rPr lang="ru-RU" dirty="0"/>
              <a:t> по русскому языку, который используется в федеральных и региональных процедурах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87334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53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7AE42-32E9-432D-BB12-53CB75AF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07" y="-150264"/>
            <a:ext cx="10515600" cy="1325563"/>
          </a:xfrm>
        </p:spPr>
        <p:txBody>
          <a:bodyPr/>
          <a:lstStyle/>
          <a:p>
            <a:pPr algn="ctr"/>
            <a:r>
              <a:rPr lang="ru-RU" sz="2800" b="1" dirty="0"/>
              <a:t>Личностные достижения младшего школьника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30B5E3-8A26-4E52-9796-D933029D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07" y="1253331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усилено внимание к содержанию, которое влияет </a:t>
            </a:r>
            <a:r>
              <a:rPr lang="ru-RU" u="sng" dirty="0"/>
              <a:t>на осознание </a:t>
            </a:r>
            <a:r>
              <a:rPr lang="ru-RU" dirty="0"/>
              <a:t>языка как духовно-нравственного и социокультурного явления, способствует становление </a:t>
            </a:r>
            <a:r>
              <a:rPr lang="ru-RU" u="sng" dirty="0"/>
              <a:t>ценностного отношения</a:t>
            </a:r>
            <a:r>
              <a:rPr lang="ru-RU" dirty="0"/>
              <a:t> и стремления к самовыражению в искусстве слова; </a:t>
            </a:r>
          </a:p>
          <a:p>
            <a:pPr algn="just"/>
            <a:r>
              <a:rPr lang="ru-RU" dirty="0"/>
              <a:t>в содержании </a:t>
            </a:r>
            <a:r>
              <a:rPr lang="ru-RU" u="sng" dirty="0"/>
              <a:t>1 и 2 классов </a:t>
            </a:r>
            <a:r>
              <a:rPr lang="ru-RU" dirty="0"/>
              <a:t>выделен  раздел </a:t>
            </a:r>
            <a:r>
              <a:rPr lang="ru-RU" u="sng" dirty="0"/>
              <a:t>«Общие сведения о языке»</a:t>
            </a:r>
            <a:r>
              <a:rPr lang="ru-RU" dirty="0"/>
              <a:t>, а в содержании </a:t>
            </a:r>
            <a:r>
              <a:rPr lang="ru-RU" u="sng" dirty="0"/>
              <a:t>3 и 4 классов </a:t>
            </a:r>
            <a:r>
              <a:rPr lang="ru-RU" dirty="0"/>
              <a:t>– раздел «</a:t>
            </a:r>
            <a:r>
              <a:rPr lang="ru-RU" u="sng" dirty="0"/>
              <a:t>Сведения о русском языке</a:t>
            </a:r>
            <a:r>
              <a:rPr lang="ru-RU" dirty="0"/>
              <a:t>»; </a:t>
            </a:r>
          </a:p>
          <a:p>
            <a:pPr algn="just"/>
            <a:r>
              <a:rPr lang="ru-RU" dirty="0"/>
              <a:t>усилено внимание к развитию устной и письменной речи младших школьников, их читательских умений - </a:t>
            </a:r>
            <a:r>
              <a:rPr lang="ru-RU" u="sng" dirty="0"/>
              <a:t>увеличен объем </a:t>
            </a:r>
            <a:r>
              <a:rPr lang="ru-RU" dirty="0"/>
              <a:t>дидактических единиц в разделе </a:t>
            </a:r>
            <a:r>
              <a:rPr lang="ru-RU" u="sng" dirty="0"/>
              <a:t>«Развитие речи» </a:t>
            </a:r>
          </a:p>
        </p:txBody>
      </p:sp>
    </p:spTree>
    <p:extLst>
      <p:ext uri="{BB962C8B-B14F-4D97-AF65-F5344CB8AC3E}">
        <p14:creationId xmlns:p14="http://schemas.microsoft.com/office/powerpoint/2010/main" val="142827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6078B-A245-4572-A052-FEB5F445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Предметные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AD6E2-2A3B-451F-88FE-73B1663B0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соответствии с приказом №704 в ФРП по учебному предмету «Русский язык» внесены </a:t>
            </a:r>
            <a:r>
              <a:rPr lang="ru-RU" u="sng" dirty="0"/>
              <a:t>перечни (кодификаторы) </a:t>
            </a:r>
            <a:r>
              <a:rPr lang="ru-RU" dirty="0"/>
              <a:t>распределенных по классам:</a:t>
            </a:r>
          </a:p>
          <a:p>
            <a:pPr marL="514350" indent="-514350" algn="just">
              <a:buAutoNum type="arabicParenR"/>
            </a:pPr>
            <a:r>
              <a:rPr lang="ru-RU" u="sng" dirty="0"/>
              <a:t>проверяемых требований</a:t>
            </a:r>
            <a:r>
              <a:rPr lang="ru-RU" dirty="0"/>
              <a:t> к результатам освоения программы </a:t>
            </a:r>
          </a:p>
          <a:p>
            <a:pPr marL="514350" indent="-514350" algn="just">
              <a:buAutoNum type="arabicParenR"/>
            </a:pPr>
            <a:r>
              <a:rPr lang="ru-RU" u="sng" dirty="0"/>
              <a:t>элементов содержания</a:t>
            </a:r>
            <a:r>
              <a:rPr lang="ru-RU" dirty="0"/>
              <a:t> обучения.</a:t>
            </a:r>
            <a:r>
              <a:rPr lang="ru-RU" b="1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38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Особенности изучения содержательного раздела </a:t>
            </a:r>
            <a:br>
              <a:rPr lang="ru-RU" sz="2800" b="1" dirty="0"/>
            </a:br>
            <a:r>
              <a:rPr lang="ru-RU" sz="2800" b="1" dirty="0"/>
              <a:t>«Фонетика и графика»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В период </a:t>
            </a:r>
            <a:r>
              <a:rPr lang="ru-RU" u="sng" dirty="0"/>
              <a:t>«Обучения грамоте» </a:t>
            </a:r>
            <a:r>
              <a:rPr lang="ru-RU" dirty="0"/>
              <a:t>усилено внимание к ориентации в звуковой системе русского языка и к моделированию звукового состава слова;</a:t>
            </a:r>
          </a:p>
          <a:p>
            <a:pPr marL="0" indent="0" algn="just">
              <a:buNone/>
            </a:pPr>
            <a:r>
              <a:rPr lang="ru-RU" dirty="0"/>
              <a:t>В содержание курса </a:t>
            </a:r>
            <a:r>
              <a:rPr lang="ru-RU" u="sng" dirty="0"/>
              <a:t>введены следующие дидактические единицы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установление последовательности звуков в слове и количества звуков;</a:t>
            </a:r>
          </a:p>
          <a:p>
            <a:pPr algn="just"/>
            <a:r>
              <a:rPr lang="ru-RU" dirty="0"/>
              <a:t> сопоставление слов, различающихся одним или несколькими звуками; </a:t>
            </a:r>
          </a:p>
          <a:p>
            <a:pPr algn="just"/>
            <a:r>
              <a:rPr lang="ru-RU" dirty="0"/>
              <a:t>звуковой анализ слова, работа со звуковыми моделями (построение модели звукового состава слова, подбор слов, соответствующих заданной модели). </a:t>
            </a:r>
          </a:p>
          <a:p>
            <a:pPr marL="0" indent="0" algn="just">
              <a:buNone/>
            </a:pPr>
            <a:r>
              <a:rPr lang="ru-RU" b="1" dirty="0"/>
              <a:t>Важно: проведение звукового анализа соединять с моделированием.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185416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Особенности изучения содержательного раздела </a:t>
            </a:r>
            <a:br>
              <a:rPr lang="ru-RU" sz="2800" b="1" dirty="0"/>
            </a:br>
            <a:r>
              <a:rPr lang="ru-RU" sz="2800" b="1" dirty="0"/>
              <a:t>«Состав слова</a:t>
            </a:r>
            <a:br>
              <a:rPr lang="ru-RU" sz="2800" b="1" dirty="0"/>
            </a:br>
            <a:r>
              <a:rPr lang="ru-RU" sz="2800" b="1" dirty="0"/>
              <a:t>(</a:t>
            </a:r>
            <a:r>
              <a:rPr lang="ru-RU" sz="2800" b="1" dirty="0" err="1"/>
              <a:t>морфемика</a:t>
            </a:r>
            <a:r>
              <a:rPr lang="ru-RU" sz="2800" b="1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229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Единицы содержания во 2 классе: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Корень как обязательная часть слова.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Однокоренные (родственные) слова.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Признаки однокоренных (родственных) слов.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Различение однокоренных слов и синонимов, однокоренных слов и слов с омонимичными корнями.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Выделение в словах корня (простые случаи).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Окончание как изменяемая часть слова.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Изменение формы слова с помощью окончания.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Различение изменяемых и неизменяемых слов.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Суффикс как часть слова (наблюдение).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Приставка как часть слова (наблюдение)».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3 классе предусмотрено расширение сведений о значимых частях слова.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741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Особенности изучения раздела «Морфология»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объем дидактических единиц не увеличен;</a:t>
            </a:r>
          </a:p>
          <a:p>
            <a:pPr algn="just"/>
            <a:r>
              <a:rPr lang="ru-RU" dirty="0"/>
              <a:t> изучение трех основных частей речи идет по концентрическому принципу (имя существительное, имя прилагательное, глагол);</a:t>
            </a:r>
          </a:p>
          <a:p>
            <a:pPr algn="just"/>
            <a:r>
              <a:rPr lang="ru-RU" dirty="0"/>
              <a:t> основное содержание изучается в 3 классе, в 4 классе новый материал по морфологии не вводится, проводится закрепление изученного в 1–3 классах;</a:t>
            </a:r>
          </a:p>
          <a:p>
            <a:pPr algn="just"/>
            <a:r>
              <a:rPr lang="ru-RU" dirty="0"/>
              <a:t>предусмотрено знакомство с местоимением (3–4 классы), с наречием (4 класс), с частицей «не» (3–4 классы), с предлогами (2–3 классы), с союзами (4 класс).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716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88849-CB3E-4D1A-B2BD-57BC718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Особенности изучения содержательного раздела «Синтаксис»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0323-A090-4970-A937-43818C91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97995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/>
              <a:t>В 1 классе усилена работа над восстановлением деформированных предложений, составлением предложений из набора форм слов.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	В 4 классе введены дидактические единицы, которых ранее не было: </a:t>
            </a:r>
          </a:p>
          <a:p>
            <a:pPr algn="just"/>
            <a:r>
              <a:rPr lang="ru-RU" dirty="0"/>
              <a:t>простое и сложное предложение (ознакомление); </a:t>
            </a:r>
          </a:p>
          <a:p>
            <a:pPr algn="just"/>
            <a:r>
              <a:rPr lang="ru-RU" dirty="0"/>
              <a:t>сложные предложения: сложносочиненные с союзами и, а, но; </a:t>
            </a:r>
          </a:p>
          <a:p>
            <a:pPr algn="just"/>
            <a:r>
              <a:rPr lang="ru-RU" dirty="0"/>
              <a:t>бессоюзные сложные предложения (без называния терминов). 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b="1" dirty="0"/>
              <a:t>	Важно</a:t>
            </a:r>
            <a:r>
              <a:rPr lang="ru-RU" dirty="0"/>
              <a:t>: </a:t>
            </a:r>
            <a:r>
              <a:rPr lang="ru-RU" u="sng" dirty="0"/>
              <a:t>термины</a:t>
            </a:r>
            <a:r>
              <a:rPr lang="ru-RU" dirty="0"/>
              <a:t> «сложносочиненное предложение», «бессоюзное сложное предложение» </a:t>
            </a:r>
            <a:r>
              <a:rPr lang="ru-RU" u="sng" dirty="0"/>
              <a:t>не вводятся</a:t>
            </a:r>
            <a:r>
              <a:rPr lang="ru-RU" dirty="0"/>
              <a:t>, идет наблюдение за языковым материалом. Основой различения простых и сложных предложений является количество грамматических основ, а основой для различения бессоюзного сложного предложения и сложносочиненного предложения является отсутствие или наличие союзов между частями сложного предложения.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000107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2885</Words>
  <Application>Microsoft Office PowerPoint</Application>
  <PresentationFormat>Широкоэкранный</PresentationFormat>
  <Paragraphs>179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1_Тема Office</vt:lpstr>
      <vt:lpstr>Default</vt:lpstr>
      <vt:lpstr>Презентация PowerPoint</vt:lpstr>
      <vt:lpstr>Письмо Министерства просвещения Российской Федерации от 25 августа 2025 г. № 03-1669 “О направлении информации”</vt:lpstr>
      <vt:lpstr>! Особенности преподавания учебного предмета «Русский язык»</vt:lpstr>
      <vt:lpstr>Личностные достижения младшего школьника</vt:lpstr>
      <vt:lpstr>Предметные результаты</vt:lpstr>
      <vt:lpstr>Особенности изучения содержательного раздела  «Фонетика и графика»</vt:lpstr>
      <vt:lpstr>Особенности изучения содержательного раздела  «Состав слова (морфемика)</vt:lpstr>
      <vt:lpstr>Особенности изучения раздела «Морфология»</vt:lpstr>
      <vt:lpstr>Особенности изучения содержательного раздела «Синтаксис»</vt:lpstr>
      <vt:lpstr>Особенности изучения содержательного раздела  «Орфография и пунктуация»</vt:lpstr>
      <vt:lpstr>Особенности изучения содержательного раздела  «Развитие речи»</vt:lpstr>
      <vt:lpstr>Типичные трудностях младших школьников при изучении русского языка</vt:lpstr>
      <vt:lpstr>Презентация PowerPoint</vt:lpstr>
      <vt:lpstr>Специфика оценивания достижения планируемых результатов по учебному предмету «Русский язык»</vt:lpstr>
      <vt:lpstr>Письменный ответ на вопрос, небольшое письменное высказывание на заданную тему. Критерии:</vt:lpstr>
      <vt:lpstr>Письменный ответ на вопрос, небольшое письменное высказывание на заданную тему. Отметки:</vt:lpstr>
      <vt:lpstr>Изложение.  Критерии:</vt:lpstr>
      <vt:lpstr>Изложение. Отметки:</vt:lpstr>
      <vt:lpstr>Списывание.  Критерии:</vt:lpstr>
      <vt:lpstr>Списывание. Отметки:</vt:lpstr>
      <vt:lpstr>Диктант. Критерии:</vt:lpstr>
      <vt:lpstr>Диктант. Отметки:</vt:lpstr>
      <vt:lpstr>Диктант. Отметки:</vt:lpstr>
      <vt:lpstr>Словарный диктант. Критерии:</vt:lpstr>
      <vt:lpstr>Роль учебного предмета «Русский язык» в системе начального общего образования</vt:lpstr>
      <vt:lpstr>МЕСТО УЧЕБНОГО ПРЕДМЕТА  «РУССКИЙ ЯЗЫК» В УЧЕБНОМ ПЛАНЕ</vt:lpstr>
      <vt:lpstr>Поурочное планирование  (проект РП по русскому языку в ЭНШ)</vt:lpstr>
      <vt:lpstr>Методические рекомендации по преподаванию русского языка в ЭНШ (систематический курс)</vt:lpstr>
      <vt:lpstr>Методические рекомендации по преподаванию русского языка в ЭНШ (систематический курс)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учебных предметов на уровне начального общего образования в соответствии с Приказом №704</dc:title>
  <dc:creator>Lenovo</dc:creator>
  <cp:lastModifiedBy>Наталья Яковлева</cp:lastModifiedBy>
  <cp:revision>55</cp:revision>
  <dcterms:created xsi:type="dcterms:W3CDTF">2025-09-21T15:52:09Z</dcterms:created>
  <dcterms:modified xsi:type="dcterms:W3CDTF">2025-10-03T13:10:57Z</dcterms:modified>
</cp:coreProperties>
</file>