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sldIdLst>
    <p:sldId id="319" r:id="rId3"/>
    <p:sldId id="320" r:id="rId4"/>
    <p:sldId id="285" r:id="rId5"/>
    <p:sldId id="257" r:id="rId6"/>
    <p:sldId id="259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6" r:id="rId16"/>
    <p:sldId id="344" r:id="rId17"/>
    <p:sldId id="345" r:id="rId18"/>
    <p:sldId id="349" r:id="rId19"/>
    <p:sldId id="348" r:id="rId20"/>
    <p:sldId id="350" r:id="rId21"/>
    <p:sldId id="351" r:id="rId22"/>
    <p:sldId id="352" r:id="rId23"/>
    <p:sldId id="353" r:id="rId24"/>
    <p:sldId id="262" r:id="rId25"/>
    <p:sldId id="331" r:id="rId26"/>
    <p:sldId id="332" r:id="rId27"/>
    <p:sldId id="330" r:id="rId28"/>
    <p:sldId id="328" r:id="rId29"/>
    <p:sldId id="333" r:id="rId30"/>
    <p:sldId id="334" r:id="rId31"/>
    <p:sldId id="329" r:id="rId32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6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0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6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9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1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1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0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1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4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887884" y="457200"/>
            <a:ext cx="7065820" cy="34727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lang="ru-RU" dirty="0">
                <a:solidFill>
                  <a:srgbClr val="1D3152"/>
                </a:solidFill>
              </a:rPr>
              <a:t>Постоянно действующий вебинар </a:t>
            </a:r>
          </a:p>
          <a:p>
            <a:pPr lvl="0">
              <a:lnSpc>
                <a:spcPct val="70000"/>
              </a:lnSpc>
              <a:defRPr sz="1800"/>
            </a:pPr>
            <a:endParaRPr lang="ru-RU" dirty="0">
              <a:solidFill>
                <a:srgbClr val="1D3152"/>
              </a:solidFill>
            </a:endParaRPr>
          </a:p>
          <a:p>
            <a:pPr lvl="0">
              <a:lnSpc>
                <a:spcPct val="70000"/>
              </a:lnSpc>
              <a:defRPr sz="1800"/>
            </a:pPr>
            <a:r>
              <a:rPr lang="ru-RU" b="1" dirty="0">
                <a:solidFill>
                  <a:srgbClr val="1D3152"/>
                </a:solidFill>
              </a:rPr>
              <a:t>«Преподавание предмета окружающий мир при реализации ускоренного обучения в начальном общем образовании»</a:t>
            </a:r>
          </a:p>
          <a:p>
            <a:pPr lvl="0">
              <a:lnSpc>
                <a:spcPct val="70000"/>
              </a:lnSpc>
              <a:defRPr sz="1800"/>
            </a:pPr>
            <a:endParaRPr lang="ru-RU" b="1" dirty="0">
              <a:solidFill>
                <a:srgbClr val="1D3152"/>
              </a:solidFill>
            </a:endParaRPr>
          </a:p>
          <a:p>
            <a:pPr lvl="0">
              <a:lnSpc>
                <a:spcPct val="70000"/>
              </a:lnSpc>
              <a:defRPr sz="1800"/>
            </a:pPr>
            <a:endParaRPr lang="ru-RU" b="1" dirty="0">
              <a:solidFill>
                <a:srgbClr val="1D3152"/>
              </a:solidFill>
            </a:endParaRPr>
          </a:p>
          <a:p>
            <a:pPr lvl="0">
              <a:lnSpc>
                <a:spcPct val="70000"/>
              </a:lnSpc>
              <a:defRPr sz="1800"/>
            </a:pPr>
            <a:endParaRPr lang="ru-RU" b="1" dirty="0">
              <a:solidFill>
                <a:srgbClr val="1D3152"/>
              </a:solidFill>
            </a:endParaRPr>
          </a:p>
          <a:p>
            <a:pPr lvl="0">
              <a:lnSpc>
                <a:spcPct val="70000"/>
              </a:lnSpc>
              <a:defRPr sz="1800"/>
            </a:pPr>
            <a:r>
              <a:rPr lang="ru-RU" sz="4000" b="1" dirty="0">
                <a:solidFill>
                  <a:srgbClr val="1D3152"/>
                </a:solidFill>
              </a:rPr>
              <a:t>«Особенности изучения живой природы в ЭНШ»</a:t>
            </a:r>
            <a:endParaRPr sz="4000" b="1" dirty="0">
              <a:solidFill>
                <a:srgbClr val="1D3152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027468" y="5348141"/>
            <a:ext cx="4291503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dirty="0"/>
              <a:t>Мошнина Рауза </a:t>
            </a:r>
            <a:r>
              <a:rPr lang="ru-RU" dirty="0" err="1"/>
              <a:t>Шамилевна</a:t>
            </a:r>
            <a:r>
              <a:rPr lang="ru-RU" dirty="0"/>
              <a:t>, заведующий кафедрой естественно-математических дисциплин, </a:t>
            </a:r>
            <a:r>
              <a:rPr lang="ru-RU" dirty="0" err="1"/>
              <a:t>канд.пед.наук</a:t>
            </a:r>
            <a:r>
              <a:rPr lang="ru-RU" dirty="0"/>
              <a:t>, профессор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48494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11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5C0207CC-E59F-4BDA-BAA6-B5B0325D4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82" y="930508"/>
            <a:ext cx="11333480" cy="21161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AA8D35-0D27-4C36-9E43-96989A1E5154}"/>
              </a:ext>
            </a:extLst>
          </p:cNvPr>
          <p:cNvSpPr txBox="1"/>
          <p:nvPr/>
        </p:nvSpPr>
        <p:spPr>
          <a:xfrm>
            <a:off x="262775" y="2921924"/>
            <a:ext cx="11167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сказать, что изменения происходят по второй схеме? Расскажите, о чем эта схема.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AE1CBE-090F-4D4A-B673-6339010C4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/>
          <a:stretch/>
        </p:blipFill>
        <p:spPr>
          <a:xfrm>
            <a:off x="964002" y="4077271"/>
            <a:ext cx="9967437" cy="14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12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Что такое погода?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5F40C6-8CB0-457B-85DE-8F8AC7C3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76" y="1163782"/>
            <a:ext cx="11222182" cy="504582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 «Какая сегодня погода? Заслушиваются ответы детей. Задаются уточняющие вопросы, корректируются детские высказывания.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погода?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чтение текста на странице 54. Выполнение задания к тексту. Заслушивание ответов учащихся.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парах. С помощью учебника на ст. 55 найдите ответ на вопрос: «Из чего складывается погода?»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о признаках погоды, о том какими бывают температура, облачность, осадки и ветер по тексту на ст.54.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Моделирование: самостоятельное раскладывание карточек с условными знаками со ст.55 по признакам погоды: температура, облачность, осадки, ветер и другие признаки (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нужно приготовить заблаговременно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Учитель предъявляет на доске (экране) эталон выполнения задания, дети проводят самоконтроль и самокоррекцию своей модели с обоснованием.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b="1" dirty="0"/>
              <a:t>И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Что такое погода? – О каких новых признаках погоды вы сегодня узнали? Погода – это сочетание нескольких признаков: температуры воздуха, облачности, осадков и ветра. Эти признаки все время изменяются, поэтому их называют погодными явлениями.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 </a:t>
            </a:r>
            <a:r>
              <a:rPr lang="ru-RU" sz="2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затруднений учащихся в ответах на 4 и 5 вопросы, не стоит заострять внимание детей на этом, объяснив, что это будет предметом изучения в будущем.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 ст.56 и задание на сочинение сказки по картинке можно предложить для выполнения дома. </a:t>
            </a:r>
            <a:r>
              <a:rPr lang="ru-RU" sz="2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Категорически не рекомендуется выносить на домашнюю работу текст на ст.58-59, т.к. он носит сугубо пропедевтический характер и требует дидактического обоснования.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5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12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9A47B5-4278-4AA0-93E6-F7AF091C9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102" y="1313411"/>
            <a:ext cx="9980318" cy="3798916"/>
          </a:xfrm>
        </p:spPr>
      </p:pic>
    </p:spTree>
    <p:extLst>
      <p:ext uri="{BB962C8B-B14F-4D97-AF65-F5344CB8AC3E}">
        <p14:creationId xmlns:p14="http://schemas.microsoft.com/office/powerpoint/2010/main" val="269067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13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Как измеряют температуру?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Демонстрационный опыт «Три стакана». Учитель приглашает к доске двух учеников и ставит на стол три стакана с водой разной температуры: горячей (безопасной температуры), комнатной температуры и холодной (можно со льдом). По команде учителя ученики одновременно опускают указательные пальцы правой руки в стаканы с горячей и холодной водой. Удерживают пальцы там в течение 3 секунд. Затем одновременны опускают указательные пальцы в стакан с водой комнатной температуры. Учитель задает вопрос: «Какая вода в этом стакане, теплая или холодная?». </a:t>
            </a:r>
            <a:r>
              <a:rPr lang="ru-RU" sz="3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сценарию ответы должны быть разными: теплая и холодная.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 определить, кто из ребят прав? Заслушиваются предложения детей (</a:t>
            </a:r>
            <a:r>
              <a:rPr lang="ru-RU" sz="3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появления версии о термометре).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термометр? Как он устроен?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-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ответ на первый вопрос в учебнике на ст. 60.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Правильный ответ: </a:t>
            </a:r>
            <a:r>
              <a:rPr lang="ru-RU" sz="3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термометр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</a:t>
            </a:r>
            <a:r>
              <a:rPr lang="ru-RU" sz="3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прибор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измерения температуры.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 со словами «температура» и «термометр» - чтение и написание. </a:t>
            </a:r>
            <a:r>
              <a:rPr lang="ru-RU" sz="3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на этом этапе целесообразно ввести символ для обозначения температуры </a:t>
            </a:r>
            <a:r>
              <a:rPr lang="en-US" sz="3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3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упрощения чтения и написания в дальнейшей работе.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70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13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163782"/>
            <a:ext cx="10738658" cy="501318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в парах по материалам на ст.60. Учебный диалог по результатам выполнения 1 задания: - Из чего сделан термометр на рисунке? Как называется эта его часть? (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вводится понятие «корпус»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Какая часть термометра похожа на линейку? Чем шкала термометра отличается от линейки (цифры до и после числа 0). Какие части еще есть у термометра? Какого цвета жидкость в трубке у этого термометра? Как должен быть расположен термометр для измерения температуры (вертикально, «стоя»).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 опытов 1 и 2 по работе термометра ст.61 (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проводить демонстрацию с использованием документ-камеры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использовать воду резко контрастной температуры, чтобы колебания столбика термометра были легко наблюдаемы.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Полезно продолжить практическую работу проведением эксперимента по сравнению температуры воды, которая сутки простояла в классе, и температуры воздуха в классе. Цель эксперимента: 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справедливо ли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называть воду в стакане «комнатной температуры?». Дети выдвигают 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гипотезы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соответствии (равенстве) температур воды и воздуха в классе.  Гипотезы проверяются в ходе демонстрации измерения температуры воды в третьем стакане (комнатной температуры) и сравнения полученного результата с показаниями комнатного термометра. Делаются выводы об истинности либо ложности выдвинутых гипотез. 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измерении температуры важно учитывать уровень измерительных навыков учащихся по математике, умение обращаться с линейкой, знания о нумерации чисел и их записи. В случае полной готовности учащихся температура измеряется с точностью до градуса, в противном случае измерение проводится приблизительно, относительно 10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0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определения равенства температур (такая же или нет).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измерений фиксируются на доске, дублируются учащимися в тетрадях. Обращается внимание на значение обозначений при записи температуры +, -,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97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13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Термометр – это прибор для измерения температуры.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Строение термометра: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4EFDE-8E38-4958-8455-37732458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86" y="3111643"/>
            <a:ext cx="7210852" cy="17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14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гости к осени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11" y="145155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ст.62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об изменениях в природе осенью.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происходят изменения осенью?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 учителем на ст.62-63. Словарная работа со словами: заморозки, туманы, ледостав. - Об изменениях в какой природе этот текст?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ст.64 упражнение в узнавании растений по их листьям. – Найдите ошибку художника на этом рисунке. (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березы никогда не бывает красных листьев.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на ст.65.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заблаговременно заготавливает осенние листья деревьев.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 парах определяют название растений по их листьям. На доске учитель демонстрирует копию рисунка на доске, на которой все листья пронумерованы. Дети в тетрадях подписывают названия деревьев под соответствующими номерами. Затем проверяют правильность своих определений по «Страничкам для самопроверки», исправляют допущенные ошибки. Обобщающая беседа по результатам практической работы.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66 выполнение задания к иллюстрации.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48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14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781"/>
            <a:ext cx="10515600" cy="50707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ст.67 Практическая работа. Работа в парах, каждый ученик выбирает одно из двух хвойных растений. Дает его устное описание. Его собеседник должен на основе плана сформулировать вопросы для описания. Затем ученики меняются ролями.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68 – Рассмотрите рисунок на ст.68, выберите одну из птиц на рисунке. Прочитайте текст. Объясните, почему эта птица осенью улетает в теплые страны. Заслушиваются ответы детей (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5 птиц, причины у них разные: замерзание водоемов (цапля, утка), почвы, снежный покров (грач), исчезновение насекомых (стриж, ласточка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)). - Как все эти птицы узнают о том, что пора улетать?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по теме «Осенние изменения». Комментирование модели, повторение ранее изученных условных знаков. – Как связаны меду собой явления в живой и неживой природе? --- - Почему происходят эти изменения? (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день становится короче. Солнце меньше времени согревает землю. Становится холоднее.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ABA09-1730-4979-9321-44035A14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52" y="4278797"/>
            <a:ext cx="7064170" cy="24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15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Что у нас над головой?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330036"/>
            <a:ext cx="11021291" cy="50131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 какой планете мы с вами живем? Что такое Солнце? Что такое Луна? Почему эти слова пишутся с большой буквы? Какие другие планеты вы знаете?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Земля отличается от других планет?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Просмотр и обсуждение иллюстраций ст. 70-73, видеофрагментов и других материалов на тему «Звездное небо. Созвездия» (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тема не представлена в планируемых результатах 1 и 2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ПРП «Окружающий мир»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Практическую работу (ст. 71) с пластилином целесообразно заменить работой с шариками или круговыми фишками и проч.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 по теме «Чем Земля отличается от других планет?» - Выберите любую планету, которая вращается вокруг Солнца и подготовь короткое сообщение о ней по плану на ст.74. Информацию найди в учебнике.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планетой Земля вокруг Солнца вращается еще 7 планет. Всего их 8. Они расположены по порядку от Солнца: Меркурий, Венера, Земля, Марс, Юпитер, Сатурн, Уран, Нептун. Планеты различаются по размеру, наличию спутников и колец. От всех других планет Земля отличается тем, что только на нашей планете есть жизнь и на ней живут люди.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достижений на уроке смайликами (рисунок, цветной маркер и проч.).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Задание на ст.71 по наблюдению звездного неба можно предложить выполнить дома.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784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16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Почему Солнце светит днём,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 звёзды и Луна — ночью?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94" y="125333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вопросам, тексту и иллюстрации на ст. 76.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с пластилином целесообразно заменить анализом иллюстрации, сравнением формы, размера и цвета разных звезд.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общего у Солнца и звезд, которые мы видим ночью? Почему звезды и Солнце выглядят по-разному?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на ст.77.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 подтвердить информацию текста демонстрацией опыта с фонариком.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зашторенных окнах в солнечный день (если есть возможность) зажечь фонарик умеренной яркости и убедится, что его свет хорошо виден (осветить отдельные предметы). Открыть шторы на окнах при включенном фонарике и убедится, что его свет почти незаметен, особенно освещение тех же предметов, т.к. Солнце светит гораздо ярче. Провести аналогию фонарика со звездами.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 на тему на небе Луна и месяц - это одно и то же или нет? - Бывают ли Луна и месяц на небе одновременно? Почему Луна выглядит по-разному? Найдите ответ на эти вопросы на ст. 78. Использование мнемонического приема для определения фаз Луны: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D5F8BC-F691-45EF-B548-6CE77B7B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54" y="5216373"/>
            <a:ext cx="8472960" cy="7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r>
              <a:rPr lang="ru-RU" dirty="0">
                <a:solidFill>
                  <a:srgbClr val="15326C"/>
                </a:solidFill>
                <a:latin typeface="+mn-lt"/>
              </a:rPr>
              <a:t>Модели ускоренного обучения </a:t>
            </a:r>
            <a:br>
              <a:rPr lang="ru-RU" dirty="0">
                <a:solidFill>
                  <a:srgbClr val="15326C"/>
                </a:solidFill>
                <a:latin typeface="+mn-lt"/>
              </a:rPr>
            </a:br>
            <a:r>
              <a:rPr lang="ru-RU" dirty="0">
                <a:solidFill>
                  <a:srgbClr val="15326C"/>
                </a:solidFill>
                <a:latin typeface="+mn-lt"/>
              </a:rPr>
              <a:t>в начальной школе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EB3B7-EBEC-7E96-F904-DF2C87CF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742" y="2254638"/>
            <a:ext cx="9632515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16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 опыта с зеркалом, иллюстрирующего отражательные способности Луны. – Когда мы смотрим на зеркало, которым пускают «солнечных зайчиков» нам кажется, что зеркало светится само. На самом деле оно лишь отражает свет Солнца или лампы.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ст.79 – О чем рассказывают рисунки? Заслушиваются предположения детей. Определение их правильности на основе соотнесения версий детей и информации на «Страничках для самопроверки».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– такая же звезда, как и другие звезды, которые мы видим ночью. Они выглядят по-разному потому, что Солнце находится намного ближе к Земле. Поэтому оно кажется самым большим и ярким. Луна – это спутник Земли. Как и планеты она светит только отраженным от Солнца светом, поэтому выглядит в разное время по-разному.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2 и 3 рекомендуется выполнить дома.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8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17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Что у нас под ногами?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2" y="1163782"/>
            <a:ext cx="11413375" cy="4888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эффективной работы на этом уроке потребуется коллекция полезных ископаемых или образцы горных пород и минералов (гранит, полевой шпат, слюда) и лупы (документ-камера).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80 выполнение задания учебника в парах или группах. Как называются эти камни?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горные породы и минералы?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81 – Рассмотрите камни на рисунке, какими замечательными свойствами он обладают? Как можно использовать эти свойства? Найдите эти камни среди выданных образцов. Рассмотрите их с помощью лупы.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на ст.82. Найдите на своих образцах гранита полевой шпат, кварц и слюду. – Что такое гранит? (горная порода). Что такое полевой шпат? слюда? кварц? (минералы). ст.83 фронтальная работа по тексту и иллюстрациям.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 помощью атласа-определителя приведите примеры горных пород и минералов, узнайте о их свойствах и применении.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камень на земле – минерал или горная порода. У всех минералов и горных пород есть свои названия и отличительные свойства. Полезные свойства горных пород и минералов люди научились использовать.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достижений на уроке смайликами (рисунок, цветной маркер и проч.).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ст.84 Текст «Замечательная коллекция» можно предложить для домашнего чтения.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943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18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 воздух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4C758-A361-44A0-9380-55D24712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23" y="1235421"/>
            <a:ext cx="10515600" cy="323682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находится внутри мяча? Есть ли что-нибудь внутри пустой бутылки? Чем мы дышим?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воздух?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на ст. 86-87.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парах. – О какой проблеме идет речь на схеме и иллюстрации. Как можно решить эту проблему? Кому нужно ее решение?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 на основе самостоятельных наблюдений. - Какими из этих свойств обладает чистый воздух: прозрачность, цвет, запах, упругость, форма? Самостоятельное заполнение таблицы о свойствах воздуха по приготовленным шаблонам в тетради или на карточках: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Самоконтроль правильности выполнения задания по образцу учителя.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достижений на уроке смайликами (рисунок, цветной маркер и проч.).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Задание на ст. 87 с привлечением дополнительной информации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на ст.88 можно предложить выполнить дома.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576041-70C3-44D3-90D6-746DF204F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76" y="4991356"/>
            <a:ext cx="3711385" cy="16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77" y="540327"/>
            <a:ext cx="9727276" cy="45182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15326C"/>
                </a:solidFill>
                <a:latin typeface="+mn-lt"/>
              </a:rPr>
              <a:t>КТП ФРП «Окружающий мир» </a:t>
            </a:r>
            <a:br>
              <a:rPr lang="ru-RU" sz="3200" dirty="0">
                <a:solidFill>
                  <a:srgbClr val="15326C"/>
                </a:solidFill>
                <a:latin typeface="+mn-lt"/>
              </a:rPr>
            </a:br>
            <a:br>
              <a:rPr lang="ru-RU" sz="3200" dirty="0">
                <a:solidFill>
                  <a:srgbClr val="15326C"/>
                </a:solidFill>
                <a:latin typeface="+mn-lt"/>
              </a:rPr>
            </a:br>
            <a:r>
              <a:rPr lang="ru-RU" sz="3200" dirty="0">
                <a:solidFill>
                  <a:srgbClr val="15326C"/>
                </a:solidFill>
                <a:latin typeface="+mn-lt"/>
              </a:rPr>
              <a:t>               сентябрь            3 класс            октябрь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116C449-F8DE-4CE0-8110-39BD2B6E2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106" y="1557416"/>
            <a:ext cx="4779987" cy="481733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0F1B12-7E54-4043-A7BA-7AE17B19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9"/>
          <a:stretch/>
        </p:blipFill>
        <p:spPr>
          <a:xfrm>
            <a:off x="6586952" y="1557416"/>
            <a:ext cx="5094922" cy="32087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F9B4F0-4D27-4D66-98B9-BA13A25A5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952" y="4682408"/>
            <a:ext cx="5082254" cy="21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5B868-00D0-4DA0-A630-2AB3413C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58" y="448252"/>
            <a:ext cx="8952808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Проверяемые требования к результатам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освоения основной образовательной программы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(3 класс) ФРП «Окружающий мир»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3071BCD-6EFB-4460-9887-E1A4D4A32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01255"/>
              </p:ext>
            </p:extLst>
          </p:nvPr>
        </p:nvGraphicFramePr>
        <p:xfrm>
          <a:off x="838200" y="1975254"/>
          <a:ext cx="10515600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782">
                  <a:extLst>
                    <a:ext uri="{9D8B030D-6E8A-4147-A177-3AD203B41FA5}">
                      <a16:colId xmlns:a16="http://schemas.microsoft.com/office/drawing/2014/main" val="3672705396"/>
                    </a:ext>
                  </a:extLst>
                </a:gridCol>
                <a:gridCol w="9732818">
                  <a:extLst>
                    <a:ext uri="{9D8B030D-6E8A-4147-A177-3AD203B41FA5}">
                      <a16:colId xmlns:a16="http://schemas.microsoft.com/office/drawing/2014/main" val="3245652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Проверяемые требования </a:t>
                      </a:r>
                    </a:p>
                    <a:p>
                      <a:pPr algn="ctr"/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28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различать государственную символику Российской Федерации (гимн, герб, флаг); проявлять уважение к государственным символам России и своего региона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3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проявлять уважение к семейным ценностям и традициям, традициям своего народа и других народов; соблюдать правила нравственного поведения в социуме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2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приводить примеры памятников природы, культурных объектов и достопримечательностей родного края; столицы России, городов Российской Федерации с богатой историей и культурой; российских центров декоративно-прикладного искусства; проявлять интерес и уважение к истории и культуре народов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2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различать расходы и доходы семейного бюджета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6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создавать по заданному плану собственные развернутые высказывания о человеке и обществе, сопровождая выступление иллюстрациями (презентацией)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5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0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D5CA-FAA0-4B7D-A12A-814A77DD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Проверяемые элементы содержания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(3 класс) ФРП «Окружающий мир» 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6198D60B-4B3F-405C-8245-81D32BDAF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84715"/>
              </p:ext>
            </p:extLst>
          </p:nvPr>
        </p:nvGraphicFramePr>
        <p:xfrm>
          <a:off x="738447" y="1330036"/>
          <a:ext cx="10841182" cy="474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000">
                  <a:extLst>
                    <a:ext uri="{9D8B030D-6E8A-4147-A177-3AD203B41FA5}">
                      <a16:colId xmlns:a16="http://schemas.microsoft.com/office/drawing/2014/main" val="1956071849"/>
                    </a:ext>
                  </a:extLst>
                </a:gridCol>
                <a:gridCol w="9914182">
                  <a:extLst>
                    <a:ext uri="{9D8B030D-6E8A-4147-A177-3AD203B41FA5}">
                      <a16:colId xmlns:a16="http://schemas.microsoft.com/office/drawing/2014/main" val="2504394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Проверяемый элемент содержания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3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Общество как совокупность людей, которые объединены общей культурой и связаны друг с другом совместной деятельностью во имя общей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Наша Родина - Российская Федерация. Государственная символика Российской Федерации и своего региона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58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Уникальные памятники культуры России, родного края. Города Золотого кольца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9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Народы России. Уважение к культуре, традициям своего народа и других народов, государственным символам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9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Семья - коллектив близких, родных людей. Семейный бюджет, доходы и расходы семьи. Уважение к семейным ценностям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6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Правила нравственного поведения в социуме. Внимание, уважительное отношение к людям с ограниченными возможностями здоровья, забота о них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4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Значение труда в жизни человека и общества. Трудолюбие как общественно значимая ценность в культуре народов России. Особенности труда людей родного края, их профессии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2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Страны и народы мира. Памятники природы и культуры - символы стран, в которых они находятся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9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4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77" y="540327"/>
            <a:ext cx="9727276" cy="45182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15326C"/>
                </a:solidFill>
                <a:latin typeface="+mn-lt"/>
              </a:rPr>
              <a:t>КТП ФРП «Окружающий мир» </a:t>
            </a:r>
            <a:br>
              <a:rPr lang="ru-RU" sz="3200" dirty="0">
                <a:solidFill>
                  <a:srgbClr val="15326C"/>
                </a:solidFill>
                <a:latin typeface="+mn-lt"/>
              </a:rPr>
            </a:br>
            <a:br>
              <a:rPr lang="ru-RU" sz="3200" dirty="0">
                <a:solidFill>
                  <a:srgbClr val="15326C"/>
                </a:solidFill>
                <a:latin typeface="+mn-lt"/>
              </a:rPr>
            </a:br>
            <a:r>
              <a:rPr lang="ru-RU" sz="3200" dirty="0">
                <a:solidFill>
                  <a:srgbClr val="15326C"/>
                </a:solidFill>
                <a:latin typeface="+mn-lt"/>
              </a:rPr>
              <a:t>               сентябрь            4 класс            октябрь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136A4A-7ECC-4A2D-975D-C21E72EC9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645" r="15073"/>
          <a:stretch/>
        </p:blipFill>
        <p:spPr>
          <a:xfrm>
            <a:off x="238633" y="1621389"/>
            <a:ext cx="5959225" cy="335345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3CC785-ECF9-4FB0-95DA-D80A63B2E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89" y="4900028"/>
            <a:ext cx="5992512" cy="15672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8D628F-6989-455C-AC0F-907D8403F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822" y="1348372"/>
            <a:ext cx="5520545" cy="51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1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5D364-5A62-40EB-A798-EC11B429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2819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Проверяемые требования к результатам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освоения основной образовательной программы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(4 класс) ФРП «Окружающий мир»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280B9E9-3F40-4B70-8D85-BA9B8A07C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41634"/>
              </p:ext>
            </p:extLst>
          </p:nvPr>
        </p:nvGraphicFramePr>
        <p:xfrm>
          <a:off x="537556" y="1516121"/>
          <a:ext cx="11190317" cy="468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77">
                  <a:extLst>
                    <a:ext uri="{9D8B030D-6E8A-4147-A177-3AD203B41FA5}">
                      <a16:colId xmlns:a16="http://schemas.microsoft.com/office/drawing/2014/main" val="2732913727"/>
                    </a:ext>
                  </a:extLst>
                </a:gridCol>
                <a:gridCol w="10607040">
                  <a:extLst>
                    <a:ext uri="{9D8B030D-6E8A-4147-A177-3AD203B41FA5}">
                      <a16:colId xmlns:a16="http://schemas.microsoft.com/office/drawing/2014/main" val="9791546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31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знать основные права и обязанности гражданина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59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соотносить изученные исторические события и исторических деятелей веками и периодами истории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рассказывать о государственных праздниках России, наиболее важных событиях истории России, наиболее известных российских исторических деятелях разных периодов, достопримечательностях столицы России и родного края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9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показывать на исторической карте места изученных исторических событий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1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находить место изученных событий на "ленте времени"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проявлять уважение к семейным ценностям и традициям, традициям своего народа и других народов, государственным символам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соблюдать правила нравственного поведения в социуме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8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описывать на основе предложенного плана государственную символику России и своего региона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56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700" dirty="0"/>
                        <a:t> 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использовать различные источники информации об обществе для поиска и извлечения информации, ответов на вопросы; создавать по заданному плану собственные развернутые высказывания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34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94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D5CA-FAA0-4B7D-A12A-814A77DD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262775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Проверяемые элементы содержания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(4 класс) ФРП «Окружающий мир» 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6198D60B-4B3F-405C-8245-81D32BDAF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15483"/>
              </p:ext>
            </p:extLst>
          </p:nvPr>
        </p:nvGraphicFramePr>
        <p:xfrm>
          <a:off x="214745" y="1457498"/>
          <a:ext cx="11762509" cy="459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963">
                  <a:extLst>
                    <a:ext uri="{9D8B030D-6E8A-4147-A177-3AD203B41FA5}">
                      <a16:colId xmlns:a16="http://schemas.microsoft.com/office/drawing/2014/main" val="1956071849"/>
                    </a:ext>
                  </a:extLst>
                </a:gridCol>
                <a:gridCol w="11112546">
                  <a:extLst>
                    <a:ext uri="{9D8B030D-6E8A-4147-A177-3AD203B41FA5}">
                      <a16:colId xmlns:a16="http://schemas.microsoft.com/office/drawing/2014/main" val="2504394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Человек и общество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Проверяемый элемент содержания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3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Конституция - Основной закон Российской Федерации. Права и обязанности гражданина Российской Федерации. Президент Российской Федерации - глава государства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Политико-административная карта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58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Общая характеристика родного края, важнейшие достопримечательности, знаменитые соотечественники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9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Города России. Святыни городов России. Главный город родного края: достопримечательности, история и характеристика отдельных исторических событий, связанных с ним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9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Праздник в жизни общества как средство укрепления общественной солидарности и упрочения духовных связей между соотечественниками. Новый год, День защитника Отечества, Международный женский день, День весны и труда, День Победы, День России, День народного единства, День Конституции. Праздники и памятные даты своего региона. Уважение к культуре, истории, традициям своего народа и других народов, государственным символам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6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История Отечества. "Лента времени" и историческая карта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4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974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D5CA-FAA0-4B7D-A12A-814A77DD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62495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Проверяемые элементы содержания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(4 класс) ФРП «Окружающий мир» 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6198D60B-4B3F-405C-8245-81D32BDAF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300200"/>
              </p:ext>
            </p:extLst>
          </p:nvPr>
        </p:nvGraphicFramePr>
        <p:xfrm>
          <a:off x="282633" y="1906386"/>
          <a:ext cx="11762509" cy="404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963">
                  <a:extLst>
                    <a:ext uri="{9D8B030D-6E8A-4147-A177-3AD203B41FA5}">
                      <a16:colId xmlns:a16="http://schemas.microsoft.com/office/drawing/2014/main" val="1956071849"/>
                    </a:ext>
                  </a:extLst>
                </a:gridCol>
                <a:gridCol w="11112546">
                  <a:extLst>
                    <a:ext uri="{9D8B030D-6E8A-4147-A177-3AD203B41FA5}">
                      <a16:colId xmlns:a16="http://schemas.microsoft.com/office/drawing/2014/main" val="2504394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Человек и общество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Проверяемый элемент содержания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3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История Отечества. "Лента времени" и историческая карта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4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Наиболее важные и яркие события общественной и культурной жизни страны в разные исторические периоды: государство Русь, Московское государство, Российская империя, СССР, Российская Федерация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2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Картины быта, труда, духовно-нравственные и культурные традиции людей в разные исторические времена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9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Выдающиеся люди разных эпох как носители базовых национальных ценностей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0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Наиболее значимые объекты списка Всемирного культурного наследия в России и за рубежом. Охрана памятников истории и культуры. Посильное участие в охране памятников истории и культуры своего края. Личная ответственность каждого человека за сохранность историко-культурного наследия своего края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0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Правила нравственного поведения в социуме, отношение к людям независимо от их национальности, социального статуса, религиозной принадлежности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205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88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E2BD-0F1C-4CB0-854E-C989D05E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ЭНШ Окружающий мир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1-й год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64F0D2-9A1C-45E6-95D1-3E8BC07EB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24" y="1927654"/>
            <a:ext cx="10797293" cy="3811797"/>
          </a:xfrm>
        </p:spPr>
      </p:pic>
    </p:spTree>
    <p:extLst>
      <p:ext uri="{BB962C8B-B14F-4D97-AF65-F5344CB8AC3E}">
        <p14:creationId xmlns:p14="http://schemas.microsoft.com/office/powerpoint/2010/main" val="1126534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9D69E-6B2D-44A6-B4E5-6B531FAC7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42" b="12064"/>
          <a:stretch/>
        </p:blipFill>
        <p:spPr>
          <a:xfrm>
            <a:off x="1131026" y="1895302"/>
            <a:ext cx="9791392" cy="3524596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ка, Шрифт, шаблон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5A0D0A-9FC9-07D8-F3EF-9DA5442BC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8" y="1020816"/>
            <a:ext cx="1748971" cy="17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52010-4B6C-6EAE-F8D3-FEE92D81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8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ОКРУЖАЮЩИЙ МИР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1 ГОД ОБУЧЕНИЯ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(2 часа в неделю, всего 68 ч)</a:t>
            </a:r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МЕТОДИЧЕСКИЕ РЕКОМЕНДАЦИИ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EEE42-419B-5674-09B5-68EC3AE0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427316"/>
            <a:ext cx="10389524" cy="37496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Методические рекомендации разработаны </a:t>
            </a:r>
            <a:r>
              <a:rPr lang="ru-RU" b="1" dirty="0"/>
              <a:t>в рамках проекта «Эффективная начальная школа».</a:t>
            </a:r>
            <a:r>
              <a:rPr lang="ru-RU" dirty="0"/>
              <a:t> В соответствии с п.3 части 1 статьи 34 </a:t>
            </a:r>
            <a:r>
              <a:rPr lang="ru-RU" b="1" dirty="0"/>
              <a:t>Федерального закона </a:t>
            </a:r>
            <a:r>
              <a:rPr lang="ru-RU" dirty="0"/>
              <a:t>от 29 декабря 2012 г. №273 «Об образовании в Российской Федерации»</a:t>
            </a:r>
          </a:p>
          <a:p>
            <a:pPr algn="just"/>
            <a:r>
              <a:rPr lang="ru-RU" b="1" dirty="0"/>
              <a:t>Проект</a:t>
            </a:r>
            <a:r>
              <a:rPr lang="ru-RU" dirty="0"/>
              <a:t> «Эффективная начальная школа» направлен на обеспечение условий для развития и обучения детей </a:t>
            </a:r>
            <a:r>
              <a:rPr lang="ru-RU" b="1" dirty="0"/>
              <a:t>с высоким уровнем развития</a:t>
            </a:r>
            <a:r>
              <a:rPr lang="ru-RU" dirty="0"/>
              <a:t> параметров дошкольной зрелости, на </a:t>
            </a:r>
            <a:r>
              <a:rPr lang="ru-RU" b="1" dirty="0"/>
              <a:t>ускоренное обучение</a:t>
            </a:r>
            <a:r>
              <a:rPr lang="ru-RU" dirty="0"/>
              <a:t> в начальной школе и предполагает освоение образовательной программы начального общего образования </a:t>
            </a:r>
            <a:r>
              <a:rPr lang="ru-RU" b="1" dirty="0"/>
              <a:t>за 3 года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19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AC78-B703-A53C-1E85-FCE5EDC0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382881"/>
            <a:ext cx="10515600" cy="186317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Дидактический аппарат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Методических рекомендаций выстроен по единой схеме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АПРИ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B6E22-186F-90B4-7AE3-2B11429C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008"/>
            <a:ext cx="10515600" cy="4072955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	</a:t>
            </a:r>
            <a:r>
              <a:rPr lang="ru-RU" b="1" dirty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ктуализация имеющихся знаний по теме: вопросы и задания, позволяющие выявить и экстраполировать предварительные знания отдельных учеников на класс в целом, выравнивание стартового уровня готовности к изучению нового.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dirty="0">
                <a:solidFill>
                  <a:srgbClr val="002060"/>
                </a:solidFill>
              </a:rPr>
              <a:t>роблема, обсуждаемая на уроке: фиксация границы (предела) имеющихся знаний, их недостаточности, формулирование вопросов, еще не имеющих ответов у учащихся.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dirty="0">
                <a:solidFill>
                  <a:srgbClr val="002060"/>
                </a:solidFill>
              </a:rPr>
              <a:t>ешение проблемы, обсуждаемой на уроке: последовательное развертывание содержания темы урока учителем на основе самостоятельной учебной деятельности учащихся с пособием (учебником) и другими дидактическими материалами, предлагаемыми учителем, поиск ответа на поставленные вопросы, индивидуально, в парах, в группе, фронтально.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тоги и выводы урока: представление проблемы в решенном виде, ответов на проблемные вопросы разными способами: вербально (устно и письменно), в моделях, рисунках, таблицах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20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9.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Природа и предметы, созданные человеком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5F40C6-8CB0-457B-85DE-8F8AC7C3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90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А. </a:t>
            </a:r>
            <a:r>
              <a:rPr lang="ru-RU" dirty="0"/>
              <a:t>- Посмотрите вокруг. Назовите предметы, которые созданы людьми. Найдите предметы, которые не созданы людьми. Назовите их.</a:t>
            </a:r>
          </a:p>
          <a:p>
            <a:pPr marL="0" indent="0" algn="just">
              <a:buNone/>
            </a:pPr>
            <a:r>
              <a:rPr lang="ru-RU" b="1" dirty="0"/>
              <a:t>П. </a:t>
            </a:r>
            <a:r>
              <a:rPr lang="ru-RU" dirty="0"/>
              <a:t>Что такое природа? К какой части окружающего мира относится человек?</a:t>
            </a:r>
          </a:p>
          <a:p>
            <a:pPr marL="0" indent="0" algn="just">
              <a:buNone/>
            </a:pPr>
            <a:r>
              <a:rPr lang="ru-RU" b="1" dirty="0"/>
              <a:t>Р. </a:t>
            </a:r>
            <a:r>
              <a:rPr lang="ru-RU" dirty="0"/>
              <a:t>Работа с текстом и иллюстрациями на ст.42 и 43. Тексты зачитывает учитель. Словарная работа со словом рукотворный. </a:t>
            </a:r>
          </a:p>
          <a:p>
            <a:pPr marL="0" indent="0" algn="just">
              <a:buNone/>
            </a:pPr>
            <a:r>
              <a:rPr lang="ru-RU" dirty="0"/>
              <a:t>Упражнения на классификацию изображений объектов природы и рукотворного мира: раскладывание рисунков (фотографий) на две группы. Фронтально выполняется задание на ст. 43.</a:t>
            </a:r>
          </a:p>
          <a:p>
            <a:pPr marL="0" indent="0" algn="just">
              <a:buNone/>
            </a:pPr>
            <a:r>
              <a:rPr lang="ru-RU" dirty="0"/>
              <a:t>Учебный диалог. - В какую группу мы отнесем человека? Заслушиваются версии учащихся и обоснования к ним. Беседа о том, что человек является частью природы. Но все, что создано человеком, создано из природных материалов. Например: деревянные дома построены из деревьев, а каменные из камней. Деревья и камни относятся к природе, а дома к рукотворному миру. Беря из природы нужные им материалы, люди могут нанести вред природе. Поэтому к природе нужно бережно относиться. Что это значит?</a:t>
            </a:r>
          </a:p>
          <a:p>
            <a:pPr marL="0" indent="0" algn="just">
              <a:buNone/>
            </a:pPr>
            <a:r>
              <a:rPr lang="ru-RU" dirty="0"/>
              <a:t>Работа в группах, выполнение задания 1 на ст.44. – Только ли к природе нужно относиться бережно?</a:t>
            </a:r>
          </a:p>
          <a:p>
            <a:pPr marL="0" indent="0" algn="just">
              <a:buNone/>
            </a:pPr>
            <a:r>
              <a:rPr lang="ru-RU" b="1" dirty="0"/>
              <a:t>И. </a:t>
            </a:r>
            <a:r>
              <a:rPr lang="ru-RU" dirty="0"/>
              <a:t>Динамическое моделирование по теме «Окружающий мир»: составление модели и ее комментирование.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E453C-1D28-4DE9-BE67-23DAADCA2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4" y="5273603"/>
            <a:ext cx="6066046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6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87189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10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Неживая и живая природа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5F40C6-8CB0-457B-85DE-8F8AC7C3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955018"/>
            <a:ext cx="11563004" cy="49479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диалог. – Посмотрите вокруг и назовите то, что не создано трудом человека. Как можно назвать все это одним словом? (Природа.) Можно ли объекты природы разделить на какие-нибудь группы?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объекты природы разделить на какие-нибудь группы?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иллюстрациями.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мальчики рассмотрите иллюстрации на ст.46 и помогите Сереже разделить иллюстрации на две равные группы. Все девочки рассмотрите иллюстрации на ст. 47 и помогите Наде разделить иллюстрации на две равные группы. Заслушиваются версии учащихся. Мальчики и девочки оценивают работу друг друга. (Согласен - не согласен.)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определением живой и неживой природы в учебнике на ст. 47. Дидактическая игра «Живое – неживое»: учитель бросает мяч и называет 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животное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объект неживой природы, ученик возвращает мяч и называет «живое или не живое».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ситуация: - К какой природе мы отнесем березу, дуб или ель? Докажите, что эти растения нужно отнести именно к этой группе природы. 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первоклассников отнесение растений и грибов к живой природе осложнено тем, что они ведут прикрепленный образ жизни, а в русском языке они относятся к неодушевленным существительным и отвечают на вопрос «что?». -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общего у растений и животных? (дышат, питаются, растут и размножаются). Можно ли то же самое сказать о грибах? (Да). К какой природе мы отнесем человека? – Назовите признаки живой природы. (дышат, питаются, растут и размножаются).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«Кто больше»: предлагается привести, как можно больше примеров представителей живой или неживой природы. За каждый правильный неповторяющийся ответ участники игры получают приз (фишку, жетон и т.п.). Выигрывает тот, кто набрал больше призов. Работа по схеме в задании учебника на ст.49. 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Динамическое моделирование.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 не демонстрировать учащимся готовую модель, а проводить ее преобразование совместно во фронтальной работе.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схему прошлого урока. Дополните схему новыми знаниями о природе. Прокомментируйте схему.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8069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10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D02EDA-24C5-41CA-AEC6-D39B62ADD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83" y="1748012"/>
            <a:ext cx="8072337" cy="3646947"/>
          </a:xfrm>
        </p:spPr>
      </p:pic>
    </p:spTree>
    <p:extLst>
      <p:ext uri="{BB962C8B-B14F-4D97-AF65-F5344CB8AC3E}">
        <p14:creationId xmlns:p14="http://schemas.microsoft.com/office/powerpoint/2010/main" val="53850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0E1C6-68C0-4B41-8924-0495977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"/>
            <a:ext cx="9694025" cy="10806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 11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Явления природы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5F40C6-8CB0-457B-85DE-8F8AC7C3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90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А. </a:t>
            </a:r>
            <a:r>
              <a:rPr lang="ru-RU" dirty="0"/>
              <a:t>Работа по вопросам учебника на ст.50. </a:t>
            </a:r>
          </a:p>
          <a:p>
            <a:pPr marL="0" indent="0" algn="just">
              <a:buNone/>
            </a:pPr>
            <a:r>
              <a:rPr lang="ru-RU" b="1" dirty="0"/>
              <a:t>П. </a:t>
            </a:r>
            <a:r>
              <a:rPr lang="ru-RU" dirty="0"/>
              <a:t>Как называются все изменения, которые происходят в природе?</a:t>
            </a:r>
          </a:p>
          <a:p>
            <a:pPr marL="0" indent="0" algn="just">
              <a:buNone/>
            </a:pPr>
            <a:r>
              <a:rPr lang="ru-RU" b="1" dirty="0"/>
              <a:t>Р. </a:t>
            </a:r>
            <a:r>
              <a:rPr lang="ru-RU" dirty="0"/>
              <a:t>Детальный комментированный анализ иллюстраций на ст.50 по выявлению обозначенных изменений: таяние льда – капель, появление облаков и выпадение дождя, изменение вида Луны – фазы Луны (месяц), развитие лягушки – превращения головастика, миграция птиц – перелет ласточек, цветение и плодоношение растений – появление цветков и семян у одуванчика, выпадение снега – снегопад, размножение насекомых – превращения гусениц. Важно не путать тела природы с их изменениями (явлениями): капля воды – объект неживой природы, а дождь – явление, снежинка – объект, а снегопад – явление, Луна – объект, а изменение ее вида – явление.</a:t>
            </a:r>
          </a:p>
          <a:p>
            <a:pPr marL="0" indent="0" algn="just">
              <a:buNone/>
            </a:pPr>
            <a:r>
              <a:rPr lang="ru-RU" dirty="0"/>
              <a:t>Выполнение фронтально задания 2 ст.51. Работа с текстом и иллюстрациями учебника на ст.51.</a:t>
            </a:r>
          </a:p>
          <a:p>
            <a:pPr marL="0" indent="0" algn="just">
              <a:buNone/>
            </a:pPr>
            <a:r>
              <a:rPr lang="ru-RU" dirty="0"/>
              <a:t>Способ выполнения заданий на ст.53 зависит от уровня владения учащимися навыком чтения. При хорошем навыке чтения задания выполняются по учебнику ст.52 в группах по сезонам. При недостаточном навыке чтения у учащихся работа может быть организована следующим образом.</a:t>
            </a:r>
          </a:p>
          <a:p>
            <a:pPr marL="0" indent="0" algn="just">
              <a:buNone/>
            </a:pPr>
            <a:r>
              <a:rPr lang="ru-RU" dirty="0"/>
              <a:t>Учебный диалог по распределению опорных слов (зачитывает учитель) на ст.52 по сезонам. – Когда происходят эти изменения (явления): зимой, весной, летом или осенью? (фиксируем на доске в столбики с помощью слов или подобранных изображений). Распределенные по сезонам </a:t>
            </a:r>
          </a:p>
        </p:txBody>
      </p:sp>
    </p:spTree>
    <p:extLst>
      <p:ext uri="{BB962C8B-B14F-4D97-AF65-F5344CB8AC3E}">
        <p14:creationId xmlns:p14="http://schemas.microsoft.com/office/powerpoint/2010/main" val="13821983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4201</Words>
  <Application>Microsoft Office PowerPoint</Application>
  <PresentationFormat>Широкоэкранный</PresentationFormat>
  <Paragraphs>204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Times New Roman</vt:lpstr>
      <vt:lpstr>Default</vt:lpstr>
      <vt:lpstr>1_Тема Office</vt:lpstr>
      <vt:lpstr>Презентация PowerPoint</vt:lpstr>
      <vt:lpstr> Модели ускоренного обучения  в начальной школе</vt:lpstr>
      <vt:lpstr>ЭНШ Окружающий мир 1-й год обучения</vt:lpstr>
      <vt:lpstr>ОКРУЖАЮЩИЙ МИР  1 ГОД ОБУЧЕНИЯ (2 часа в неделю, всего 68 ч)  МЕТОДИЧЕСКИЕ РЕКОМЕНДАЦИИ </vt:lpstr>
      <vt:lpstr>Дидактический аппарат  Методических рекомендаций выстроен по единой схеме  АПРИ</vt:lpstr>
      <vt:lpstr>Урок 9. Природа и предметы, созданные человеком </vt:lpstr>
      <vt:lpstr>Урок 10 Неживая и живая природа</vt:lpstr>
      <vt:lpstr>Урок 10 </vt:lpstr>
      <vt:lpstr>Урок 11 Явления природы</vt:lpstr>
      <vt:lpstr>Урок 11 </vt:lpstr>
      <vt:lpstr>Урок 12 Что такое погода? </vt:lpstr>
      <vt:lpstr>Урок 12 </vt:lpstr>
      <vt:lpstr>Урок 13 Как измеряют температуру?</vt:lpstr>
      <vt:lpstr>Урок 13 </vt:lpstr>
      <vt:lpstr>Урок 13 </vt:lpstr>
      <vt:lpstr>Урок 14 В гости к осени</vt:lpstr>
      <vt:lpstr>Урок 14 </vt:lpstr>
      <vt:lpstr>Урок 15 Что у нас над головой? </vt:lpstr>
      <vt:lpstr>Урок 16 Почему Солнце светит днём,  а звёзды и Луна — ночью? </vt:lpstr>
      <vt:lpstr>Урок 16 </vt:lpstr>
      <vt:lpstr>Урок 17 Что у нас под ногами? </vt:lpstr>
      <vt:lpstr>Урок 18 Про воздух</vt:lpstr>
      <vt:lpstr>КТП ФРП «Окружающий мир»                  сентябрь            3 класс            октябрь</vt:lpstr>
      <vt:lpstr>Проверяемые требования к результатам  освоения основной образовательной программы  (3 класс) ФРП «Окружающий мир» </vt:lpstr>
      <vt:lpstr>Проверяемые элементы содержания  (3 класс) ФРП «Окружающий мир» </vt:lpstr>
      <vt:lpstr>КТП ФРП «Окружающий мир»                  сентябрь            4 класс            октябрь</vt:lpstr>
      <vt:lpstr>Проверяемые требования к результатам  освоения основной образовательной программы  (4 класс) ФРП «Окружающий мир» </vt:lpstr>
      <vt:lpstr>Проверяемые элементы содержания  (4 класс) ФРП «Окружающий мир» </vt:lpstr>
      <vt:lpstr>Проверяемые элементы содержания  (4 класс) ФРП «Окружающий мир»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Наталья Яковлева</cp:lastModifiedBy>
  <cp:revision>66</cp:revision>
  <dcterms:modified xsi:type="dcterms:W3CDTF">2025-09-26T13:49:24Z</dcterms:modified>
</cp:coreProperties>
</file>