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</p:sldMasterIdLst>
  <p:notesMasterIdLst>
    <p:notesMasterId r:id="rId19"/>
  </p:notesMasterIdLst>
  <p:sldIdLst>
    <p:sldId id="300" r:id="rId3"/>
    <p:sldId id="256" r:id="rId4"/>
    <p:sldId id="2827" r:id="rId5"/>
    <p:sldId id="2905" r:id="rId6"/>
    <p:sldId id="2831" r:id="rId7"/>
    <p:sldId id="2838" r:id="rId8"/>
    <p:sldId id="2843" r:id="rId9"/>
    <p:sldId id="2844" r:id="rId10"/>
    <p:sldId id="323" r:id="rId11"/>
    <p:sldId id="327" r:id="rId12"/>
    <p:sldId id="2774" r:id="rId13"/>
    <p:sldId id="2775" r:id="rId14"/>
    <p:sldId id="2776" r:id="rId15"/>
    <p:sldId id="2777" r:id="rId16"/>
    <p:sldId id="2778" r:id="rId17"/>
    <p:sldId id="2826" r:id="rId1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D6E71"/>
    <a:srgbClr val="373C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inimized">
    <p:restoredLeft sz="0" autoAdjust="0"/>
    <p:restoredTop sz="96255" autoAdjust="0"/>
  </p:normalViewPr>
  <p:slideViewPr>
    <p:cSldViewPr snapToGrid="0">
      <p:cViewPr>
        <p:scale>
          <a:sx n="78" d="100"/>
          <a:sy n="78" d="100"/>
        </p:scale>
        <p:origin x="-1032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42E661-AAB2-4021-95F5-3FE59E16CACC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A3A19F-97AD-4159-B2FF-2D934A513C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6119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A3A19F-97AD-4159-B2FF-2D934A513CB3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1320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4A1755A-AA6F-ABB2-347C-C47FA13578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DBFE74B-0B21-1C3C-E90F-A8C4AA9336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BF4110A-BCBA-7679-3D24-B3B148F466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9E287B1-B8E6-CCAE-9E8F-B662B0FBF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06E9D19-A5E2-ACC6-6349-97ADA0CD3A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42940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B7F8835-DC03-0F8F-B6BB-2C1BA2DF03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F944400-8401-FD4C-E613-65D9EEB7CC3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2C66416-4292-5A6D-83CD-EB5C0243D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863C00D-A19C-FA92-598E-D6AA723A3F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5BEFE0A-8CDF-6B83-22EC-8908A97CF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6262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0D93EEE-73F5-338E-D46E-D662D315DE6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810DF788-A1EB-9310-FED6-54CAAF0D71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1F13EF2-B82E-FFAD-935C-F03652F83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3FB150-C094-69F9-D892-E3F75B8111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1574D9D-2E52-1988-51DC-229292C264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8759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2206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762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187153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9450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691124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7602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1886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06018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4D379F-63D8-306F-94DC-2F75C662DE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CC1CF64-89A1-6873-26E4-878A2A4117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3E514FB-4EA0-37D2-C5DC-B9E6412937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483AF2D-967B-856D-E5BE-8E2FDEB88E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B41912F-9506-4566-475B-271D3ED43C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92765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90835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50907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714503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269503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745239-9CF5-B2F2-6B90-CBECC91DB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1DF8431-4ADC-45F5-2C40-413E5EC649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D7E79C-A2FD-57A6-17F4-A4B027C6D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B61D99E-9282-64B6-8738-B43A35C5CE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DA93168-839F-3DE3-9A1C-DB2BB5B46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88320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D12AD2-D645-8372-62D5-FB3928447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BB8344-53CD-DE0F-A852-DC9BB753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7181AB0-E9D5-82F7-1B42-EA0AE04793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937E55F-1C27-C524-30A9-656EDC090F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DD7E61E-779C-5EFD-962B-89EB1C0FD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D938BFA-C8E0-0B72-09A7-CB6279D3ED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75619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1C10F6-81F2-DF92-D5A7-73DA0C4E9C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D34F01D-9BA3-5A8B-B174-88FDD1223B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C2952E4-F7CC-C324-7299-0235817AC6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6A4C24FC-BDCD-6D72-B74A-037D9813243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D43CA7B-4BF7-3978-1428-D1B303D44EB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F78453E-3193-6A8C-D1A6-4CD9451E0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CA6C2A6-8327-697A-72CA-6A3453920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DD501D9-DE23-BD33-A27F-3D44E88589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66353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9B8522-19CC-7193-A12D-7CEC2D8C6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62E66BA-2034-2B40-CB75-E678F3702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68AECB2A-7201-1C98-23A4-46C3B55D3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7472E00D-91C0-C098-E340-77763210C3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4196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356DBE3-33F8-D3CC-972F-344745CB5F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ADD50CC-4948-63FE-5CF0-FF59718EE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4CA4CB7-8133-FE99-95CB-84C3C57E9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45398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E26829-C938-72C4-2FA5-7E7501AED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1E96E9B-6BB5-2D0E-3F71-B84098006B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4D3C101-EB50-C7C9-DBA1-7AD3D562B01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557BBF9-757B-047C-A4E2-B87B50CF2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8B77026-C824-C13B-591D-AC4328679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22C1A70-B5F1-F528-1C92-FF4F4FA7D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45511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3C195A-F13C-F8B4-A042-B5C44EC46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1308473-5BF4-C869-A15E-7BB58788E7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3A8050-89C3-8A8A-71DD-442AAD49D2B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88F2C32-5B22-9B56-AF21-BBB2BFD807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FB65A36-6408-0D18-89CE-6663FA9AD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EEE05F5-191F-FBF5-81ED-A5F5CF240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293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D935B-2642-FD0B-6613-D92A879646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E04E40A-96FD-F2EF-DD91-86502E60F3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55F67EC-27E1-B919-03C6-190DE3CC5D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6C5B59-73CF-453F-B9F0-ABC55FE5B288}" type="datetimeFigureOut">
              <a:rPr lang="ru-RU" smtClean="0"/>
              <a:t>12.09.2025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3528C1-2175-2E16-DE2C-0D7378C08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05562C-2B11-B483-3994-D4BF6759C5F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AB9CCE-B090-4C7D-9B2B-F480401E55E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0298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E96F0B-EFA5-42E9-A775-011AFA926B06}" type="datetimeFigureOut">
              <a:rPr lang="ru-RU" smtClean="0"/>
              <a:pPr/>
              <a:t>12.09.2025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AB169C-1499-470F-A434-F98E1C5BD52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3796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mailto:gavrilova_mm@school-president.ru" TargetMode="External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12" Type="http://schemas.openxmlformats.org/officeDocument/2006/relationships/image" Target="../media/image1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059897-7318-410C-BC14-637B463F1286}"/>
              </a:ext>
            </a:extLst>
          </p:cNvPr>
          <p:cNvSpPr txBox="1"/>
          <p:nvPr/>
        </p:nvSpPr>
        <p:spPr>
          <a:xfrm>
            <a:off x="1090138" y="1641897"/>
            <a:ext cx="1001172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615"/>
              </a:spcBef>
            </a:pPr>
            <a:r>
              <a:rPr lang="ru-RU" sz="3200" b="1" dirty="0">
                <a:solidFill>
                  <a:srgbClr val="002060"/>
                </a:solidFill>
              </a:rPr>
              <a:t>«Преподавание предмета литературное чтение при реализации ускоренного обучения в начальном общем образовании»</a:t>
            </a:r>
          </a:p>
          <a:p>
            <a:pPr algn="ctr">
              <a:spcBef>
                <a:spcPts val="615"/>
              </a:spcBef>
            </a:pPr>
            <a:endParaRPr lang="ru-RU" sz="2800" b="1" dirty="0">
              <a:solidFill>
                <a:srgbClr val="002060"/>
              </a:solidFill>
            </a:endParaRPr>
          </a:p>
          <a:p>
            <a:pPr algn="ctr">
              <a:spcBef>
                <a:spcPts val="615"/>
              </a:spcBef>
            </a:pPr>
            <a:r>
              <a:rPr lang="ru-RU" sz="2800" b="1" dirty="0">
                <a:solidFill>
                  <a:srgbClr val="002060"/>
                </a:solidFill>
              </a:rPr>
              <a:t>Занятие 1</a:t>
            </a:r>
            <a:endParaRPr lang="ru-RU" sz="4000" b="1" dirty="0">
              <a:solidFill>
                <a:srgbClr val="00206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E2F4CD7-DA46-451F-8876-FC9FA10FFC74}"/>
              </a:ext>
            </a:extLst>
          </p:cNvPr>
          <p:cNvSpPr txBox="1"/>
          <p:nvPr/>
        </p:nvSpPr>
        <p:spPr>
          <a:xfrm>
            <a:off x="7357241" y="4498428"/>
            <a:ext cx="41731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latin typeface="+mj-lt"/>
                <a:cs typeface="Times New Roman" panose="02020603050405020304" pitchFamily="18" charset="0"/>
              </a:rPr>
              <a:t>Гаврилова Марина Михайловна, руководитель проекта «Эффективная начальная школа»</a:t>
            </a:r>
          </a:p>
        </p:txBody>
      </p:sp>
    </p:spTree>
    <p:extLst>
      <p:ext uri="{BB962C8B-B14F-4D97-AF65-F5344CB8AC3E}">
        <p14:creationId xmlns:p14="http://schemas.microsoft.com/office/powerpoint/2010/main" val="4997613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</a:t>
            </a:r>
            <a:b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«ОБНИМАШКИ»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3" name="Picture 3" descr="C:\Users\usersp\Desktop\Обнимашки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643" y="1855788"/>
            <a:ext cx="1888229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C:\Users\usersp\Desktop\Обнимашки2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7703" y="1746059"/>
            <a:ext cx="2667977" cy="36214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587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«ФИГА-КЛЁВО»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833" y="2130600"/>
            <a:ext cx="5035550" cy="3236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6887" y="1903953"/>
            <a:ext cx="4794738" cy="3463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78632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«УТКА-КАМЕНЬ»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735015"/>
            <a:ext cx="4700955" cy="3575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8030" y="1735015"/>
            <a:ext cx="4982308" cy="34934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05379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«ПИСТОЛЕТ-АНТИПИСТОЛЕТ»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908" y="2085150"/>
            <a:ext cx="5603631" cy="269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4616" y="2030840"/>
            <a:ext cx="5509848" cy="28067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864231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«РЕГУЛИРОВЩИК»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5" name="Picture 2" descr="C:\Users\usersp\Desktop\Регулировщик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933" y="3171215"/>
            <a:ext cx="3468688" cy="2005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usersp\Desktop\Регулировщик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2857" y="2010264"/>
            <a:ext cx="3109912" cy="3249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634900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E084C3-4C2E-ABC9-9550-F7F8695732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0" y="1072897"/>
            <a:ext cx="10515600" cy="92659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«КЛАСС-ОКЕЙ»</a:t>
            </a:r>
            <a:endParaRPr lang="ru-RU" sz="3600" b="1" dirty="0">
              <a:solidFill>
                <a:srgbClr val="002060"/>
              </a:solidFill>
              <a:latin typeface="+mn-lt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" y="2099452"/>
            <a:ext cx="4486656" cy="3388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6603" y="2061825"/>
            <a:ext cx="4987573" cy="3426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226122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2255520" y="2084833"/>
            <a:ext cx="8083296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accent1">
                    <a:lumMod val="75000"/>
                  </a:schemeClr>
                </a:solidFill>
              </a:rPr>
              <a:t>Гаврилова Марина Михайловна</a:t>
            </a:r>
            <a:r>
              <a:rPr lang="ru-RU" sz="3200" dirty="0"/>
              <a:t>, член</a:t>
            </a:r>
            <a:r>
              <a:rPr lang="en-US" sz="3200" dirty="0"/>
              <a:t> </a:t>
            </a:r>
            <a:r>
              <a:rPr lang="ru-RU" sz="3200" dirty="0"/>
              <a:t>регионального методического совета </a:t>
            </a:r>
          </a:p>
          <a:p>
            <a:r>
              <a:rPr lang="ru-RU" sz="3200" dirty="0"/>
              <a:t>Учитель начальных классов АНО «Школа «Президент»</a:t>
            </a:r>
          </a:p>
          <a:p>
            <a:r>
              <a:rPr lang="ru-RU" sz="3200" i="1" dirty="0"/>
              <a:t>8 965 322 75 24, </a:t>
            </a:r>
            <a:endParaRPr lang="en-US" sz="3200" i="1" dirty="0"/>
          </a:p>
          <a:p>
            <a:r>
              <a:rPr lang="en-US" sz="3200" i="1" dirty="0">
                <a:hlinkClick r:id="rId2"/>
              </a:rPr>
              <a:t>gavrilova_mm@school-president.ru</a:t>
            </a:r>
            <a:endParaRPr lang="ru-RU" sz="3200" i="1" dirty="0"/>
          </a:p>
          <a:p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25194189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676ACA0-8A8F-D402-2D7A-F4910BED5A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9881" y="1710932"/>
            <a:ext cx="10515600" cy="2775724"/>
          </a:xfrm>
        </p:spPr>
        <p:txBody>
          <a:bodyPr>
            <a:normAutofit/>
          </a:bodyPr>
          <a:lstStyle/>
          <a:p>
            <a:pPr lvl="0" algn="ctr">
              <a:lnSpc>
                <a:spcPct val="100000"/>
              </a:lnSpc>
              <a:spcBef>
                <a:spcPts val="0"/>
              </a:spcBef>
            </a:pPr>
            <a: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«Люди перестают мыслить, когда перестают читать»</a:t>
            </a:r>
            <a:b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</a:br>
            <a:r>
              <a:rPr lang="ru-RU" sz="4400" b="1" dirty="0">
                <a:solidFill>
                  <a:srgbClr val="4472C4">
                    <a:lumMod val="50000"/>
                  </a:srgbClr>
                </a:solidFill>
                <a:latin typeface="Calibri"/>
                <a:ea typeface="+mn-ea"/>
                <a:cs typeface="+mn-cs"/>
              </a:rPr>
              <a:t>Анатоль Франс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7B99D76-8840-1FFC-C3BE-3DAFF505E186}"/>
              </a:ext>
            </a:extLst>
          </p:cNvPr>
          <p:cNvSpPr txBox="1"/>
          <p:nvPr/>
        </p:nvSpPr>
        <p:spPr>
          <a:xfrm>
            <a:off x="6096000" y="366932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334135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3440" y="499873"/>
            <a:ext cx="10542778" cy="8046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класс</a:t>
            </a:r>
            <a:endParaRPr lang="ru-RU" b="1" dirty="0">
              <a:solidFill>
                <a:schemeClr val="tx2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359876" y="1295400"/>
            <a:ext cx="3622431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ДОБУКВАРНЫЙ ПЕРИОД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025661" y="1295400"/>
            <a:ext cx="3622431" cy="1066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/>
              <a:t>БУКВАРНЫЙ </a:t>
            </a:r>
          </a:p>
          <a:p>
            <a:pPr algn="ctr"/>
            <a:r>
              <a:rPr lang="ru-RU" sz="2800" b="1" dirty="0"/>
              <a:t>ПЕРИОД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66800" y="2543908"/>
            <a:ext cx="4349262" cy="58615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/>
              <a:t>ЦЕЛЬ: ПОДГОТОВИТЬ РЕБЕНКА К ЧТЕНИЮ И ПИСЬМУ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838091" y="2543906"/>
            <a:ext cx="4349262" cy="7502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ЦЕЛЬ: ПОЗНАКОМИТЬ РЕБЕНКА СО ЗВУКАМИ И БУКВАМИ И НАУЧИТЬ ЕГО ЧИТАТЬ И ПИСАТЬ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257905" y="3645876"/>
            <a:ext cx="5404340" cy="222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ЗАДАЧИ:</a:t>
            </a:r>
          </a:p>
          <a:p>
            <a:pPr algn="ctr"/>
            <a:r>
              <a:rPr lang="ru-RU" b="1" dirty="0"/>
              <a:t>*развитие слухового восприятия речи</a:t>
            </a:r>
          </a:p>
          <a:p>
            <a:pPr algn="ctr"/>
            <a:r>
              <a:rPr lang="ru-RU" b="1" dirty="0"/>
              <a:t>*анализ звукового состава речи</a:t>
            </a:r>
          </a:p>
          <a:p>
            <a:pPr algn="ctr"/>
            <a:r>
              <a:rPr lang="ru-RU" b="1" dirty="0"/>
              <a:t>*формирование представлений о слоге, слове и предложении</a:t>
            </a:r>
          </a:p>
          <a:p>
            <a:pPr algn="ctr"/>
            <a:r>
              <a:rPr lang="ru-RU" b="1" dirty="0"/>
              <a:t>*создание мотивации к учебной деятельности</a:t>
            </a:r>
          </a:p>
          <a:p>
            <a:pPr algn="ctr"/>
            <a:endParaRPr lang="ru-RU" b="1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38091" y="3645875"/>
            <a:ext cx="5884986" cy="22273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ЗАДАЧИ:</a:t>
            </a:r>
          </a:p>
          <a:p>
            <a:pPr algn="ctr"/>
            <a:r>
              <a:rPr lang="ru-RU" b="1" dirty="0"/>
              <a:t>*изучение звуков и соответствующих им букв</a:t>
            </a:r>
          </a:p>
          <a:p>
            <a:pPr algn="ctr"/>
            <a:r>
              <a:rPr lang="ru-RU" b="1" dirty="0"/>
              <a:t>*обучение составлению слов из букв и слогов</a:t>
            </a:r>
          </a:p>
          <a:p>
            <a:pPr algn="ctr"/>
            <a:r>
              <a:rPr lang="ru-RU" b="1" dirty="0"/>
              <a:t>*освоение навыков </a:t>
            </a:r>
            <a:r>
              <a:rPr lang="ru-RU" b="1" dirty="0" err="1"/>
              <a:t>послогового</a:t>
            </a:r>
            <a:r>
              <a:rPr lang="ru-RU" b="1" dirty="0"/>
              <a:t> чтения</a:t>
            </a:r>
          </a:p>
          <a:p>
            <a:pPr algn="ctr"/>
            <a:r>
              <a:rPr lang="ru-RU" b="1" dirty="0"/>
              <a:t>*закрепление элементарных правил грамматики и правописания</a:t>
            </a:r>
          </a:p>
          <a:p>
            <a:pPr algn="ctr"/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16918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847861" y="2852936"/>
            <a:ext cx="2112235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chemeClr val="bg1"/>
                </a:solidFill>
              </a:rPr>
              <a:t>[</a:t>
            </a:r>
            <a:r>
              <a:rPr lang="ru-RU" sz="2400" b="1" dirty="0">
                <a:solidFill>
                  <a:schemeClr val="bg1"/>
                </a:solidFill>
              </a:rPr>
              <a:t>а</a:t>
            </a:r>
            <a:r>
              <a:rPr lang="en-US" sz="2400" b="1" dirty="0">
                <a:solidFill>
                  <a:schemeClr val="bg1"/>
                </a:solidFill>
              </a:rPr>
              <a:t>] /</a:t>
            </a:r>
            <a:r>
              <a:rPr lang="ru-RU" sz="2400" b="1" dirty="0">
                <a:solidFill>
                  <a:schemeClr val="bg1"/>
                </a:solidFill>
              </a:rPr>
              <a:t> А</a:t>
            </a:r>
            <a:r>
              <a:rPr lang="en-US" sz="2400" b="1" dirty="0">
                <a:solidFill>
                  <a:schemeClr val="bg1"/>
                </a:solidFill>
              </a:rPr>
              <a:t> </a:t>
            </a:r>
            <a:endParaRPr lang="ru-RU" sz="2400" b="1" dirty="0">
              <a:solidFill>
                <a:schemeClr val="bg1"/>
              </a:solidFill>
            </a:endParaRPr>
          </a:p>
        </p:txBody>
      </p:sp>
      <p:pic>
        <p:nvPicPr>
          <p:cNvPr id="3" name="Picture 4" descr="C:\Users\usersp\Desktop\pict\синяя рука пише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1770" y="1590432"/>
            <a:ext cx="1305761" cy="940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/>
          <p:cNvCxnSpPr>
            <a:stCxn id="2" idx="1"/>
          </p:cNvCxnSpPr>
          <p:nvPr/>
        </p:nvCxnSpPr>
        <p:spPr>
          <a:xfrm flipH="1" flipV="1">
            <a:off x="3087492" y="2374760"/>
            <a:ext cx="2069699" cy="667992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>
            <a:stCxn id="2" idx="0"/>
          </p:cNvCxnSpPr>
          <p:nvPr/>
        </p:nvCxnSpPr>
        <p:spPr>
          <a:xfrm flipH="1" flipV="1">
            <a:off x="5773719" y="1547868"/>
            <a:ext cx="130260" cy="13050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493" y="1638592"/>
            <a:ext cx="1039868" cy="7361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</p:pic>
      <p:sp>
        <p:nvSpPr>
          <p:cNvPr id="10" name="Месяц 9"/>
          <p:cNvSpPr/>
          <p:nvPr/>
        </p:nvSpPr>
        <p:spPr>
          <a:xfrm rot="16200000">
            <a:off x="4907293" y="730146"/>
            <a:ext cx="457200" cy="1219200"/>
          </a:xfrm>
          <a:prstGeom prst="moon">
            <a:avLst>
              <a:gd name="adj" fmla="val 390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Месяц 10"/>
          <p:cNvSpPr/>
          <p:nvPr/>
        </p:nvSpPr>
        <p:spPr>
          <a:xfrm rot="16200000">
            <a:off x="6121896" y="709668"/>
            <a:ext cx="457200" cy="1219200"/>
          </a:xfrm>
          <a:prstGeom prst="moon">
            <a:avLst>
              <a:gd name="adj" fmla="val 39015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Минус 11"/>
          <p:cNvSpPr/>
          <p:nvPr/>
        </p:nvSpPr>
        <p:spPr>
          <a:xfrm>
            <a:off x="9679334" y="2867562"/>
            <a:ext cx="85361" cy="108012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4" name="Прямая со стрелкой 13"/>
          <p:cNvCxnSpPr>
            <a:stCxn id="2" idx="7"/>
          </p:cNvCxnSpPr>
          <p:nvPr/>
        </p:nvCxnSpPr>
        <p:spPr>
          <a:xfrm flipV="1">
            <a:off x="6650767" y="2428932"/>
            <a:ext cx="1365447" cy="613820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C:\Users\usersp\Desktop\pict\слышать и говорить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871"/>
          <a:stretch/>
        </p:blipFill>
        <p:spPr bwMode="auto">
          <a:xfrm>
            <a:off x="8016213" y="1090668"/>
            <a:ext cx="2167667" cy="1186204"/>
          </a:xfrm>
          <a:prstGeom prst="rect">
            <a:avLst/>
          </a:prstGeom>
          <a:solidFill>
            <a:srgbClr val="00B050"/>
          </a:solidFill>
          <a:ln w="76200">
            <a:solidFill>
              <a:srgbClr val="00B050"/>
            </a:solidFill>
          </a:ln>
        </p:spPr>
      </p:pic>
      <p:cxnSp>
        <p:nvCxnSpPr>
          <p:cNvPr id="16" name="Прямая со стрелкой 15"/>
          <p:cNvCxnSpPr>
            <a:endCxn id="17" idx="2"/>
          </p:cNvCxnSpPr>
          <p:nvPr/>
        </p:nvCxnSpPr>
        <p:spPr>
          <a:xfrm>
            <a:off x="6960096" y="3501009"/>
            <a:ext cx="1344149" cy="296015"/>
          </a:xfrm>
          <a:prstGeom prst="straightConnector1">
            <a:avLst/>
          </a:prstGeom>
          <a:ln w="5715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Овал 16"/>
          <p:cNvSpPr/>
          <p:nvPr/>
        </p:nvSpPr>
        <p:spPr>
          <a:xfrm>
            <a:off x="8304245" y="3112947"/>
            <a:ext cx="2920899" cy="1368152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/>
              <a:t>[    3    ]</a:t>
            </a:r>
            <a:endParaRPr lang="ru-RU" sz="3600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6650767" y="3947682"/>
            <a:ext cx="682724" cy="64807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Двойная стрелка вверх/вниз 19"/>
          <p:cNvSpPr/>
          <p:nvPr/>
        </p:nvSpPr>
        <p:spPr>
          <a:xfrm>
            <a:off x="7333489" y="4817473"/>
            <a:ext cx="646176" cy="1216152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2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4311" y="5057465"/>
            <a:ext cx="1039868" cy="73616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</p:pic>
      <p:cxnSp>
        <p:nvCxnSpPr>
          <p:cNvPr id="23" name="Прямая со стрелкой 22"/>
          <p:cNvCxnSpPr/>
          <p:nvPr/>
        </p:nvCxnSpPr>
        <p:spPr>
          <a:xfrm flipH="1">
            <a:off x="5171960" y="4149080"/>
            <a:ext cx="568936" cy="1276468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Овал 28"/>
          <p:cNvSpPr/>
          <p:nvPr/>
        </p:nvSpPr>
        <p:spPr>
          <a:xfrm>
            <a:off x="8824179" y="4807810"/>
            <a:ext cx="2112235" cy="129614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</a:rPr>
              <a:t>А</a:t>
            </a:r>
            <a:r>
              <a:rPr lang="en-US" sz="2400" b="1" dirty="0">
                <a:solidFill>
                  <a:schemeClr val="bg1"/>
                </a:solidFill>
              </a:rPr>
              <a:t> - [</a:t>
            </a:r>
            <a:r>
              <a:rPr lang="ru-RU" sz="2400" b="1" dirty="0">
                <a:solidFill>
                  <a:schemeClr val="bg1"/>
                </a:solidFill>
              </a:rPr>
              <a:t>а</a:t>
            </a:r>
            <a:r>
              <a:rPr lang="en-US" sz="2400" b="1" dirty="0">
                <a:solidFill>
                  <a:schemeClr val="bg1"/>
                </a:solidFill>
              </a:rPr>
              <a:t>]  </a:t>
            </a:r>
            <a:endParaRPr lang="ru-RU" sz="2400" b="1" dirty="0">
              <a:solidFill>
                <a:schemeClr val="bg1"/>
              </a:solidFill>
            </a:endParaRPr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367808" y="5455882"/>
            <a:ext cx="1536171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4367808" y="5589241"/>
            <a:ext cx="1536171" cy="72008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/>
              <a:t>4</a:t>
            </a:r>
            <a:r>
              <a:rPr lang="en-US" b="1" dirty="0"/>
              <a:t> </a:t>
            </a:r>
            <a:r>
              <a:rPr lang="ru-RU" b="1" dirty="0"/>
              <a:t>б.,4 </a:t>
            </a:r>
            <a:r>
              <a:rPr lang="ru-RU" b="1" dirty="0" err="1"/>
              <a:t>зв</a:t>
            </a:r>
            <a:r>
              <a:rPr lang="ru-RU" b="1" dirty="0"/>
              <a:t>.</a:t>
            </a:r>
          </a:p>
        </p:txBody>
      </p:sp>
      <p:cxnSp>
        <p:nvCxnSpPr>
          <p:cNvPr id="36" name="Прямая со стрелкой 35"/>
          <p:cNvCxnSpPr>
            <a:stCxn id="2" idx="2"/>
            <a:endCxn id="37" idx="3"/>
          </p:cNvCxnSpPr>
          <p:nvPr/>
        </p:nvCxnSpPr>
        <p:spPr>
          <a:xfrm flipH="1">
            <a:off x="3272402" y="3501008"/>
            <a:ext cx="1575460" cy="94514"/>
          </a:xfrm>
          <a:prstGeom prst="straightConnector1">
            <a:avLst/>
          </a:prstGeom>
          <a:ln w="5715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Минус 37"/>
          <p:cNvSpPr/>
          <p:nvPr/>
        </p:nvSpPr>
        <p:spPr>
          <a:xfrm>
            <a:off x="5171961" y="302166"/>
            <a:ext cx="85361" cy="1080120"/>
          </a:xfrm>
          <a:prstGeom prst="mathMin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 descr="C:\Users\usersp\Desktop\pict\зеленый халат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396" y="3154006"/>
            <a:ext cx="1131107" cy="883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Скругленный прямоугольник 36"/>
          <p:cNvSpPr/>
          <p:nvPr/>
        </p:nvSpPr>
        <p:spPr>
          <a:xfrm>
            <a:off x="2472079" y="3248373"/>
            <a:ext cx="800323" cy="694298"/>
          </a:xfrm>
          <a:prstGeom prst="round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[  ]</a:t>
            </a:r>
            <a:endParaRPr lang="ru-RU" b="1" dirty="0"/>
          </a:p>
        </p:txBody>
      </p:sp>
      <p:cxnSp>
        <p:nvCxnSpPr>
          <p:cNvPr id="43" name="Прямая со стрелкой 42"/>
          <p:cNvCxnSpPr/>
          <p:nvPr/>
        </p:nvCxnSpPr>
        <p:spPr>
          <a:xfrm flipH="1">
            <a:off x="1007436" y="3649016"/>
            <a:ext cx="784333" cy="50006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2290017" y="3899048"/>
            <a:ext cx="154633" cy="414385"/>
          </a:xfrm>
          <a:prstGeom prst="straightConnector1">
            <a:avLst/>
          </a:prstGeom>
          <a:ln w="381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Прямоугольник 49"/>
          <p:cNvSpPr/>
          <p:nvPr/>
        </p:nvSpPr>
        <p:spPr>
          <a:xfrm>
            <a:off x="527382" y="4313432"/>
            <a:ext cx="872221" cy="1790522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8" name="Picture 4" descr="C:\Users\usersp\Desktop\pict\глаз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13" y="4328852"/>
            <a:ext cx="572759" cy="42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sp\Desktop\pict\ударник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2"/>
          <a:stretch/>
        </p:blipFill>
        <p:spPr bwMode="auto">
          <a:xfrm>
            <a:off x="615939" y="4799876"/>
            <a:ext cx="695103" cy="5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5" descr="C:\Users\usersp\Desktop\pict\ударник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7652"/>
          <a:stretch/>
        </p:blipFill>
        <p:spPr bwMode="auto">
          <a:xfrm>
            <a:off x="618847" y="5455883"/>
            <a:ext cx="695103" cy="5684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Умножение 50"/>
          <p:cNvSpPr/>
          <p:nvPr/>
        </p:nvSpPr>
        <p:spPr>
          <a:xfrm>
            <a:off x="809866" y="5606247"/>
            <a:ext cx="395141" cy="496376"/>
          </a:xfrm>
          <a:prstGeom prst="mathMultiply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2" name="Прямоугольник 51"/>
          <p:cNvSpPr/>
          <p:nvPr/>
        </p:nvSpPr>
        <p:spPr>
          <a:xfrm>
            <a:off x="1791771" y="4328852"/>
            <a:ext cx="2268360" cy="1775103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0" name="Picture 6" descr="C:\Users\usersp\Desktop\pict\ладони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 r="50000" b="26629"/>
          <a:stretch/>
        </p:blipFill>
        <p:spPr bwMode="auto">
          <a:xfrm>
            <a:off x="2440523" y="4350011"/>
            <a:ext cx="431717" cy="381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usersp\Desktop\pict\колокольчик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0523" y="4878868"/>
            <a:ext cx="547340" cy="410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usersp\Desktop\pict\ладони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 b="26629"/>
          <a:stretch/>
        </p:blipFill>
        <p:spPr bwMode="auto">
          <a:xfrm>
            <a:off x="2527365" y="4886948"/>
            <a:ext cx="797172" cy="3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usersp\Desktop\pict\наушники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1571" y="4878867"/>
            <a:ext cx="575301" cy="431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usersp\Desktop\pict\мяч.pn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98" y="5463059"/>
            <a:ext cx="594569" cy="406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usersp\Desktop\pict\камень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46" t="3336" r="17169" b="32827"/>
          <a:stretch/>
        </p:blipFill>
        <p:spPr bwMode="auto">
          <a:xfrm>
            <a:off x="3379755" y="5405736"/>
            <a:ext cx="638933" cy="4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9" descr="C:\Users\usersp\Desktop\pict\ладони.pn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767" b="26629"/>
          <a:stretch/>
        </p:blipFill>
        <p:spPr bwMode="auto">
          <a:xfrm>
            <a:off x="2485177" y="5490018"/>
            <a:ext cx="797172" cy="352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Умножение 41"/>
          <p:cNvSpPr/>
          <p:nvPr/>
        </p:nvSpPr>
        <p:spPr>
          <a:xfrm>
            <a:off x="2811859" y="5660963"/>
            <a:ext cx="599712" cy="281120"/>
          </a:xfrm>
          <a:prstGeom prst="mathMultiply">
            <a:avLst/>
          </a:prstGeom>
          <a:solidFill>
            <a:srgbClr val="FF99FF"/>
          </a:solidFill>
          <a:ln>
            <a:solidFill>
              <a:srgbClr val="FF99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pic>
        <p:nvPicPr>
          <p:cNvPr id="2050" name="Picture 2" descr="C:\Users\usersp\Desktop\pict\лук.png"/>
          <p:cNvPicPr>
            <a:picLocks noChangeAspect="1" noChangeArrowheads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57" b="14379"/>
          <a:stretch/>
        </p:blipFill>
        <p:spPr bwMode="auto">
          <a:xfrm>
            <a:off x="293062" y="52338"/>
            <a:ext cx="1249335" cy="917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64806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4786790" y="454373"/>
            <a:ext cx="207781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   3 класс:</a:t>
            </a:r>
            <a:endParaRPr lang="ru-RU" dirty="0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570891" y="1805354"/>
            <a:ext cx="9261231" cy="236806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u="sng" dirty="0"/>
              <a:t>ЦЕЛИ: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/>
              <a:t>глубокое осмысление текста</a:t>
            </a:r>
          </a:p>
          <a:p>
            <a:pPr algn="ctr"/>
            <a:r>
              <a:rPr lang="ru-RU" sz="2000" b="1" dirty="0"/>
              <a:t>-работа с более объемными и сложными текстами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/>
              <a:t>развитие критического мышления</a:t>
            </a:r>
          </a:p>
          <a:p>
            <a:pPr marL="342900" indent="-342900" algn="ctr">
              <a:buFontTx/>
              <a:buChar char="-"/>
            </a:pPr>
            <a:r>
              <a:rPr lang="ru-RU" sz="2000" b="1" dirty="0"/>
              <a:t>расширение речевых навыков </a:t>
            </a:r>
          </a:p>
          <a:p>
            <a:pPr algn="ctr"/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44745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604" y="681863"/>
            <a:ext cx="10083800" cy="115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9375" y="1840738"/>
            <a:ext cx="9491663" cy="3736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2809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2815" y="443738"/>
            <a:ext cx="1974850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417" y="1860931"/>
            <a:ext cx="9272587" cy="2384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3485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6089" y="614807"/>
            <a:ext cx="6913563" cy="85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1FD9115-09D9-6D7D-FCAD-6A91800E24A0}"/>
              </a:ext>
            </a:extLst>
          </p:cNvPr>
          <p:cNvSpPr txBox="1"/>
          <p:nvPr/>
        </p:nvSpPr>
        <p:spPr>
          <a:xfrm>
            <a:off x="1293902" y="1391170"/>
            <a:ext cx="9261231" cy="440120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rgbClr val="002060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ЛЕТОПИСИ:</a:t>
            </a:r>
          </a:p>
          <a:p>
            <a:pPr algn="ctr"/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летописями направлена на формирование общего представления об истории и литературе, а также на развитие навыков работы с текстом</a:t>
            </a:r>
          </a:p>
          <a:p>
            <a:pPr algn="ctr"/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БЫЛИНЫ:</a:t>
            </a:r>
          </a:p>
          <a:p>
            <a:pPr marL="514350" indent="-514350" algn="ctr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композиции- зачин, основная часть, концовка</a:t>
            </a:r>
          </a:p>
          <a:p>
            <a:pPr marL="514350" indent="-514350" algn="ctr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Художественные средства-повторы, эпитеты, гипербола</a:t>
            </a:r>
          </a:p>
          <a:p>
            <a:pPr marL="514350" indent="-514350" algn="ctr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Черты жанра-центральный герой, сочетание реального и фантастического</a:t>
            </a:r>
          </a:p>
          <a:p>
            <a:pPr marL="514350" indent="-514350" algn="ctr">
              <a:buAutoNum type="arabicPeriod"/>
            </a:pP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 исполнения- </a:t>
            </a:r>
            <a:r>
              <a:rPr lang="ru-RU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нараспев,отсутствие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рифмы</a:t>
            </a:r>
          </a:p>
        </p:txBody>
      </p:sp>
    </p:spTree>
    <p:extLst>
      <p:ext uri="{BB962C8B-B14F-4D97-AF65-F5344CB8AC3E}">
        <p14:creationId xmlns:p14="http://schemas.microsoft.com/office/powerpoint/2010/main" val="20709401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5925" y="1597152"/>
            <a:ext cx="6280150" cy="4291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5513" y="950976"/>
            <a:ext cx="5260975" cy="816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9453885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1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Тема1" id="{F4CEEA70-1775-48C5-85E2-B1F08355D7A8}" vid="{708C1448-CAB8-494B-91DB-8E511FB2BA6C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17798</TotalTime>
  <Words>276</Words>
  <Application>Microsoft Office PowerPoint</Application>
  <PresentationFormat>Широкоэкранный</PresentationFormat>
  <Paragraphs>50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Times New Roman</vt:lpstr>
      <vt:lpstr>Тема1</vt:lpstr>
      <vt:lpstr>1_Тема Office</vt:lpstr>
      <vt:lpstr>Презентация PowerPoint</vt:lpstr>
      <vt:lpstr>«Люди перестают мыслить, когда перестают читать» Анатоль Франс</vt:lpstr>
      <vt:lpstr>1 класс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Упражнение  «ОБНИМАШКИ»</vt:lpstr>
      <vt:lpstr>Упражнение «ФИГА-КЛЁВО»</vt:lpstr>
      <vt:lpstr>Упражнение «УТКА-КАМЕНЬ»</vt:lpstr>
      <vt:lpstr>Упражнение «ПИСТОЛЕТ-АНТИПИСТОЛЕТ»</vt:lpstr>
      <vt:lpstr>Упражнение «РЕГУЛИРОВЩИК»</vt:lpstr>
      <vt:lpstr>Упражнение «КЛАСС-ОКЕЙ»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Организация зонального и регионального этапов конференции проектных и  учебно-исследовательских работ «Что, как и почему?»</dc:title>
  <dc:creator>User</dc:creator>
  <cp:lastModifiedBy>Наталья Яковлева</cp:lastModifiedBy>
  <cp:revision>115</cp:revision>
  <dcterms:created xsi:type="dcterms:W3CDTF">2024-01-14T08:39:34Z</dcterms:created>
  <dcterms:modified xsi:type="dcterms:W3CDTF">2025-09-12T13:05:07Z</dcterms:modified>
</cp:coreProperties>
</file>