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9" r:id="rId2"/>
    <p:sldId id="272" r:id="rId3"/>
    <p:sldId id="273" r:id="rId4"/>
    <p:sldId id="274" r:id="rId5"/>
    <p:sldId id="275" r:id="rId6"/>
    <p:sldId id="276" r:id="rId7"/>
    <p:sldId id="278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28.08.2025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115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28.08.2025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2745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28.08.2025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9343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28.08.2025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372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28.08.2025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0745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28.08.2025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5594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28.08.2025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9176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28.08.2025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082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28.08.2025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1325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28.08.2025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2940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28.08.2025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6826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96F0B-EFA5-42E9-A775-011AFA926B06}" type="datetimeFigureOut">
              <a:rPr lang="ru-RU" smtClean="0"/>
              <a:pPr/>
              <a:t>28.08.2025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169C-1499-470F-A434-F98E1C5BD5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532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321A42-376B-469B-B6EA-D8D27F564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6166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Тест к вебинару 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Преподавание предмета окружающий мир при реализации ускоренного обучения в начальном общем образовании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29.08.25</a:t>
            </a:r>
          </a:p>
        </p:txBody>
      </p:sp>
    </p:spTree>
    <p:extLst>
      <p:ext uri="{BB962C8B-B14F-4D97-AF65-F5344CB8AC3E}">
        <p14:creationId xmlns:p14="http://schemas.microsoft.com/office/powerpoint/2010/main" val="2936091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7E7245E-0820-E2B7-AE5D-D7CC334BD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338" y="365125"/>
            <a:ext cx="6587231" cy="1325563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Тест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5712B3D-38AB-8CDB-6BE5-E9CED1EA0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Какая схема лежит в основе методических рекомендаций по предмету Окружающий мир: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>
                <a:solidFill>
                  <a:srgbClr val="002060"/>
                </a:solidFill>
              </a:rPr>
              <a:t>ИПРИ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>
                <a:solidFill>
                  <a:srgbClr val="002060"/>
                </a:solidFill>
              </a:rPr>
              <a:t>АПРИ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>
                <a:solidFill>
                  <a:srgbClr val="002060"/>
                </a:solidFill>
              </a:rPr>
              <a:t>ПРИО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>
                <a:solidFill>
                  <a:srgbClr val="002060"/>
                </a:solidFill>
              </a:rPr>
              <a:t>ИПРА</a:t>
            </a:r>
          </a:p>
        </p:txBody>
      </p:sp>
    </p:spTree>
    <p:extLst>
      <p:ext uri="{BB962C8B-B14F-4D97-AF65-F5344CB8AC3E}">
        <p14:creationId xmlns:p14="http://schemas.microsoft.com/office/powerpoint/2010/main" val="207002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91A09-2920-372E-817D-F4A6A4625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662" y="365125"/>
            <a:ext cx="6800295" cy="1325563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Тест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1F1731-7CB2-0691-E4AB-6384504E7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2. Что является целью настоящих методических рекомендаций?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>
                <a:solidFill>
                  <a:srgbClr val="002060"/>
                </a:solidFill>
              </a:rPr>
              <a:t>проверка готовности учителя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>
                <a:solidFill>
                  <a:srgbClr val="002060"/>
                </a:solidFill>
              </a:rPr>
              <a:t>оказание методической помощи учителю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>
                <a:solidFill>
                  <a:srgbClr val="002060"/>
                </a:solidFill>
              </a:rPr>
              <a:t>формирование компетенций учителя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>
                <a:solidFill>
                  <a:srgbClr val="002060"/>
                </a:solidFill>
              </a:rPr>
              <a:t>требованием к работе учителя</a:t>
            </a:r>
          </a:p>
          <a:p>
            <a:pPr marL="514350" indent="-514350">
              <a:buFont typeface="+mj-lt"/>
              <a:buAutoNum type="alphaLcParenR"/>
            </a:pPr>
            <a:endParaRPr lang="ru-RU" dirty="0"/>
          </a:p>
          <a:p>
            <a:pPr marL="514350" indent="-514350">
              <a:buFont typeface="+mj-lt"/>
              <a:buAutoNum type="alphaLcParenR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4486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CF3BD5-BD02-A47C-3C56-116DEE420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216" y="365125"/>
            <a:ext cx="6498454" cy="1325563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Тест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EAF953-BB0F-F31C-D55D-62250FB89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3. На что направлен проект «Эффективная начальная школа»?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>
                <a:solidFill>
                  <a:srgbClr val="002060"/>
                </a:solidFill>
              </a:rPr>
              <a:t> на обеспечение условий для обучения детей с высоким уровнем развития 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>
                <a:solidFill>
                  <a:srgbClr val="002060"/>
                </a:solidFill>
              </a:rPr>
              <a:t>на ускоренное обучение в начальной школе всех детей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>
                <a:solidFill>
                  <a:srgbClr val="002060"/>
                </a:solidFill>
              </a:rPr>
              <a:t>на сокращение числа обучающихся в начальной школе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>
                <a:solidFill>
                  <a:srgbClr val="002060"/>
                </a:solidFill>
              </a:rPr>
              <a:t>на удовлетворение образовательных запросов родителей младших школьников</a:t>
            </a:r>
          </a:p>
        </p:txBody>
      </p:sp>
    </p:spTree>
    <p:extLst>
      <p:ext uri="{BB962C8B-B14F-4D97-AF65-F5344CB8AC3E}">
        <p14:creationId xmlns:p14="http://schemas.microsoft.com/office/powerpoint/2010/main" val="3352000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C313CC-37F3-80F4-1DA2-0F18798B6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6264" y="365125"/>
            <a:ext cx="5841507" cy="1325563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Тест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2E8BBB-7B5C-1F23-DA3A-2A7B930A2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4. Какой метод обучения преобладает на этапе адаптации учащихся к деятельности на уроке (по методическим рекомендациям)?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>
                <a:solidFill>
                  <a:srgbClr val="002060"/>
                </a:solidFill>
              </a:rPr>
              <a:t>Рассказ учителя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>
                <a:solidFill>
                  <a:srgbClr val="002060"/>
                </a:solidFill>
              </a:rPr>
              <a:t>Рассказ ученика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>
                <a:solidFill>
                  <a:srgbClr val="002060"/>
                </a:solidFill>
              </a:rPr>
              <a:t>Беседа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>
                <a:solidFill>
                  <a:srgbClr val="002060"/>
                </a:solidFill>
              </a:rPr>
              <a:t>Проблемная ситуация</a:t>
            </a:r>
          </a:p>
        </p:txBody>
      </p:sp>
    </p:spTree>
    <p:extLst>
      <p:ext uri="{BB962C8B-B14F-4D97-AF65-F5344CB8AC3E}">
        <p14:creationId xmlns:p14="http://schemas.microsoft.com/office/powerpoint/2010/main" val="760643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4D15F1-3508-BE00-145E-54EDB61AF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216" y="365125"/>
            <a:ext cx="6906827" cy="13255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Тест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0B9A38-C996-FFAB-3711-31FF2A927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5. Какой компонент в структуре методических рекомендаций совпадает со структурой проектной деятельности?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>
                <a:solidFill>
                  <a:srgbClr val="002060"/>
                </a:solidFill>
              </a:rPr>
              <a:t>Планирование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>
                <a:solidFill>
                  <a:srgbClr val="002060"/>
                </a:solidFill>
              </a:rPr>
              <a:t>Проектирование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>
                <a:solidFill>
                  <a:srgbClr val="002060"/>
                </a:solidFill>
              </a:rPr>
              <a:t>Прогнозирование</a:t>
            </a:r>
          </a:p>
          <a:p>
            <a:pPr marL="514350" indent="-514350">
              <a:buFont typeface="+mj-lt"/>
              <a:buAutoNum type="alphaLcParenR"/>
            </a:pPr>
            <a:r>
              <a:rPr lang="ru-RU" dirty="0">
                <a:solidFill>
                  <a:srgbClr val="002060"/>
                </a:solidFill>
              </a:rPr>
              <a:t>Проблематизация</a:t>
            </a:r>
          </a:p>
          <a:p>
            <a:pPr marL="514350" indent="-514350">
              <a:buFont typeface="+mj-lt"/>
              <a:buAutoNum type="alphaLcParenR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3520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B2A1938-9F3A-BCEB-3C3B-0A5057A7A7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641" t="74951" r="12330" b="13916"/>
          <a:stretch/>
        </p:blipFill>
        <p:spPr>
          <a:xfrm>
            <a:off x="5738068" y="1926454"/>
            <a:ext cx="5838414" cy="4049218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AA7B8F6-3E49-AFD3-7704-85D88A168560}"/>
              </a:ext>
            </a:extLst>
          </p:cNvPr>
          <p:cNvSpPr/>
          <p:nvPr/>
        </p:nvSpPr>
        <p:spPr>
          <a:xfrm>
            <a:off x="5702342" y="1888724"/>
            <a:ext cx="4311670" cy="2621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3BD4FF6-5C34-D3E1-72A4-F73E249B6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0834529">
            <a:off x="547268" y="2112089"/>
            <a:ext cx="9144000" cy="2038974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Bahnschrift SemiLight" panose="020B0502040204020203" pitchFamily="34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443544928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ЦНППМ</Template>
  <TotalTime>24</TotalTime>
  <Words>156</Words>
  <Application>Microsoft Office PowerPoint</Application>
  <PresentationFormat>Широкоэкранный</PresentationFormat>
  <Paragraphs>32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Bahnschrift SemiLight</vt:lpstr>
      <vt:lpstr>Calibri</vt:lpstr>
      <vt:lpstr>Calibri Light</vt:lpstr>
      <vt:lpstr>1_Тема Office</vt:lpstr>
      <vt:lpstr>Тест к вебинару   Преподавание предмета окружающий мир при реализации ускоренного обучения в начальном общем образовании  29.08.25</vt:lpstr>
      <vt:lpstr>Тест</vt:lpstr>
      <vt:lpstr>Тест</vt:lpstr>
      <vt:lpstr>Тест</vt:lpstr>
      <vt:lpstr>Тест</vt:lpstr>
      <vt:lpstr>Тест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CNPPM-1</cp:lastModifiedBy>
  <cp:revision>3</cp:revision>
  <dcterms:created xsi:type="dcterms:W3CDTF">2025-08-27T20:00:23Z</dcterms:created>
  <dcterms:modified xsi:type="dcterms:W3CDTF">2025-08-28T08:02:34Z</dcterms:modified>
</cp:coreProperties>
</file>