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26" r:id="rId3"/>
    <p:sldId id="306" r:id="rId4"/>
    <p:sldId id="314" r:id="rId5"/>
    <p:sldId id="257" r:id="rId6"/>
    <p:sldId id="330" r:id="rId7"/>
    <p:sldId id="321" r:id="rId8"/>
    <p:sldId id="285" r:id="rId9"/>
    <p:sldId id="317" r:id="rId10"/>
    <p:sldId id="318" r:id="rId11"/>
    <p:sldId id="319" r:id="rId12"/>
    <p:sldId id="329" r:id="rId13"/>
    <p:sldId id="320" r:id="rId14"/>
    <p:sldId id="327" r:id="rId15"/>
    <p:sldId id="328" r:id="rId16"/>
    <p:sldId id="334" r:id="rId17"/>
    <p:sldId id="333" r:id="rId18"/>
    <p:sldId id="331" r:id="rId19"/>
    <p:sldId id="335" r:id="rId20"/>
    <p:sldId id="336" r:id="rId21"/>
    <p:sldId id="279" r:id="rId22"/>
    <p:sldId id="280" r:id="rId23"/>
    <p:sldId id="281" r:id="rId24"/>
    <p:sldId id="282" r:id="rId25"/>
    <p:sldId id="283" r:id="rId26"/>
    <p:sldId id="27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1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9C443-4AF6-4407-B658-E32A620C7BE9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818CC-7D23-4EFD-9684-35F1ECAA1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3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Сайт издательства «Просвещение». На главной странице необходимо кликнуть курсором мыши на вкладку «Каталог».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6F61A-4AD7-45DB-A758-38AC3E54B75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8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</a:t>
            </a:r>
            <a:r>
              <a:rPr lang="ru-RU" baseline="0" dirty="0"/>
              <a:t>панели, которая находится слева,  нужно курсором мыши кликнуть на надпись «Посмотреть всё». </a:t>
            </a:r>
            <a:r>
              <a:rPr lang="ru-RU" dirty="0"/>
              <a:t>Далее прокрутить вниз и настроить</a:t>
            </a:r>
            <a:r>
              <a:rPr lang="ru-RU" baseline="0" dirty="0"/>
              <a:t> необходимые фильтры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6F61A-4AD7-45DB-A758-38AC3E54B75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Выбираем во вкладке «Учебная литература» - учебники и учебные пособия, во вкладке «Вид литературы» - учебные пособия (УМК). Класс, возраст – 1 класс, Линия УМК, серия, (Через</a:t>
            </a:r>
            <a:r>
              <a:rPr lang="ru-RU" baseline="0" dirty="0"/>
              <a:t> поиск ввести фамилию автора</a:t>
            </a:r>
            <a:r>
              <a:rPr lang="ru-RU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6F61A-4AD7-45DB-A758-38AC3E54B75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1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выбора фильтров, необходимо</a:t>
            </a:r>
            <a:r>
              <a:rPr lang="ru-RU" baseline="0" dirty="0"/>
              <a:t> выбрать нужную обложку учебного пособия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6F61A-4AD7-45DB-A758-38AC3E54B75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8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baseline="0" dirty="0"/>
              <a:t> карточке товара необходимо прокрутить вниз до вкладок «Характеристики»  и «Материалы для скачивания», выбрать </a:t>
            </a:r>
            <a:r>
              <a:rPr lang="ru-RU" baseline="0"/>
              <a:t>вкладку - «Материалы для скачивания».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6F61A-4AD7-45DB-A758-38AC3E54B75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09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81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08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61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85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99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49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6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41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28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87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05.09.2025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2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80" y="2329248"/>
            <a:ext cx="11026066" cy="2341605"/>
          </a:xfrm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Постоянно действующий вебинар по проекту </a:t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>«Эффективная начальная школа»</a:t>
            </a:r>
            <a:r>
              <a:rPr lang="ru-RU" sz="4400" b="1" i="1" dirty="0">
                <a:solidFill>
                  <a:srgbClr val="002060"/>
                </a:solidFill>
              </a:rPr>
              <a:t> </a:t>
            </a:r>
            <a:br>
              <a:rPr lang="ru-RU" sz="4400" b="1" i="1" dirty="0">
                <a:solidFill>
                  <a:srgbClr val="002060"/>
                </a:solidFill>
              </a:rPr>
            </a:b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Преподавание предмета русский язык при реализации ускоренного обучения в начальном общем образовании</a:t>
            </a:r>
            <a:br>
              <a:rPr lang="ru-RU" b="1" dirty="0">
                <a:solidFill>
                  <a:srgbClr val="002060"/>
                </a:solidFill>
              </a:rPr>
            </a:br>
            <a:br>
              <a:rPr lang="ru-RU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05 сентября 2025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7177" y="4467641"/>
            <a:ext cx="9144000" cy="165576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b="1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Модератор: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Хиленко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Татьяна Петровна,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ст. преподаватель кафедры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естественно-математических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123438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B565D8-A195-4A37-9E0A-2DF267CD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0" y="4394334"/>
            <a:ext cx="1749107" cy="23056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3850FD-6E83-4A58-981E-7ABE6B6C5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6"/>
          <a:stretch/>
        </p:blipFill>
        <p:spPr>
          <a:xfrm>
            <a:off x="2199502" y="1260389"/>
            <a:ext cx="8099081" cy="21269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7C5D7B-8FDD-42CC-A5CE-F42AF7B2C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1"/>
          <a:stretch/>
        </p:blipFill>
        <p:spPr>
          <a:xfrm>
            <a:off x="2199502" y="3579386"/>
            <a:ext cx="8099081" cy="312058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9610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8E538-E204-42E5-B519-F80EA463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01"/>
          <a:stretch/>
        </p:blipFill>
        <p:spPr>
          <a:xfrm>
            <a:off x="1533268" y="1224594"/>
            <a:ext cx="7502801" cy="482403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228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5B57C-90F7-4BDB-B83F-E2815230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957" y="210066"/>
            <a:ext cx="10515600" cy="624016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latin typeface="+mn-lt"/>
                <a:ea typeface="+mn-ea"/>
                <a:cs typeface="+mn-cs"/>
              </a:rPr>
              <a:t>ТЕМАТИЧЕСКОЕ ПЛАНИРОВАНИЕ ПО ПРОГРАММЕ</a:t>
            </a:r>
            <a:br>
              <a:rPr lang="ru-RU" sz="1400" b="1" dirty="0">
                <a:latin typeface="+mn-lt"/>
                <a:ea typeface="+mn-ea"/>
                <a:cs typeface="+mn-cs"/>
              </a:rPr>
            </a:br>
            <a:r>
              <a:rPr lang="ru-RU" sz="1400" b="1" dirty="0">
                <a:latin typeface="+mn-lt"/>
                <a:ea typeface="+mn-ea"/>
                <a:cs typeface="+mn-cs"/>
              </a:rPr>
              <a:t>«ЭФФЕКТИВНАЯ НАЧАЛЬНАЯ ШКОЛА»</a:t>
            </a:r>
            <a:br>
              <a:rPr lang="ru-RU" sz="1400" b="1" dirty="0">
                <a:latin typeface="+mn-lt"/>
                <a:ea typeface="+mn-ea"/>
                <a:cs typeface="+mn-cs"/>
              </a:rPr>
            </a:br>
            <a:r>
              <a:rPr lang="ru-RU" sz="1400" b="1" dirty="0">
                <a:latin typeface="+mn-lt"/>
                <a:ea typeface="+mn-ea"/>
                <a:cs typeface="+mn-cs"/>
              </a:rPr>
              <a:t>1 ПОЛУГОДИЕ 1 ГОДА ОБУЧЕНИЯ</a:t>
            </a:r>
            <a:br>
              <a:rPr lang="ru-RU" sz="1400" dirty="0"/>
            </a:br>
            <a:endParaRPr lang="ru-RU" sz="14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254294E-5798-459D-A93B-73F8E527D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435612"/>
              </p:ext>
            </p:extLst>
          </p:nvPr>
        </p:nvGraphicFramePr>
        <p:xfrm>
          <a:off x="2108886" y="834082"/>
          <a:ext cx="7000105" cy="5880504"/>
        </p:xfrm>
        <a:graphic>
          <a:graphicData uri="http://schemas.openxmlformats.org/drawingml/2006/table">
            <a:tbl>
              <a:tblPr firstRow="1" firstCol="1" bandRow="1"/>
              <a:tblGrid>
                <a:gridCol w="375471">
                  <a:extLst>
                    <a:ext uri="{9D8B030D-6E8A-4147-A177-3AD203B41FA5}">
                      <a16:colId xmlns:a16="http://schemas.microsoft.com/office/drawing/2014/main" val="2526148985"/>
                    </a:ext>
                  </a:extLst>
                </a:gridCol>
                <a:gridCol w="1564131">
                  <a:extLst>
                    <a:ext uri="{9D8B030D-6E8A-4147-A177-3AD203B41FA5}">
                      <a16:colId xmlns:a16="http://schemas.microsoft.com/office/drawing/2014/main" val="2284649011"/>
                    </a:ext>
                  </a:extLst>
                </a:gridCol>
                <a:gridCol w="959762">
                  <a:extLst>
                    <a:ext uri="{9D8B030D-6E8A-4147-A177-3AD203B41FA5}">
                      <a16:colId xmlns:a16="http://schemas.microsoft.com/office/drawing/2014/main" val="588590073"/>
                    </a:ext>
                  </a:extLst>
                </a:gridCol>
                <a:gridCol w="1005943">
                  <a:extLst>
                    <a:ext uri="{9D8B030D-6E8A-4147-A177-3AD203B41FA5}">
                      <a16:colId xmlns:a16="http://schemas.microsoft.com/office/drawing/2014/main" val="3595790441"/>
                    </a:ext>
                  </a:extLst>
                </a:gridCol>
                <a:gridCol w="1005943">
                  <a:extLst>
                    <a:ext uri="{9D8B030D-6E8A-4147-A177-3AD203B41FA5}">
                      <a16:colId xmlns:a16="http://schemas.microsoft.com/office/drawing/2014/main" val="1485458419"/>
                    </a:ext>
                  </a:extLst>
                </a:gridCol>
                <a:gridCol w="2088855">
                  <a:extLst>
                    <a:ext uri="{9D8B030D-6E8A-4147-A177-3AD203B41FA5}">
                      <a16:colId xmlns:a16="http://schemas.microsoft.com/office/drawing/2014/main" val="904440942"/>
                    </a:ext>
                  </a:extLst>
                </a:gridCol>
              </a:tblGrid>
              <a:tr h="22003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разделов и тем программы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Электронные (цифровые) образовательные ресурсы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701031"/>
                  </a:ext>
                </a:extLst>
              </a:tr>
              <a:tr h="639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Контрольные работы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Практические работы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14252"/>
                  </a:ext>
                </a:extLst>
              </a:tr>
              <a:tr h="22003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Раздел 1.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грамоте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604697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Слово и предложение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651142"/>
                  </a:ext>
                </a:extLst>
              </a:tr>
              <a:tr h="22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Фонетика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342981"/>
                  </a:ext>
                </a:extLst>
              </a:tr>
              <a:tr h="338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Письмо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https://resh.edu.ru/subject/13/1/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682489"/>
                  </a:ext>
                </a:extLst>
              </a:tr>
              <a:tr h="338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речи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https://resh.edu.ru/subject/13/1/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431405"/>
                  </a:ext>
                </a:extLst>
              </a:tr>
              <a:tr h="22003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по разделу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928874"/>
                  </a:ext>
                </a:extLst>
              </a:tr>
              <a:tr h="220030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Раздел 2.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Систематический курс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003254"/>
                  </a:ext>
                </a:extLst>
              </a:tr>
              <a:tr h="429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Общие сведения о языке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922965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Фонетика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https://resh.edu.ru/subject/13/1/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211300"/>
                  </a:ext>
                </a:extLst>
              </a:tr>
              <a:tr h="22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378505"/>
                  </a:ext>
                </a:extLst>
              </a:tr>
              <a:tr h="3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Лексика и морфология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014177"/>
                  </a:ext>
                </a:extLst>
              </a:tr>
              <a:tr h="22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Синтаксис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048723"/>
                  </a:ext>
                </a:extLst>
              </a:tr>
              <a:tr h="429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Орфография и пунктуация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418769"/>
                  </a:ext>
                </a:extLst>
              </a:tr>
              <a:tr h="220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речи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https://resh.edu.ru/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002899"/>
                  </a:ext>
                </a:extLst>
              </a:tr>
              <a:tr h="22003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по разделу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923745"/>
                  </a:ext>
                </a:extLst>
              </a:tr>
              <a:tr h="56967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ОБЩЕЕ КОЛИЧЕСТВО ЧАСОВ ПО ПРОГРАММЕ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34" marR="47232" marT="2186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76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798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9B4241-C960-4E80-8DD4-FCCF2E72EEDF}"/>
              </a:ext>
            </a:extLst>
          </p:cNvPr>
          <p:cNvSpPr/>
          <p:nvPr/>
        </p:nvSpPr>
        <p:spPr>
          <a:xfrm>
            <a:off x="2665407" y="254000"/>
            <a:ext cx="612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Вариант тематического планирования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D81747-D6BC-4A22-8202-FABC22469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93" y="1186248"/>
            <a:ext cx="11304614" cy="553582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822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9B4241-C960-4E80-8DD4-FCCF2E72EEDF}"/>
              </a:ext>
            </a:extLst>
          </p:cNvPr>
          <p:cNvSpPr/>
          <p:nvPr/>
        </p:nvSpPr>
        <p:spPr>
          <a:xfrm>
            <a:off x="2026508" y="254000"/>
            <a:ext cx="7599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ПОУРОЧНОЕ ПЛАНИРОВАНИЕ для педагогов, использующих учебники "Азбука" (авторы В.Г. Горецкий и другие),</a:t>
            </a:r>
          </a:p>
          <a:p>
            <a:r>
              <a:rPr lang="ru-RU" b="1" dirty="0"/>
              <a:t> "Русский язык. 1 - 4 класс. (авторы В.П. </a:t>
            </a:r>
            <a:r>
              <a:rPr lang="ru-RU" b="1" dirty="0" err="1"/>
              <a:t>Канакина</a:t>
            </a:r>
            <a:r>
              <a:rPr lang="ru-RU" b="1" dirty="0"/>
              <a:t>, В.Г. Горецкий)</a:t>
            </a:r>
            <a:endParaRPr lang="ru-RU" dirty="0"/>
          </a:p>
          <a:p>
            <a:r>
              <a:rPr lang="ru-RU" b="1" dirty="0"/>
              <a:t> 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5760FE5-67F7-4BAE-B12F-9C98995F2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342372"/>
              </p:ext>
            </p:extLst>
          </p:nvPr>
        </p:nvGraphicFramePr>
        <p:xfrm>
          <a:off x="259491" y="1248030"/>
          <a:ext cx="5622325" cy="5355968"/>
        </p:xfrm>
        <a:graphic>
          <a:graphicData uri="http://schemas.openxmlformats.org/drawingml/2006/table">
            <a:tbl>
              <a:tblPr/>
              <a:tblGrid>
                <a:gridCol w="751472">
                  <a:extLst>
                    <a:ext uri="{9D8B030D-6E8A-4147-A177-3AD203B41FA5}">
                      <a16:colId xmlns:a16="http://schemas.microsoft.com/office/drawing/2014/main" val="1954019875"/>
                    </a:ext>
                  </a:extLst>
                </a:gridCol>
                <a:gridCol w="4870853">
                  <a:extLst>
                    <a:ext uri="{9D8B030D-6E8A-4147-A177-3AD203B41FA5}">
                      <a16:colId xmlns:a16="http://schemas.microsoft.com/office/drawing/2014/main" val="2059288560"/>
                    </a:ext>
                  </a:extLst>
                </a:gridCol>
              </a:tblGrid>
              <a:tr h="1997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урока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975242"/>
                  </a:ext>
                </a:extLst>
              </a:tr>
              <a:tr h="608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составление небольших рассказов о любимых играх. Совместное составление небольших рассказов о любимом дне. Различение предложения и слова.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119934"/>
                  </a:ext>
                </a:extLst>
              </a:tr>
              <a:tr h="608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2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предложением: выделение слов, изменение их порядка. Различение предложения и слова. Закрепление. Составление предложения из слов. Работа с предложением.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591207"/>
                  </a:ext>
                </a:extLst>
              </a:tr>
              <a:tr h="405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3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предложения из слов. Слово как объект изучения. Различение слова и обозначаемого им предмета.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383358"/>
                  </a:ext>
                </a:extLst>
              </a:tr>
              <a:tr h="811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4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Звуки речи. Интонационное выделение звука в слове. Определяем самый частый звук в стихотворении. Различаем первые звуки в словах. Устанавливаем последовательность звуков в слове. Сравниваем слова, различающиеся одним звуком.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062570"/>
                  </a:ext>
                </a:extLst>
              </a:tr>
              <a:tr h="405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5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 параллельные линии. Отрабатываем параллельные линии. Ориентируемся на рабочей строке.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278472"/>
                  </a:ext>
                </a:extLst>
              </a:tr>
              <a:tr h="405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6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Пишем элементы букв. Особенность гласных звуков. Отрабатываем письмо элементов букв.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602447"/>
                  </a:ext>
                </a:extLst>
              </a:tr>
              <a:tr h="6084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7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А, а. Закрепление написания строчной и заглавной букв А, а. Слогообразующая функция гласных звуков.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724967"/>
                  </a:ext>
                </a:extLst>
              </a:tr>
              <a:tr h="405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8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О, о. Закрепление написания строчной и заглавной букв О, о.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852335"/>
                  </a:ext>
                </a:extLst>
              </a:tr>
              <a:tr h="6084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И, и. Отрабатываем умение определять количества слогов в слове. Закрепление написания строчной и заглавной букв И, 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37527"/>
                  </a:ext>
                </a:extLst>
              </a:tr>
              <a:tr h="288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буквы ы.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51021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B666A53-B3FF-4FC2-B6FE-A5DA80BB6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808807"/>
              </p:ext>
            </p:extLst>
          </p:nvPr>
        </p:nvGraphicFramePr>
        <p:xfrm>
          <a:off x="6196914" y="1248030"/>
          <a:ext cx="5735595" cy="5355963"/>
        </p:xfrm>
        <a:graphic>
          <a:graphicData uri="http://schemas.openxmlformats.org/drawingml/2006/table">
            <a:tbl>
              <a:tblPr/>
              <a:tblGrid>
                <a:gridCol w="728368">
                  <a:extLst>
                    <a:ext uri="{9D8B030D-6E8A-4147-A177-3AD203B41FA5}">
                      <a16:colId xmlns:a16="http://schemas.microsoft.com/office/drawing/2014/main" val="1954019875"/>
                    </a:ext>
                  </a:extLst>
                </a:gridCol>
                <a:gridCol w="5007227">
                  <a:extLst>
                    <a:ext uri="{9D8B030D-6E8A-4147-A177-3AD203B41FA5}">
                      <a16:colId xmlns:a16="http://schemas.microsoft.com/office/drawing/2014/main" val="2059288560"/>
                    </a:ext>
                  </a:extLst>
                </a:gridCol>
              </a:tblGrid>
              <a:tr h="1983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урока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975242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У, у. Закрепление написания строчной и заглавной букв У, у.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604337"/>
                  </a:ext>
                </a:extLst>
              </a:tr>
              <a:tr h="595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12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Повторяем особенности гласных звуков. Сравниваем начертания изученных букв, обозначающих гласные звуки. Пишем буквы, обозначающие гласные звуки.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864785"/>
                  </a:ext>
                </a:extLst>
              </a:tr>
              <a:tr h="595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13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Н, н. Закрепление написания строчной и заглавной букв Н, н. Звуковой анализ слов, работа со звуковыми моделями слов.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942412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14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С, с. Закрепление написания строчной и заглавной букв С, с.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471190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15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К, к. Закрепление написания строчной и заглавной букв К, к.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44364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16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Т, т. Закрепление написания строчной и заглавной букв Т, т.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9994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17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Л, л. Закрепление написания строчной и заглавной букв Л, 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81402"/>
                  </a:ext>
                </a:extLst>
              </a:tr>
              <a:tr h="595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18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Р, р. Особенность согласных звуков, обозначаемых изучаемыми буквами: непарные звонкие. Закрепление написания строчной и заглавной букв Р, р.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948831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19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В, в. Закрепление написания строчной и заглавной букв В, в.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662760"/>
                  </a:ext>
                </a:extLst>
              </a:tr>
              <a:tr h="595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Е, е. Звуковой анализ слов, работа со звуковыми моделями слов. Закрепление написания строчной и заглавной букв Е, е.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42929"/>
                  </a:ext>
                </a:extLst>
              </a:tr>
              <a:tr h="396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строчной и заглавной букв П, п. Закрепление написания строчной и заглавной букв П, п.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368" marR="183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370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66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078B3-4029-4BB1-997D-3EE9F960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162" y="68564"/>
            <a:ext cx="11539151" cy="7346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+mn-lt"/>
                <a:ea typeface="+mn-ea"/>
                <a:cs typeface="+mn-cs"/>
              </a:rPr>
              <a:t>Для сравнения: </a:t>
            </a:r>
            <a:br>
              <a:rPr lang="en-US" sz="2800" b="1" dirty="0">
                <a:latin typeface="+mn-lt"/>
                <a:ea typeface="+mn-ea"/>
                <a:cs typeface="+mn-cs"/>
              </a:rPr>
            </a:br>
            <a:r>
              <a:rPr lang="ru-RU" sz="2800" b="1" dirty="0">
                <a:latin typeface="+mn-lt"/>
                <a:ea typeface="+mn-ea"/>
                <a:cs typeface="+mn-cs"/>
              </a:rPr>
              <a:t>обучение грамоте 1 класс (1-4)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97270-BFA1-4ECB-B9B7-1BD7F5189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4"/>
          <a:stretch/>
        </p:blipFill>
        <p:spPr>
          <a:xfrm>
            <a:off x="2418009" y="962138"/>
            <a:ext cx="6478566" cy="52283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3185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409F4-3C1A-4E6E-AB00-316487B7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686" y="365126"/>
            <a:ext cx="7994822" cy="561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Особенности «Методических рекомендаций» </a:t>
            </a:r>
            <a:b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обучению письму в рамках реализации модели ускоренного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CB999D-EAB2-49B0-A023-0F194E93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05" y="1285103"/>
            <a:ext cx="10070757" cy="4417541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sz="3600" dirty="0"/>
              <a:t>В адаптационный период на одном уроке выполняются только задания, направленные на освоение графических навыков написания букв, остальные задания (работа со схемами слов, предложений и др.) выполняются на занятиях внеурочной деятельностью. </a:t>
            </a:r>
          </a:p>
          <a:p>
            <a:r>
              <a:rPr lang="ru-RU" sz="3600" dirty="0"/>
              <a:t>На уроках обучения письму учитель использует все части пособия «Прописи», но в каждой из них выполняются не все задания. </a:t>
            </a:r>
            <a:r>
              <a:rPr lang="ru-RU" sz="3600" i="1" dirty="0"/>
              <a:t>Например, в прописи №1 используются только страницы 3—5, 24—32. </a:t>
            </a:r>
          </a:p>
          <a:p>
            <a:r>
              <a:rPr lang="ru-RU" sz="3600" dirty="0"/>
              <a:t>На этапе формирования графических навыков уделяется внимание к формированию </a:t>
            </a:r>
            <a:r>
              <a:rPr lang="ru-RU" sz="3600" dirty="0" err="1"/>
              <a:t>речерукодвигательных</a:t>
            </a:r>
            <a:r>
              <a:rPr lang="ru-RU" sz="3600" dirty="0"/>
              <a:t> навыков с проговариванием при написании элементов букв. </a:t>
            </a:r>
          </a:p>
          <a:p>
            <a:r>
              <a:rPr lang="ru-RU" sz="3600" dirty="0"/>
              <a:t>Для выработки темпа письма, соблюдения ритма напряжения и расслабления мышц руки не следует использовать приём письма под счёт (вниз — «раз», все другие движения руки — «и»). </a:t>
            </a:r>
          </a:p>
          <a:p>
            <a:r>
              <a:rPr lang="ru-RU" sz="3600" dirty="0"/>
              <a:t>На этапе обучения письму следует формировать первичные навыки самоконтроля и самопроверки при написании элементов букв в сравнении с образцом. </a:t>
            </a:r>
          </a:p>
          <a:p>
            <a:r>
              <a:rPr lang="ru-RU" sz="3600" dirty="0"/>
              <a:t>При проведении уроков обучения письму обязательное включение 2—3 динамических пауз.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581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409F4-3C1A-4E6E-AB00-316487B7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686" y="365126"/>
            <a:ext cx="7994822" cy="561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Особенности «Методических рекомендаций» </a:t>
            </a:r>
            <a:b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обучению письму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CB999D-EAB2-49B0-A023-0F194E93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2" y="1180070"/>
            <a:ext cx="9848335" cy="336032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На каждом уроке, начиная с букварного периода, учитель работает над формированием графических навыков обучающихся при написании нескольких строчных и прописных букв;</a:t>
            </a:r>
          </a:p>
          <a:p>
            <a:r>
              <a:rPr lang="ru-RU" dirty="0"/>
              <a:t>для усиления линии формирования графических навыков и постановки руки в первом полугодии необходима реализация модуля «Каллиграфия/ Весёлая ручка/ Волшебные линеечки» в рамках направления внеурочной деятельности «Учение с увлечением!»</a:t>
            </a:r>
          </a:p>
          <a:p>
            <a:r>
              <a:rPr lang="ru-RU" dirty="0"/>
              <a:t> можно использовать анимированные прописи в цифровом сервисе «</a:t>
            </a:r>
            <a:r>
              <a:rPr lang="ru-RU" dirty="0" err="1"/>
              <a:t>Начинайзер</a:t>
            </a:r>
            <a:r>
              <a:rPr lang="ru-RU" dirty="0"/>
              <a:t>», раздел «Учебник и тетрадь», с целью демонстрации образца написания букв. </a:t>
            </a:r>
          </a:p>
          <a:p>
            <a:r>
              <a:rPr lang="ru-RU" dirty="0"/>
              <a:t>В рамках реализации модели ускоренного обучения на одном уроке (адаптационный период) выполняются только задания, направленные на освоение графических навыков написания букв. Остальные задания (работа со схемами слов, предложений и др.) выполняются на занятиях внеурочной деятельностью.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AAD9C3-20FB-4DFE-BD28-027265FDA3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77013" y="4238368"/>
            <a:ext cx="3313971" cy="1749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A7FDC3-8C4A-4AF3-BF10-E34505548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69" y="4305268"/>
            <a:ext cx="3513273" cy="17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871F11-2732-4468-A95B-414ED807F8F0}"/>
              </a:ext>
            </a:extLst>
          </p:cNvPr>
          <p:cNvSpPr/>
          <p:nvPr/>
        </p:nvSpPr>
        <p:spPr>
          <a:xfrm>
            <a:off x="259492" y="1223319"/>
            <a:ext cx="11467070" cy="50167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(З) З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нания, формируемые на уроке представлены терминами, определениями представлений и понятий, моделями.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(У) 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мения, формируемые на уроке на основе интериоризации учащимися предметных и метапредметных УУД, характеризующих планируемые результаты освоения курса «Обучение грамоте» в соответствии с ФГОС НОО.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(А) 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ктуализация имеющихся знаний по теме: вопросы и задания, позволяющие выявить и экстраполировать предварительные знания отдельных учеников на класс в целом, выравнивание стартового уровня готовности к изучению нового.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(П) 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роблема, обсуждаемая на уроке: фиксация границы (предела) имеющихся знаний, их недостаточности, формулирование вопросов, ещё не имеющих ответов у учащихся.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(Р) 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ешение проблемы, обсуждаемой на уроке: последовательное развёртывание содержания темы урока учителем на основе самостоятельной учебной деятельности учащихся с пособием и другими дидактическими материалами, предлагаемыми учителем, поиск ответа на поставленные вопросы, индивидуально, в парах, в группе, фронтально.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(И) 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тоги и выводы урока: представление проблемы в решённом виде, ответов на проблемные вопросы разными способами: вербально (устно и письменно), в моделях, рисунках, таблицах и т. п.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6F7C13-D8DB-4E79-8236-C5FBC252B2C7}"/>
              </a:ext>
            </a:extLst>
          </p:cNvPr>
          <p:cNvSpPr/>
          <p:nvPr/>
        </p:nvSpPr>
        <p:spPr>
          <a:xfrm>
            <a:off x="2310714" y="228600"/>
            <a:ext cx="6715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модель каждого урока включает следующие компоненты:</a:t>
            </a:r>
          </a:p>
        </p:txBody>
      </p:sp>
    </p:spTree>
    <p:extLst>
      <p:ext uri="{BB962C8B-B14F-4D97-AF65-F5344CB8AC3E}">
        <p14:creationId xmlns:p14="http://schemas.microsoft.com/office/powerpoint/2010/main" val="31861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BD2DB5E-3FB5-4E3D-90BE-76F5D607C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33754"/>
              </p:ext>
            </p:extLst>
          </p:nvPr>
        </p:nvGraphicFramePr>
        <p:xfrm>
          <a:off x="98852" y="131805"/>
          <a:ext cx="12002532" cy="6149267"/>
        </p:xfrm>
        <a:graphic>
          <a:graphicData uri="http://schemas.openxmlformats.org/drawingml/2006/table">
            <a:tbl>
              <a:tblPr firstRow="1" firstCol="1" bandRow="1"/>
              <a:tblGrid>
                <a:gridCol w="680168">
                  <a:extLst>
                    <a:ext uri="{9D8B030D-6E8A-4147-A177-3AD203B41FA5}">
                      <a16:colId xmlns:a16="http://schemas.microsoft.com/office/drawing/2014/main" val="3654224826"/>
                    </a:ext>
                  </a:extLst>
                </a:gridCol>
                <a:gridCol w="1226846">
                  <a:extLst>
                    <a:ext uri="{9D8B030D-6E8A-4147-A177-3AD203B41FA5}">
                      <a16:colId xmlns:a16="http://schemas.microsoft.com/office/drawing/2014/main" val="1462292138"/>
                    </a:ext>
                  </a:extLst>
                </a:gridCol>
                <a:gridCol w="10095518">
                  <a:extLst>
                    <a:ext uri="{9D8B030D-6E8A-4147-A177-3AD203B41FA5}">
                      <a16:colId xmlns:a16="http://schemas.microsoft.com/office/drawing/2014/main" val="4280259386"/>
                    </a:ext>
                  </a:extLst>
                </a:gridCol>
              </a:tblGrid>
              <a:tr h="2498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урока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Методические рекомендации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32854"/>
                  </a:ext>
                </a:extLst>
              </a:tr>
              <a:tr h="57225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Здравствуй, школа!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Речь, предложение, слово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Речь: устная и письменная. Предложение. Слово.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Отличать устную и письменную речь; выделять из речи предложение; выделять слово из предложения; составлять модели предложений; составлять предложения по иллюстрации.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Знакомство с учебным пособием «Русский язык.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Азбука». Фронтальная работа с пособием, сообщение учителя о содержании и о представлении информации на страницах учебного пособия, в оглавлении, условных обозначениях.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 акцентирует внимание обучающихся на условных обозначениях по ходу работы.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в парах.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задания к иллюстрации на с. 3.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Совпали ли ваши мнения об изменениях в жизни с приходом в школу? (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 и нет.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Как вы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узнали о том, что ваши мнения совпали или нет? С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помощью чего? (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помощью речи.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Что такое речь? Какая она бывает? Из чего состоит?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диалог по заданию к иллюстрациям в нижней части с. 3.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Как связано это задание с изменениями в вашей жизни с приходом в школу?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Словарная работа над значением и произношением словосочетания «школьные принадлежности».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Коллективное обсуждение пословицы на с. 3.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Только ли ученики учатся? Чему можно учиться после окончания школы?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Мы сейчас обменивались мнениями. Как это происходило? (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Говорили и слушали.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Говорение и слушание — это устная речь.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Вопросы, на которые мы отвечали, записаны в учебном пособии, и мы их читали. Чтение и письмо — это письменная речь.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заданий на с.  4 по составлению и моделированию предложений к иллюстрациям.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Ответы на вопросы можно изобразить с помощью модели. Каждый ответ — это предложение. Речь состоит из предложений.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Из чего состоит предложение? Найдём вместе ответ на с. 5.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заданий по составлению предложений по схемам в учебном пособии на с.  5 и с 6. </a:t>
                      </a: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Важно, чтобы при составлении предложений не использовались предлоги и союзы (или их следует рассматривать как отдельные слова, что на этом этапе обучения преждевременно).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Целесообразно подготовить фрагменты текстов сказок для напоминания их содержания (ознакомления) учащимся.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Речь — это говорение, слушание, письмо и чтение. Речь бывает устная и письменная. Речь состоит из предложений. Предложения состоят из слов.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96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3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5005F-26BC-4027-A309-B015CDB5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016"/>
            <a:ext cx="10515600" cy="661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начальная школа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Особое внимание уделить: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F47DE-8349-4FF7-878E-9E20F2A93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689B6-9C7F-4EC6-AA25-F67B119D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33" y="1700036"/>
            <a:ext cx="9489989" cy="408353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2249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BD2DB5E-3FB5-4E3D-90BE-76F5D607C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768365"/>
              </p:ext>
            </p:extLst>
          </p:nvPr>
        </p:nvGraphicFramePr>
        <p:xfrm>
          <a:off x="115330" y="0"/>
          <a:ext cx="12076670" cy="6172563"/>
        </p:xfrm>
        <a:graphic>
          <a:graphicData uri="http://schemas.openxmlformats.org/drawingml/2006/table">
            <a:tbl>
              <a:tblPr firstRow="1" firstCol="1" bandRow="1"/>
              <a:tblGrid>
                <a:gridCol w="462536">
                  <a:extLst>
                    <a:ext uri="{9D8B030D-6E8A-4147-A177-3AD203B41FA5}">
                      <a16:colId xmlns:a16="http://schemas.microsoft.com/office/drawing/2014/main" val="3654224826"/>
                    </a:ext>
                  </a:extLst>
                </a:gridCol>
                <a:gridCol w="1140504">
                  <a:extLst>
                    <a:ext uri="{9D8B030D-6E8A-4147-A177-3AD203B41FA5}">
                      <a16:colId xmlns:a16="http://schemas.microsoft.com/office/drawing/2014/main" val="1462292138"/>
                    </a:ext>
                  </a:extLst>
                </a:gridCol>
                <a:gridCol w="10473630">
                  <a:extLst>
                    <a:ext uri="{9D8B030D-6E8A-4147-A177-3AD203B41FA5}">
                      <a16:colId xmlns:a16="http://schemas.microsoft.com/office/drawing/2014/main" val="4280259386"/>
                    </a:ext>
                  </a:extLst>
                </a:gridCol>
              </a:tblGrid>
              <a:tr h="2586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 урока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Методические рекомендации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32854"/>
                  </a:ext>
                </a:extLst>
              </a:tr>
              <a:tr h="58867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 — Родина моя.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Слог, ударение</a:t>
                      </a: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Слог. Ударение.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У.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Уметь делить слова на слоги, ставить ударение; составлять модели слов; составлять высказывание по теме «Россия — Родина моя» на основе опорных слов; составлять рассказ по иллюстрации к сказке и по вопросам.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Фронтальное выполнение задания на с. 7.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диалог.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Как называется страна, в которой находится твой родной город или село? (Россия.) Россия — это наша родная страна, наша большая Родина!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Как называется столица России?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На какой планете находится наша Родина?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задания по составлению рассказа с заданными словами в учебном пособии на с. 7.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Из чего состоит ваш рассказ? (Из предложений.)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Из чего состоят предложения? (Из слов.)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Из чего состоят слова?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Из чего состоят слова?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Р.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Аудирование текста на с.  8—9 с параллельным слежением про себя. Орфографическое чтение выделенных слов.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в парах. Выполнение задания на с. 9. Целесообразно обратить внимание учащихся на то, что слова «Родина» и «Отечество» различаются по звучанию и написанию, но близки по значению.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задания на с. 7. Оно обозначено как «Задание повышенной сложности», его выполнение следует организовать после ознакомления с текстом К. Ушинского «Наше Отечество».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Моделирование предложения, из рассказа, составленного с помощью слов, расположенных на с. 7: определение количества слов в предложении и обозначение каждого слова в предложении в соответствии с графическим обозначением на с. 126 учебного пособия.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задания на с. 10. Самостоятельная работа: определение количества слов в предложении, обозначение слов графическим обозначением (см. с. 126) в соответствии с заданием на с. 10.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диалог на тему «Из чего состоят слова?».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Можно ли разделить слова на части? Часть слова называется слогом.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Упражнение в выделении слогов в словах по моделям на с. 10.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Объяснение учителя, что некоторые слоги в словах произносятся с большей силой, чем остальные. Такие слоги называются ударными. Примеры лучше использовать со с.  10 с демонстрацией обозначения ударного слога знаком ударения.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Упражнение в делении слов на слоги и определении ударного слога по заданию на с. 11. Самоконтроль по образцу учителя.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Слова состоят из слогов. Ударение — это выделение голосом одного слога в слове. Этот слог называется ударным.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второго задания на с. 11. Составление рассказа по рисунку с опорой на вопросы. Определение количества слогов и ударного слога в словах по выбору учителя. Здесь уместен разговор о вежливых словах, поэтому одним из слов для анализа может быть слово «спасибо». </a:t>
                      </a:r>
                    </a:p>
                  </a:txBody>
                  <a:tcPr marL="23436" marR="23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96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7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3751" y="280040"/>
            <a:ext cx="9326563" cy="1325563"/>
          </a:xfrm>
        </p:spPr>
        <p:txBody>
          <a:bodyPr/>
          <a:lstStyle/>
          <a:p>
            <a:r>
              <a:rPr lang="ru-RU" dirty="0"/>
              <a:t>      Вкладка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236" y="1385648"/>
            <a:ext cx="9529441" cy="5472352"/>
          </a:xfrm>
          <a:prstGeom prst="rect">
            <a:avLst/>
          </a:prstGeom>
        </p:spPr>
      </p:pic>
      <p:sp>
        <p:nvSpPr>
          <p:cNvPr id="5" name="Стрелка углом вверх 4"/>
          <p:cNvSpPr/>
          <p:nvPr/>
        </p:nvSpPr>
        <p:spPr>
          <a:xfrm flipV="1">
            <a:off x="5361708" y="942822"/>
            <a:ext cx="2895599" cy="747866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73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Вкладка «Посмотреть всё»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41" y="1213304"/>
            <a:ext cx="11197318" cy="512722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66800" y="5957455"/>
            <a:ext cx="2092036" cy="63730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6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55" y="3784"/>
            <a:ext cx="3740052" cy="358964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37937" y="208546"/>
            <a:ext cx="2905985" cy="168442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922" y="2951748"/>
            <a:ext cx="4081218" cy="363381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190717" y="3986028"/>
            <a:ext cx="2630905" cy="3301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480" y="1175980"/>
            <a:ext cx="3670725" cy="5240861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684169" y="898592"/>
            <a:ext cx="3439886" cy="128313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29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19" y="238413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Выбор фильтров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83" y="1250597"/>
            <a:ext cx="11197973" cy="5501393"/>
          </a:xfrm>
          <a:prstGeom prst="rect">
            <a:avLst/>
          </a:prstGeom>
        </p:spPr>
      </p:pic>
      <p:sp>
        <p:nvSpPr>
          <p:cNvPr id="7" name="Стрелка углом вверх 6"/>
          <p:cNvSpPr/>
          <p:nvPr/>
        </p:nvSpPr>
        <p:spPr>
          <a:xfrm rot="5400000">
            <a:off x="-23116" y="1964334"/>
            <a:ext cx="2244439" cy="731520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54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углом вверх 8"/>
          <p:cNvSpPr/>
          <p:nvPr/>
        </p:nvSpPr>
        <p:spPr>
          <a:xfrm rot="5400000">
            <a:off x="4046716" y="4370484"/>
            <a:ext cx="885334" cy="95194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1045" y="3429000"/>
            <a:ext cx="17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Прокрутка вниз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B9C975-2958-4810-AF7B-8428DD0F9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20" t="11819" r="17028" b="15332"/>
          <a:stretch/>
        </p:blipFill>
        <p:spPr>
          <a:xfrm>
            <a:off x="166814" y="141539"/>
            <a:ext cx="5023021" cy="298081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77D28-C6B5-406A-A7A3-D46804720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884" y="2916214"/>
            <a:ext cx="5821853" cy="298081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21FAB563-0FE8-4084-90FF-4B011E893107}"/>
              </a:ext>
            </a:extLst>
          </p:cNvPr>
          <p:cNvSpPr/>
          <p:nvPr/>
        </p:nvSpPr>
        <p:spPr>
          <a:xfrm rot="6956501">
            <a:off x="10374093" y="4657035"/>
            <a:ext cx="1339986" cy="378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16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2A1938-9F3A-BCEB-3C3B-0A5057A7A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41" t="74951" r="12330" b="13916"/>
          <a:stretch/>
        </p:blipFill>
        <p:spPr>
          <a:xfrm>
            <a:off x="5738068" y="1926454"/>
            <a:ext cx="5838414" cy="404921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A7B8F6-3E49-AFD3-7704-85D88A168560}"/>
              </a:ext>
            </a:extLst>
          </p:cNvPr>
          <p:cNvSpPr/>
          <p:nvPr/>
        </p:nvSpPr>
        <p:spPr>
          <a:xfrm>
            <a:off x="5702342" y="1888724"/>
            <a:ext cx="4311670" cy="2621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3BD4FF6-5C34-D3E1-72A4-F73E249B6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834529">
            <a:off x="547268" y="2112089"/>
            <a:ext cx="9144000" cy="2038974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Благодарю за внимание!</a:t>
            </a:r>
          </a:p>
        </p:txBody>
      </p:sp>
      <p:pic>
        <p:nvPicPr>
          <p:cNvPr id="7" name="Рисунок 6" descr="Изображение выглядит как шаблон, прямоугольный, пиксель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69B5D3F-9D90-04BA-15A9-C7BE397B9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7" y="1127618"/>
            <a:ext cx="1953266" cy="195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0F191-5D7E-4259-A15A-F60F4241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72" y="398804"/>
            <a:ext cx="7592877" cy="7716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ФОП НОО с 1.09.2025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E6B32-52FA-4491-ABC9-642D17853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2" b="40546"/>
          <a:stretch/>
        </p:blipFill>
        <p:spPr>
          <a:xfrm>
            <a:off x="1044146" y="1846731"/>
            <a:ext cx="9840324" cy="262641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19C08-357D-4182-91AD-7D76AE110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908" y="4689389"/>
            <a:ext cx="2487384" cy="12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6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46710-9F9A-4F3D-8CFA-0C01A329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нормативных актах с 1.09.2025 года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54424C-D7A6-489F-8159-7E681805F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772" y="1363232"/>
            <a:ext cx="6530941" cy="43513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B3D6B-2CE9-4925-93B5-040C92CAB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92" y="2814417"/>
            <a:ext cx="2487384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3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52010-4B6C-6EAE-F8D3-FEE92D81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48" y="976184"/>
            <a:ext cx="9938951" cy="685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обучения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часов в неделю)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EEE42-419B-5674-09B5-68EC3AE06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93" y="1964331"/>
            <a:ext cx="9728886" cy="2929338"/>
          </a:xfr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/>
              <a:t>Проект</a:t>
            </a:r>
            <a:r>
              <a:rPr lang="ru-RU" sz="2000" dirty="0"/>
              <a:t> «Эффективная начальная школа» направлен на обеспечение условий для развития и обучения детей </a:t>
            </a:r>
            <a:r>
              <a:rPr lang="ru-RU" sz="2000" b="1" dirty="0"/>
              <a:t>с высоким уровнем развития</a:t>
            </a:r>
            <a:r>
              <a:rPr lang="ru-RU" sz="2000" dirty="0"/>
              <a:t> параметров дошкольной зрелости, на </a:t>
            </a:r>
            <a:r>
              <a:rPr lang="ru-RU" sz="2000" b="1" dirty="0"/>
              <a:t>ускоренное обучение</a:t>
            </a:r>
            <a:r>
              <a:rPr lang="ru-RU" sz="2000" dirty="0"/>
              <a:t> в начальной школе и предполагает освоение образовательной программы начального общего образования </a:t>
            </a:r>
            <a:r>
              <a:rPr lang="ru-RU" sz="2000" b="1" dirty="0"/>
              <a:t>за 3 года</a:t>
            </a:r>
            <a:r>
              <a:rPr lang="ru-RU" sz="2000" dirty="0"/>
              <a:t> </a:t>
            </a:r>
          </a:p>
          <a:p>
            <a:pPr algn="just"/>
            <a:r>
              <a:rPr lang="ru-RU" sz="2000" dirty="0"/>
              <a:t>Методические рекомендации подготовлены в соответствии с учебным пособием «Русский язык: первый год обучения» авторов В. П. </a:t>
            </a:r>
            <a:r>
              <a:rPr lang="ru-RU" sz="2000" dirty="0" err="1"/>
              <a:t>Канакиной</a:t>
            </a:r>
            <a:r>
              <a:rPr lang="ru-RU" sz="2000" dirty="0"/>
              <a:t>, В. Г. Горецкого. </a:t>
            </a:r>
          </a:p>
          <a:p>
            <a:pPr algn="just"/>
            <a:r>
              <a:rPr lang="ru-RU" sz="2000" dirty="0"/>
              <a:t>Целью методических рекомендаций является оказание методической помощи учителю в продуктивном конструировании и эффективной реализации образовательного процесса по предмету «Русский язык» в условиях ускоренного обучения в трехлетней начальной школе.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197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C21A3-9DD9-4592-A0C3-38A4231E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16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4163A9-F63F-444D-B993-C7924019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16" y="1770021"/>
            <a:ext cx="10515600" cy="343835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400" dirty="0"/>
              <a:t>начальный этап изучения предметов «Русский язык» и «Литературное чтение» на первом году обучения;</a:t>
            </a:r>
          </a:p>
          <a:p>
            <a:r>
              <a:rPr lang="ru-RU" sz="2400" dirty="0"/>
              <a:t>курс обучение письму идёт параллельно с обучением чтению; </a:t>
            </a:r>
          </a:p>
          <a:p>
            <a:r>
              <a:rPr lang="ru-RU" sz="2400" dirty="0"/>
              <a:t>на курс «Обучение грамоте» отводится 10 часов в неделю: 5 часов «Русского языка» (обучение письму) и 5 часа «Литературного чтения» (обучение чтению)</a:t>
            </a:r>
          </a:p>
          <a:p>
            <a:r>
              <a:rPr lang="ru-RU" sz="2400" dirty="0"/>
              <a:t>обязательное условие ускоренного обучения грамоте - наличие у учащихся знания всех букв русского алфавита и наличие первоначального навыка чтения (побуквенного, </a:t>
            </a:r>
            <a:r>
              <a:rPr lang="ru-RU" sz="2400" dirty="0" err="1"/>
              <a:t>послогового</a:t>
            </a:r>
            <a:r>
              <a:rPr lang="ru-RU" sz="2400" dirty="0"/>
              <a:t> или целыми словами).</a:t>
            </a:r>
          </a:p>
        </p:txBody>
      </p:sp>
    </p:spTree>
    <p:extLst>
      <p:ext uri="{BB962C8B-B14F-4D97-AF65-F5344CB8AC3E}">
        <p14:creationId xmlns:p14="http://schemas.microsoft.com/office/powerpoint/2010/main" val="1082342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9B4241-C960-4E80-8DD4-FCCF2E72EEDF}"/>
              </a:ext>
            </a:extLst>
          </p:cNvPr>
          <p:cNvSpPr/>
          <p:nvPr/>
        </p:nvSpPr>
        <p:spPr>
          <a:xfrm>
            <a:off x="2588741" y="291757"/>
            <a:ext cx="6783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Особенности периода обучения грамоте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7A004-C734-476F-BD8B-716820D8D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98" y="1351320"/>
            <a:ext cx="9811264" cy="469717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21057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3E2BD-0F1C-4CB0-854E-C989D05E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919" y="355985"/>
            <a:ext cx="8975124" cy="6819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ЭНШ Русский язык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1-й год обучения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1F78E3-0483-4898-AD3C-190FC0864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0918" y="4386649"/>
            <a:ext cx="1265995" cy="16753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87BCA3-1497-4818-88C3-D14D591AA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98" y="3698830"/>
            <a:ext cx="1223976" cy="16197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DDCD36-6389-4A4F-B903-52229884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27" y="3647702"/>
            <a:ext cx="1828817" cy="241428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813FFE-23A2-48D0-9485-D6FB29D31954}"/>
              </a:ext>
            </a:extLst>
          </p:cNvPr>
          <p:cNvSpPr/>
          <p:nvPr/>
        </p:nvSpPr>
        <p:spPr>
          <a:xfrm>
            <a:off x="605481" y="1166843"/>
            <a:ext cx="10292429" cy="230832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/>
              <a:t>Русский язык. Азбука. Первый год обучения. УМК "Школа России". ФГОС. Учебное пособие разработано в соответствии с ФГОС и способствует реализации ускоренного обучения в начальной школе (три года обучения вместо четырех). </a:t>
            </a:r>
          </a:p>
          <a:p>
            <a:r>
              <a:rPr lang="ru-RU" sz="1600" dirty="0"/>
              <a:t>Пособие «Первый год обучения» подразумевает ускоренное прохождение программы 1-2 классов для детей с высокой учебной мотивацией и высоким уровнем готовности к обучению. После обучения по данному курсу учащиеся смогут продолжить обучение по учебникам для 3 класса данной линии УМК. В содержание учебного пособия включены задания для диагностики. А также материалы для проектной деятельности первоклассников. Иллюстративный материал помогает расширить и активизировать словарный запас детей, развить их креативное мышление.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50DE055-5562-48EB-9896-736927113881}"/>
              </a:ext>
            </a:extLst>
          </p:cNvPr>
          <p:cNvSpPr/>
          <p:nvPr/>
        </p:nvSpPr>
        <p:spPr>
          <a:xfrm>
            <a:off x="4770076" y="4710295"/>
            <a:ext cx="2026508" cy="42013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DA235C-A6BB-4D9F-B5F1-F0C0DDB13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829" y="4108561"/>
            <a:ext cx="1130729" cy="14925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79408-EAF5-45FF-8C99-A368AE73C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14" y="3647702"/>
            <a:ext cx="2058491" cy="24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3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6C6986-6C8E-4458-BD7B-592BAA23C2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4138" y="810763"/>
            <a:ext cx="8364992" cy="239375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B565D8-A195-4A37-9E0A-2DF267CD7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68" y="4354650"/>
            <a:ext cx="1749107" cy="2305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3B315-7E54-445B-A84D-13E541461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99" t="44627" r="6402" b="19931"/>
          <a:stretch/>
        </p:blipFill>
        <p:spPr>
          <a:xfrm>
            <a:off x="2054139" y="3262185"/>
            <a:ext cx="8364992" cy="342439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1809174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ЦНППМ</Template>
  <TotalTime>2528</TotalTime>
  <Words>2750</Words>
  <Application>Microsoft Office PowerPoint</Application>
  <PresentationFormat>Широкоэкранный</PresentationFormat>
  <Paragraphs>270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Bahnschrift SemiLight</vt:lpstr>
      <vt:lpstr>Calibri</vt:lpstr>
      <vt:lpstr>Calibri Light</vt:lpstr>
      <vt:lpstr>Symbol</vt:lpstr>
      <vt:lpstr>Times New Roman</vt:lpstr>
      <vt:lpstr>1_Тема Office</vt:lpstr>
      <vt:lpstr>Постоянно действующий вебинар по проекту  «Эффективная начальная школа»   Преподавание предмета русский язык при реализации ускоренного обучения в начальном общем образовании  05 сентября 2025 года</vt:lpstr>
      <vt:lpstr>Эффективная начальная школа  Особое внимание уделить:</vt:lpstr>
      <vt:lpstr>Изменения в ФОП НОО с 1.09.2025 года</vt:lpstr>
      <vt:lpstr>Изменения в нормативных актах с 1.09.2025 года</vt:lpstr>
      <vt:lpstr>Русский язык 1 год обучения (5 часов в неделю)   </vt:lpstr>
      <vt:lpstr>Обучение грамоте</vt:lpstr>
      <vt:lpstr>Презентация PowerPoint</vt:lpstr>
      <vt:lpstr>ЭНШ Русский язык 1-й год обучения</vt:lpstr>
      <vt:lpstr>Презентация PowerPoint</vt:lpstr>
      <vt:lpstr>Презентация PowerPoint</vt:lpstr>
      <vt:lpstr>Презентация PowerPoint</vt:lpstr>
      <vt:lpstr>ТЕМАТИЧЕСКОЕ ПЛАНИРОВАНИЕ ПО ПРОГРАММЕ «ЭФФЕКТИВНАЯ НАЧАЛЬНАЯ ШКОЛА» 1 ПОЛУГОДИЕ 1 ГОДА ОБУЧЕНИЯ </vt:lpstr>
      <vt:lpstr>Презентация PowerPoint</vt:lpstr>
      <vt:lpstr>Презентация PowerPoint</vt:lpstr>
      <vt:lpstr>Для сравнения:  обучение грамоте 1 класс (1-4)</vt:lpstr>
      <vt:lpstr>Особенности «Методических рекомендаций»  по обучению письму в рамках реализации модели ускоренного обучения</vt:lpstr>
      <vt:lpstr>Особенности «Методических рекомендаций»  по обучению письму</vt:lpstr>
      <vt:lpstr>Презентация PowerPoint</vt:lpstr>
      <vt:lpstr>Презентация PowerPoint</vt:lpstr>
      <vt:lpstr>Презентация PowerPoint</vt:lpstr>
      <vt:lpstr>      Вкладка </vt:lpstr>
      <vt:lpstr>Вкладка «Посмотреть всё»</vt:lpstr>
      <vt:lpstr>Презентация PowerPoint</vt:lpstr>
      <vt:lpstr>Выбор фильтров</vt:lpstr>
      <vt:lpstr>Презентация PowerPoint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 Мигеева</dc:creator>
  <cp:lastModifiedBy>Наталья Яковлева</cp:lastModifiedBy>
  <cp:revision>97</cp:revision>
  <dcterms:created xsi:type="dcterms:W3CDTF">2021-08-23T14:20:13Z</dcterms:created>
  <dcterms:modified xsi:type="dcterms:W3CDTF">2025-09-05T09:00:10Z</dcterms:modified>
</cp:coreProperties>
</file>