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9" r:id="rId3"/>
    <p:sldId id="285" r:id="rId4"/>
    <p:sldId id="257" r:id="rId5"/>
    <p:sldId id="258" r:id="rId6"/>
    <p:sldId id="259" r:id="rId7"/>
    <p:sldId id="260" r:id="rId8"/>
    <p:sldId id="261" r:id="rId9"/>
    <p:sldId id="284" r:id="rId10"/>
    <p:sldId id="286" r:id="rId11"/>
    <p:sldId id="287" r:id="rId12"/>
    <p:sldId id="262" r:id="rId13"/>
    <p:sldId id="288" r:id="rId14"/>
    <p:sldId id="289" r:id="rId15"/>
    <p:sldId id="290" r:id="rId16"/>
    <p:sldId id="291" r:id="rId17"/>
    <p:sldId id="279" r:id="rId18"/>
    <p:sldId id="280" r:id="rId19"/>
    <p:sldId id="281" r:id="rId20"/>
    <p:sldId id="282" r:id="rId21"/>
    <p:sldId id="283" r:id="rId22"/>
    <p:sldId id="292" r:id="rId23"/>
    <p:sldId id="295" r:id="rId24"/>
    <p:sldId id="296" r:id="rId25"/>
    <p:sldId id="294" r:id="rId26"/>
    <p:sldId id="293" r:id="rId27"/>
    <p:sldId id="297" r:id="rId28"/>
    <p:sldId id="27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9C443-4AF6-4407-B658-E32A620C7BE9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18CC-7D23-4EFD-9684-35F1ECAA1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3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03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Сайт издательства «Просвещение». На главной странице необходимо кликнуть курсором мыши на вкладку «Каталог».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6F61A-4AD7-45DB-A758-38AC3E54B75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8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</a:t>
            </a:r>
            <a:r>
              <a:rPr lang="ru-RU" baseline="0" dirty="0"/>
              <a:t>панели, которая находится слева,  нужно курсором мыши кликнуть на надпись «Посмотреть всё». </a:t>
            </a:r>
            <a:r>
              <a:rPr lang="ru-RU" dirty="0"/>
              <a:t>Далее прокрутить вниз и настроить</a:t>
            </a:r>
            <a:r>
              <a:rPr lang="ru-RU" baseline="0" dirty="0"/>
              <a:t> необходимые фильтры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6F61A-4AD7-45DB-A758-38AC3E54B75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Выбираем во вкладке «Учебная литература» - учебники и учебные пособия, во вкладке «Вид литературы» - учебные пособия (УМК). Класс, возраст – 1 класс, Линия УМК, серия, (Через</a:t>
            </a:r>
            <a:r>
              <a:rPr lang="ru-RU" baseline="0" dirty="0"/>
              <a:t> поиск ввести фамилию автора</a:t>
            </a:r>
            <a:r>
              <a:rPr lang="ru-RU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6F61A-4AD7-45DB-A758-38AC3E54B75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1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выбора фильтров, необходимо</a:t>
            </a:r>
            <a:r>
              <a:rPr lang="ru-RU" baseline="0" dirty="0"/>
              <a:t> выбрать нужную обложку учебного пособия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6F61A-4AD7-45DB-A758-38AC3E54B75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8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baseline="0" dirty="0"/>
              <a:t> карточке товара необходимо прокрутить вниз до вкладок «Характеристики»  и «Материалы для скачивания», выбрать </a:t>
            </a:r>
            <a:r>
              <a:rPr lang="ru-RU" baseline="0"/>
              <a:t>вкладку - «Материалы для скачивания».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6F61A-4AD7-45DB-A758-38AC3E54B75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2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09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81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08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61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85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99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49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6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41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28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87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27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like.net/3524-kartinki-flag-rossii-35-foto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3%D0%B5%D1%80%D0%B1_%D0%A0%D0%BE%D1%81%D1%81%D0%B8%D0%B8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358" y="2125050"/>
            <a:ext cx="11026066" cy="247967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Постоянно действующий вебинар по проекту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«Эффективная начальная школа»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Преподавание предмета окружающий мир при реализации ускоренного обучения в начальном общем образовании</a:t>
            </a: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29 августа 2025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7177" y="4467641"/>
            <a:ext cx="9144000" cy="1655762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Модератор: Мошнина Рауза Шамилевна,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канд.пед.наук, профессор, заведующий кафедрой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естественно-математических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12343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489EA-2B81-46A9-9574-B6926F5B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076" y="183892"/>
            <a:ext cx="7381103" cy="730507"/>
          </a:xfrm>
        </p:spPr>
        <p:txBody>
          <a:bodyPr/>
          <a:lstStyle/>
          <a:p>
            <a:pPr algn="ctr"/>
            <a:r>
              <a:rPr lang="ru-RU" dirty="0"/>
              <a:t>Что мы знаем о Москве?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081DB3-A4E7-42E9-92AA-327B804D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7438"/>
            <a:ext cx="10515600" cy="494952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Вспомните, как выглядит герб России. Что находится в центре герба? (Герб Москвы).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Почему в центре герба там, где у двуглавого орла расположено сердце, находится герб Москвы?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диалог на тему «Москва – столица России» для выявления отличительных признаков столицы (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работы президента, правительства и государственной думы РФ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Виртуальная экскурсия по Москве, просмотр видеофрагментов о достопримечательностях Москвы в соответствии с иллюстрациями на ст.16.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и обсуждение иллюстраций в группах по 4 – 5 человек. Сообщения от групп по выбранной иллюстрации (3 – 4 предложения).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Виртуальная экскурсия в Сколково. Работа со значением слова «технопарк». Иллюстрирование на тему «Как я представляю Сколково».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Выставка рисунков с авторскими комментариями. Ответы на вопросы в конце параграфа. Изображение и демонстрация учащимися своих достижений на уроке (рисунок, цветной маркер и проч.)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6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1AE38-F107-4029-A96D-4918111E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16" y="595786"/>
            <a:ext cx="9673281" cy="71403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Проектное задание «Моя малая Родина»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D742D-02C8-4782-AE51-E023EF82B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049"/>
            <a:ext cx="10515600" cy="468591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200" dirty="0"/>
              <a:t>А. Учебный диалог на тему «Что я знаю о Москве». – С какими достопримечательностями столицы вы уже знакомы? </a:t>
            </a:r>
          </a:p>
          <a:p>
            <a:pPr marL="0" indent="0" algn="just">
              <a:buNone/>
            </a:pPr>
            <a:r>
              <a:rPr lang="ru-RU" sz="3200" dirty="0"/>
              <a:t>П. Что такое достопримечательности? Только ли в Москве есть достопримечательности?</a:t>
            </a:r>
          </a:p>
          <a:p>
            <a:pPr marL="0" indent="0" algn="just">
              <a:buNone/>
            </a:pPr>
            <a:r>
              <a:rPr lang="ru-RU" sz="3200" dirty="0"/>
              <a:t>Р. Продолжаем знакомство с достопримечательностями столицы. Просмотр и осуждение иллюстраций на ст.18. – Что такое достопримечательности? Работа со значением и произношением слова достопримечательности (Интересные красивые места, которые не встречаются в других городах или странах).</a:t>
            </a:r>
          </a:p>
          <a:p>
            <a:pPr marL="0" indent="0" algn="just">
              <a:buNone/>
            </a:pPr>
            <a:r>
              <a:rPr lang="ru-RU" sz="3200" dirty="0"/>
              <a:t>Просмотр и осуждение иллюстраций на ст.19-20. – Достопримечательности каких городов вы рассмотрели? Назовите эти достопримечательности. Достопримечательности каких сел вы рассмотрели? Назовите эти достопримечательности.</a:t>
            </a:r>
          </a:p>
          <a:p>
            <a:pPr marL="0" indent="0" algn="just">
              <a:buNone/>
            </a:pPr>
            <a:r>
              <a:rPr lang="ru-RU" sz="3200" dirty="0"/>
              <a:t>Беседа на тему «Есть ли достопримечательности в нашем городе (селе)?». Выдвижение гипотез, обсуждение, совместный выбор достопримечательностей родного края. Подготовка иллюстрированных сообщений о достопримечательностях родного края.</a:t>
            </a:r>
          </a:p>
          <a:p>
            <a:pPr marL="0" indent="0" algn="just">
              <a:buNone/>
            </a:pPr>
            <a:r>
              <a:rPr lang="ru-RU" sz="3200" dirty="0"/>
              <a:t>И. Возвращение к ст.9. - Как называется раздел, который мы изучали? Проверим, как мы изучили этот раздел. Последовательное предъявление учителем вопросов по изученному разделу. Например: выбери из нескольких флагов флаг РФ; выбери из нескольких гербов герб РФ; выбери из трех музыкальных фрагментов гимн РФ; как граждане страны выражают свое уважение к ее символам? приведи примеры 3 народов РФ; выбери из предложенных иллюстраций достопримечательности Москвы. Обобщение полученных результатов по ответам на вопросы. Изображение и демонстрация учащимися своих достижений на уроке (рисунок, цветной маркер и проч.)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92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A7182-4058-CF38-E8A0-31F1FC0C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Мы будем изучать это в сентябре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40E7C-0DFC-D4FE-C303-0CF5AA2C4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20" y="150920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002060"/>
                </a:solidFill>
              </a:rPr>
              <a:t>Раздел «Общение» (4 ч)</a:t>
            </a:r>
          </a:p>
          <a:p>
            <a:r>
              <a:rPr lang="ru-RU" dirty="0">
                <a:solidFill>
                  <a:srgbClr val="002060"/>
                </a:solidFill>
              </a:rPr>
              <a:t>Ты и твои друзья. </a:t>
            </a:r>
          </a:p>
          <a:p>
            <a:r>
              <a:rPr lang="ru-RU" dirty="0">
                <a:solidFill>
                  <a:srgbClr val="002060"/>
                </a:solidFill>
              </a:rPr>
              <a:t>В школе. </a:t>
            </a:r>
          </a:p>
          <a:p>
            <a:r>
              <a:rPr lang="ru-RU" dirty="0">
                <a:solidFill>
                  <a:srgbClr val="002060"/>
                </a:solidFill>
              </a:rPr>
              <a:t>Проектное задание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«Мой класс и моя школа».</a:t>
            </a:r>
          </a:p>
          <a:p>
            <a:r>
              <a:rPr lang="ru-RU" dirty="0">
                <a:solidFill>
                  <a:srgbClr val="002060"/>
                </a:solidFill>
              </a:rPr>
              <a:t>Наша дружная семья.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E506A-DD5F-D88C-D709-7716B37F6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3447" t="28867" r="32063" b="41359"/>
          <a:stretch/>
        </p:blipFill>
        <p:spPr>
          <a:xfrm>
            <a:off x="6096000" y="1829510"/>
            <a:ext cx="5424256" cy="20418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9201D3-C9E1-1FC0-E17A-349AFFBC1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030" t="43236" r="31625" b="26084"/>
          <a:stretch/>
        </p:blipFill>
        <p:spPr>
          <a:xfrm>
            <a:off x="6113754" y="4010196"/>
            <a:ext cx="5406502" cy="21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9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B7690-67AF-4279-8FAC-BCC3F0EB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84"/>
            <a:ext cx="10515600" cy="700216"/>
          </a:xfrm>
        </p:spPr>
        <p:txBody>
          <a:bodyPr/>
          <a:lstStyle/>
          <a:p>
            <a:pPr algn="ctr"/>
            <a:r>
              <a:rPr lang="ru-RU" dirty="0"/>
              <a:t>Ты и твои друзья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2E023-7F3A-4D45-B5BB-1328EA6A6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6" y="1169773"/>
            <a:ext cx="11567984" cy="52625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А.</a:t>
            </a:r>
            <a:r>
              <a:rPr lang="ru-RU" dirty="0"/>
              <a:t> - Есть ли у тебя друзья? Как их зовут? Что вы делаете вместе?</a:t>
            </a:r>
          </a:p>
          <a:p>
            <a:pPr marL="0" indent="0" algn="just">
              <a:buNone/>
            </a:pPr>
            <a:r>
              <a:rPr lang="ru-RU" b="1" dirty="0"/>
              <a:t>П.</a:t>
            </a:r>
            <a:r>
              <a:rPr lang="ru-RU" dirty="0"/>
              <a:t> Всех ли своих знакомых мы называем друзьями? Что значит быть другом? Как сохранить дружбу?</a:t>
            </a:r>
          </a:p>
          <a:p>
            <a:pPr marL="0" indent="0" algn="just">
              <a:buNone/>
            </a:pPr>
            <a:r>
              <a:rPr lang="ru-RU" b="1" dirty="0"/>
              <a:t>Р.</a:t>
            </a:r>
            <a:r>
              <a:rPr lang="ru-RU" dirty="0"/>
              <a:t> Работа с текстом и иллюстрацией на ст.22. Экспромт-инсценировка на тему «Друзья пришли на день рождения», повторить 2-3 раза с разными группами детей по 5 человек. Особе внимание обращать на тон, мимику и содержание поздравлений, при необходимости корректировать. В завершении инсценировки «хозяйка» предлагает гостям выбрать игрушки на ст. 23.</a:t>
            </a:r>
          </a:p>
          <a:p>
            <a:pPr marL="0" indent="0" algn="just">
              <a:buNone/>
            </a:pPr>
            <a:r>
              <a:rPr lang="ru-RU" dirty="0"/>
              <a:t>Критический анализ содержания нижней иллюстрации на ст.23. Кто ведет себя за столом правильно? (Попугай).  Кто ведет себя неправильно? Дайте советы ребятам, чтобы они исправились.</a:t>
            </a:r>
          </a:p>
          <a:p>
            <a:pPr marL="0" indent="0" algn="just">
              <a:buNone/>
            </a:pPr>
            <a:r>
              <a:rPr lang="ru-RU" dirty="0"/>
              <a:t>Работу со ст. 24 и 25 лучше проводить в сокращенном варианте: каждой группе предложить по 1 пословице и дать время на обсуждение ее значения. Затем заслушать мнение каждой группы, при необходимости провести коррекцию. Пословицы: Дружба дороже денег. Друг познается в беде. Нет друга – ищи, а нашел – береги.</a:t>
            </a:r>
          </a:p>
          <a:p>
            <a:pPr marL="0" indent="0" algn="just">
              <a:buNone/>
            </a:pPr>
            <a:r>
              <a:rPr lang="ru-RU" dirty="0"/>
              <a:t>Учебный диалог на тему «Как беречь друзей?» - Какие волшебные слова помогут нам сохранить дружбу? Работа в парах по иллюстрациям на ст.26. Заслушивание диалогов, коррекция, повтор.</a:t>
            </a:r>
          </a:p>
          <a:p>
            <a:pPr marL="0" indent="0" algn="just">
              <a:buNone/>
            </a:pPr>
            <a:r>
              <a:rPr lang="ru-RU" dirty="0"/>
              <a:t>Беседа об особенностях поведения девочек и мальчиков. Целесообразно ввести понятие «мужское поведение». Критический анализ содержания иллюстраций на ст. 27. - Можно ли сказать, что мальчики на рисунках ведут себя «по-мужски»? Захочет ли кто-то дружить с таким мальчиком?</a:t>
            </a:r>
          </a:p>
          <a:p>
            <a:pPr marL="0" indent="0" algn="just">
              <a:buNone/>
            </a:pPr>
            <a:r>
              <a:rPr lang="ru-RU" b="1" dirty="0"/>
              <a:t>И.</a:t>
            </a:r>
            <a:r>
              <a:rPr lang="ru-RU" dirty="0"/>
              <a:t> - Проверим, чему мы научились на уроке. Покажите смайликами, знаете ли вы ответы на следующие вопросы. Что значит быть другом? Как сохранить дружбу? Какие слова называют волшебными и почему? Чем отличается правильное поведение мальчиков и девочек? Дети демонстрируют оценку своих достижений с помощью смайликов, учитель предлагает озвучить свои версии тех, кто показывает зеленые смайлики. При необходимости проводится коррекция.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23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0FF4D-7D2B-42A1-BF40-8A3B10E7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6837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школе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467F08-2768-490E-8AAF-538490EDD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51" y="1235675"/>
            <a:ext cx="11401168" cy="5081331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900" b="1" dirty="0"/>
              <a:t>А.</a:t>
            </a:r>
            <a:r>
              <a:rPr lang="ru-RU" sz="2900" dirty="0"/>
              <a:t> – Что такое класс? Сколько значений у этого слова?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900" b="1" dirty="0"/>
              <a:t>П. </a:t>
            </a:r>
            <a:r>
              <a:rPr lang="ru-RU" sz="2900" dirty="0"/>
              <a:t>Когда класс – это класс!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900" b="1" dirty="0"/>
              <a:t>Р.</a:t>
            </a:r>
            <a:r>
              <a:rPr lang="ru-RU" sz="2900" dirty="0"/>
              <a:t> Комментированное чтение учителем текста на ст.28. После чтения каждого абзаца проводится обсуждение его содержания применительно к своему классу.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900" dirty="0"/>
              <a:t>Дидактическая игра «К кому как обращаться?»: на вы – на ты, по имени – по отчеству. Дети хлопками по одному или по два (можно иначе) отвечают на вопросы учителя.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900" dirty="0"/>
              <a:t>Работа с фотографиями на ст.29. – Когда сделаны эти фотографии (на уроке или на перемене)? Что делают дети на фотографиях? Можно ли сказать, что они помогают друг другу? Почему?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900" dirty="0"/>
              <a:t>Выполнение заданий 2 и 3 на ст.29.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900" dirty="0"/>
              <a:t>Работу по ст. 30 лучше проводить на примере своего класса. – Рассмотрите наш класс. Расскажите о назначении каждого предмета в нашем классе. Что бы вы хотели изменить в нашем классе? Почему? Выполнение в парах задания на ст.30.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900" b="1" dirty="0"/>
              <a:t>И</a:t>
            </a:r>
            <a:r>
              <a:rPr lang="ru-RU" sz="2900" dirty="0"/>
              <a:t>. – Ответим все вместе на вопрос: Когда класс – это класс! Для этого расшифруем и прокомментируем схему. Заслушиваются и обсуждаются версии детей. Делается общий вывод.</a:t>
            </a:r>
          </a:p>
          <a:p>
            <a:pPr marL="0" indent="0" algn="ctr">
              <a:buNone/>
            </a:pPr>
            <a:r>
              <a:rPr lang="ru-RU" sz="3800" dirty="0"/>
              <a:t>Класс!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900" dirty="0"/>
              <a:t>Класс - это дружный коллектив. В классе все помогают друг другу. В классе все вещи на своих местах, чисто и красиво. В классе не только вместе учатся, но и отмечают общие праздники.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900" dirty="0"/>
              <a:t>На этом уроке моделирование проводится в качестве подготовки к составлению генеалогического древа (родословной) на следующих уроках.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E0521F-5B40-4382-AF7B-1857F04F5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7"/>
          <a:stretch/>
        </p:blipFill>
        <p:spPr>
          <a:xfrm>
            <a:off x="4419884" y="4357816"/>
            <a:ext cx="2956816" cy="7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DD94D-BF83-48A5-8CC0-8ED822DD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51" y="620499"/>
            <a:ext cx="9813324" cy="112592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Проектное задание «Мой класс и моя школа»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C1B953-D4A3-44BB-A15F-66AEE78F8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5" y="1598141"/>
            <a:ext cx="11681255" cy="457882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этого урока потребуется большая подготовительная работа. Необходимо подготовить фотографии детей класса, начиная с 1 сентября. Удобнее сделать электронный фотоальбом, а затем распечатать и собрать их в соответствии со схемой.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–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сказать про наш класс – класс!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доказать, что наш класс – класс?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заданиями на ст.32. – Что предлагает нам сделать автор пособия? Для чего мы будем делать этот альбом? Демонстрация итоговой схемы прошлого урока. Динамическое моделирование по схеме с использованием фотографий класса. Учитель демонстрирует имеющиеся фотографии класса (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быстрое пролистывание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Отбор фотографий по отдельным направлениям схемы: все вместе; помогаем друг другу; наш красивый класс; наши праздники. Повторный отбор фотографий, остаются только три лучшие фотографии по каждому направлению. Фиксация модели альбома на доске. Составление подписей или комментариев к фотографиям.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Демонстрация итогового варианта модели «Наш класс – класс!». Оценка альбома по критерию: те, кто будут рассматривать наш альбом, захотят учиться в нашем классе? Обоснование оценки.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07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A4216-2823-4479-BCE0-B3571DA5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075" y="175655"/>
            <a:ext cx="7496433" cy="6398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Наша дружная семья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7072-0AE7-499B-864F-C348FEDD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1178011"/>
            <a:ext cx="11878962" cy="499895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иллюстрацией на ст.34. – Как можно назвать этот рисунок? Что на нем изображено? Работа по вопросам пособия.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родословная?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текстом и иллюстрациями на ст.35 и 36. – Можно ли сказать, что на всех фотографиях изображены разные семьи? Почему? Как называют членов таких семей?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текстом на ст. 36. Учитель зачитывает текст вслух. – Есть ли похожие традиции в вашей семье? Откуда берутся традиции?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фронтально со схемой на ст. 39.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Обратить внимание на значение слова «поколение». Проиллюстрировать на схеме.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полученных знаний о родословной в парной работе на ст.40. Самостоятельное составление своей родословной (2-3 поколения), окончание работы дома.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Динамическое моделирование по теме «Семья»: составление модели и ее комментирование.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– это самые близкие люди, которые окружают нас. Все члены семьи любят и заботятся друг о друге. Все члены семьи собираются в одном доме и хранят семейные традиции. У каждой семьи есть своя родословная.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Рекомендации для работы дома: вместе с родителями продолжить составлять свою родословную, узнать как можно больше о старших членах семьи, подготовить сообщение по своей родословной.</a:t>
            </a:r>
            <a:endParaRPr lang="ru-RU" dirty="0"/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79FCD5DD-5C4D-4A8F-AF6C-EA0E46BCF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548EC7F-84C0-4255-9F7B-3DBFC090C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8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7B80C539-C403-432A-B6A4-6E66F8BFC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1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A3DD5A20-6F4A-4A8B-8F0B-5A91F09BC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2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E266DE8-EF11-4BF9-A601-30C3465E1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46" y="3960733"/>
            <a:ext cx="271295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2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3751" y="280040"/>
            <a:ext cx="9326563" cy="1325563"/>
          </a:xfrm>
        </p:spPr>
        <p:txBody>
          <a:bodyPr/>
          <a:lstStyle/>
          <a:p>
            <a:r>
              <a:rPr lang="ru-RU" dirty="0"/>
              <a:t>      Вкладка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36" y="1385648"/>
            <a:ext cx="9529441" cy="5472352"/>
          </a:xfrm>
          <a:prstGeom prst="rect">
            <a:avLst/>
          </a:prstGeom>
        </p:spPr>
      </p:pic>
      <p:sp>
        <p:nvSpPr>
          <p:cNvPr id="5" name="Стрелка углом вверх 4"/>
          <p:cNvSpPr/>
          <p:nvPr/>
        </p:nvSpPr>
        <p:spPr>
          <a:xfrm flipV="1">
            <a:off x="5361708" y="942822"/>
            <a:ext cx="2895599" cy="747866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3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Вкладка «Посмотреть всё»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41" y="1213304"/>
            <a:ext cx="11197318" cy="512722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066800" y="5957455"/>
            <a:ext cx="2092036" cy="63730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64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55" y="3784"/>
            <a:ext cx="3740052" cy="358964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37937" y="208546"/>
            <a:ext cx="2905985" cy="168442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922" y="2951748"/>
            <a:ext cx="4081218" cy="363381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190717" y="3986028"/>
            <a:ext cx="2630905" cy="3301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480" y="1175980"/>
            <a:ext cx="3670725" cy="524086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7684169" y="898592"/>
            <a:ext cx="3439886" cy="12831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2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/>
        </p:nvSpPr>
        <p:spPr>
          <a:xfrm>
            <a:off x="681433" y="1012104"/>
            <a:ext cx="4694608" cy="59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89" rIns="91404" bIns="45689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1281539" y="1170835"/>
            <a:ext cx="9427718" cy="59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89" rIns="91404" bIns="45689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-RU" sz="2799" b="1" dirty="0">
                <a:solidFill>
                  <a:srgbClr val="1D3152"/>
                </a:solidFill>
                <a:latin typeface="Times New Roman"/>
                <a:ea typeface="Times New Roman"/>
                <a:cs typeface="Times New Roman"/>
              </a:rPr>
              <a:t>Модели распределения содержания учебных предметов при реализации </a:t>
            </a:r>
            <a:r>
              <a:rPr lang="ru-RU" sz="2799" b="1" dirty="0">
                <a:solidFill>
                  <a:srgbClr val="1D31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эффективной начальной школы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endParaRPr sz="2799" b="1" dirty="0">
              <a:solidFill>
                <a:srgbClr val="1D3152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90000"/>
              </a:lnSpc>
              <a:buClr>
                <a:srgbClr val="1D3152"/>
              </a:buClr>
              <a:buSzPts val="3600"/>
            </a:pPr>
            <a:endParaRPr sz="2799" b="1" dirty="0">
              <a:solidFill>
                <a:srgbClr val="1D3152"/>
              </a:solidFill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144" y="2351030"/>
            <a:ext cx="9627546" cy="3494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819" y="23841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Выбор фильтров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83" y="1250597"/>
            <a:ext cx="11197973" cy="5501393"/>
          </a:xfrm>
          <a:prstGeom prst="rect">
            <a:avLst/>
          </a:prstGeom>
        </p:spPr>
      </p:pic>
      <p:sp>
        <p:nvSpPr>
          <p:cNvPr id="7" name="Стрелка углом вверх 6"/>
          <p:cNvSpPr/>
          <p:nvPr/>
        </p:nvSpPr>
        <p:spPr>
          <a:xfrm rot="5400000">
            <a:off x="-23116" y="1964334"/>
            <a:ext cx="2244439" cy="731520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54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68" y="143681"/>
            <a:ext cx="8111486" cy="452688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1112" y="2234406"/>
            <a:ext cx="9629775" cy="3533775"/>
          </a:xfrm>
          <a:prstGeom prst="rect">
            <a:avLst/>
          </a:prstGeom>
        </p:spPr>
      </p:pic>
      <p:sp>
        <p:nvSpPr>
          <p:cNvPr id="9" name="Стрелка углом вверх 8"/>
          <p:cNvSpPr/>
          <p:nvPr/>
        </p:nvSpPr>
        <p:spPr>
          <a:xfrm rot="5400000">
            <a:off x="4429214" y="4858707"/>
            <a:ext cx="885334" cy="951947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77423" y="4991167"/>
            <a:ext cx="171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Прокрутка вниз</a:t>
            </a:r>
          </a:p>
        </p:txBody>
      </p:sp>
    </p:spTree>
    <p:extLst>
      <p:ext uri="{BB962C8B-B14F-4D97-AF65-F5344CB8AC3E}">
        <p14:creationId xmlns:p14="http://schemas.microsoft.com/office/powerpoint/2010/main" val="2900516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58B07-8D2F-4E75-A523-95FBF91A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3" y="109752"/>
            <a:ext cx="10515600" cy="8293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ЭНШ Окружающий мир</a:t>
            </a:r>
            <a:br>
              <a:rPr lang="ru-RU" sz="3200" dirty="0"/>
            </a:br>
            <a:r>
              <a:rPr lang="ru-RU" sz="3200" dirty="0"/>
              <a:t>2-й год обучения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302E0E-D7D5-4424-8477-0D9C8FE83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011" y="858289"/>
            <a:ext cx="6186616" cy="5278900"/>
          </a:xfrm>
        </p:spPr>
      </p:pic>
    </p:spTree>
    <p:extLst>
      <p:ext uri="{BB962C8B-B14F-4D97-AF65-F5344CB8AC3E}">
        <p14:creationId xmlns:p14="http://schemas.microsoft.com/office/powerpoint/2010/main" val="133569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012844-950A-4C26-ACD1-FCB95EA5E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1946" y="213890"/>
            <a:ext cx="8520772" cy="19691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8664D4-0A35-4815-95AD-DE34D1C69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448" y="2183018"/>
            <a:ext cx="8424270" cy="395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22E76D-211B-4505-A387-1868DF722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04" y="535460"/>
            <a:ext cx="10383413" cy="5280454"/>
          </a:xfrm>
        </p:spPr>
      </p:pic>
    </p:spTree>
    <p:extLst>
      <p:ext uri="{BB962C8B-B14F-4D97-AF65-F5344CB8AC3E}">
        <p14:creationId xmlns:p14="http://schemas.microsoft.com/office/powerpoint/2010/main" val="2149241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58B07-8D2F-4E75-A523-95FBF91A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3" y="109752"/>
            <a:ext cx="10515600" cy="8293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ЭНШ Окружающий мир</a:t>
            </a:r>
            <a:br>
              <a:rPr lang="ru-RU" sz="3200" dirty="0"/>
            </a:br>
            <a:r>
              <a:rPr lang="ru-RU" sz="3200" dirty="0"/>
              <a:t>3-й год обучения (4 класс)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309366B-2BA3-49CD-9CF7-81AB9CC20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569"/>
          <a:stretch/>
        </p:blipFill>
        <p:spPr>
          <a:xfrm>
            <a:off x="3020068" y="939113"/>
            <a:ext cx="5976737" cy="444843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C44DD5-791D-44BA-8FE0-4050893D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068" y="5308020"/>
            <a:ext cx="5668069" cy="82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2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EB6F1098-F36E-403E-99E6-894FEC7D0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2222"/>
          <a:stretch/>
        </p:blipFill>
        <p:spPr>
          <a:xfrm>
            <a:off x="1513051" y="-65902"/>
            <a:ext cx="7866357" cy="507450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C2F1A5-E283-495F-80FA-1B7E7DF1F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08" b="27158"/>
          <a:stretch/>
        </p:blipFill>
        <p:spPr>
          <a:xfrm>
            <a:off x="1762897" y="5008606"/>
            <a:ext cx="7577661" cy="14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59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B3FF3D-1363-4FD9-9B7C-29B9F4282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8133" y="164754"/>
            <a:ext cx="7357903" cy="6038337"/>
          </a:xfrm>
        </p:spPr>
      </p:pic>
    </p:spTree>
    <p:extLst>
      <p:ext uri="{BB962C8B-B14F-4D97-AF65-F5344CB8AC3E}">
        <p14:creationId xmlns:p14="http://schemas.microsoft.com/office/powerpoint/2010/main" val="1463252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2A1938-9F3A-BCEB-3C3B-0A5057A7A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41" t="74951" r="12330" b="13916"/>
          <a:stretch/>
        </p:blipFill>
        <p:spPr>
          <a:xfrm>
            <a:off x="5738068" y="1926454"/>
            <a:ext cx="5838414" cy="404921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A7B8F6-3E49-AFD3-7704-85D88A168560}"/>
              </a:ext>
            </a:extLst>
          </p:cNvPr>
          <p:cNvSpPr/>
          <p:nvPr/>
        </p:nvSpPr>
        <p:spPr>
          <a:xfrm>
            <a:off x="5702342" y="1888724"/>
            <a:ext cx="4311670" cy="262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BD4FF6-5C34-D3E1-72A4-F73E249B6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34529">
            <a:off x="547268" y="2112089"/>
            <a:ext cx="9144000" cy="203897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Благодарю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2050CE-B764-4B16-BF41-10EDF20BE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90" y="968957"/>
            <a:ext cx="1914993" cy="191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4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3E2BD-0F1C-4CB0-854E-C989D05E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ЭНШ Окружающий мир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1-й год обучения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64F0D2-9A1C-45E6-95D1-3E8BC07EB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24" y="1927654"/>
            <a:ext cx="10797293" cy="3811797"/>
          </a:xfrm>
        </p:spPr>
      </p:pic>
    </p:spTree>
    <p:extLst>
      <p:ext uri="{BB962C8B-B14F-4D97-AF65-F5344CB8AC3E}">
        <p14:creationId xmlns:p14="http://schemas.microsoft.com/office/powerpoint/2010/main" val="112653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52010-4B6C-6EAE-F8D3-FEE92D81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98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ОКРУЖАЮЩИЙ МИР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1 ГОД ОБУЧЕНИЯ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(2 часа в неделю, всего 68 ч)</a:t>
            </a:r>
            <a:br>
              <a:rPr lang="ru-RU" sz="2400" b="1" dirty="0">
                <a:solidFill>
                  <a:srgbClr val="002060"/>
                </a:solidFill>
              </a:rPr>
            </a:b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МЕТОДИЧЕСКИЕ РЕКОМЕНДАЦИИ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EEE42-419B-5674-09B5-68EC3AE0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2427316"/>
            <a:ext cx="10389524" cy="37496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Методические рекомендации разработаны </a:t>
            </a:r>
            <a:r>
              <a:rPr lang="ru-RU" b="1" dirty="0"/>
              <a:t>в рамках проекта «Эффективная начальная школа».</a:t>
            </a:r>
            <a:r>
              <a:rPr lang="ru-RU" dirty="0"/>
              <a:t> В соответствии с п.3 части 1 статьи 34 </a:t>
            </a:r>
            <a:r>
              <a:rPr lang="ru-RU" b="1" dirty="0"/>
              <a:t>Федерального закона </a:t>
            </a:r>
            <a:r>
              <a:rPr lang="ru-RU" dirty="0"/>
              <a:t>от 29 декабря 2012 г. №273 «Об образовании в Российской Федерации»</a:t>
            </a:r>
          </a:p>
          <a:p>
            <a:pPr algn="just"/>
            <a:r>
              <a:rPr lang="ru-RU" b="1" dirty="0"/>
              <a:t>Проект</a:t>
            </a:r>
            <a:r>
              <a:rPr lang="ru-RU" dirty="0"/>
              <a:t> «Эффективная начальная школа» направлен на обеспечение условий для развития и обучения детей </a:t>
            </a:r>
            <a:r>
              <a:rPr lang="ru-RU" b="1" dirty="0"/>
              <a:t>с высоким уровнем развития</a:t>
            </a:r>
            <a:r>
              <a:rPr lang="ru-RU" dirty="0"/>
              <a:t> параметров дошкольной зрелости, на </a:t>
            </a:r>
            <a:r>
              <a:rPr lang="ru-RU" b="1" dirty="0"/>
              <a:t>ускоренное обучение</a:t>
            </a:r>
            <a:r>
              <a:rPr lang="ru-RU" dirty="0"/>
              <a:t> в начальной школе и предполагает освоение образовательной программы начального общего образования </a:t>
            </a:r>
            <a:r>
              <a:rPr lang="ru-RU" b="1" dirty="0"/>
              <a:t>за 3 года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97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E92E4-F03A-CC1C-E6D4-56886C96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157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ОКРУЖАЮЩИЙ МИР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1 ГОД ОБУЧЕНИЯ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(2 часа в неделю, всего 68 ч)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МЕТОДИЧЕСКИЕ РЕКОМЕНДАЦИИ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7647A-F062-2BEF-40D3-36F6FA6E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7184"/>
            <a:ext cx="10515600" cy="350026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Методические рекомендации подготовлены в соответствии с учебным пособием «Окружающий мир» автора А.А. Плешакова.</a:t>
            </a:r>
            <a:r>
              <a:rPr lang="ru-RU" b="1" dirty="0"/>
              <a:t> Первый год обучения</a:t>
            </a:r>
            <a:endParaRPr lang="ru-RU" dirty="0"/>
          </a:p>
          <a:p>
            <a:pPr algn="just"/>
            <a:r>
              <a:rPr lang="ru-RU" b="1" dirty="0"/>
              <a:t>Целью</a:t>
            </a:r>
            <a:r>
              <a:rPr lang="ru-RU" dirty="0"/>
              <a:t> настоящих Методических рекомендаций является </a:t>
            </a:r>
            <a:r>
              <a:rPr lang="ru-RU" b="1" dirty="0"/>
              <a:t>оказание методической помощи </a:t>
            </a:r>
            <a:r>
              <a:rPr lang="ru-RU" dirty="0"/>
              <a:t>учителю в продуктивном конструировании и эффективной реализации образовательного процесса по предмету «Окружающий мир» в условиях ускоренного обучения в трехлетней начальной школе.</a:t>
            </a:r>
          </a:p>
        </p:txBody>
      </p:sp>
    </p:spTree>
    <p:extLst>
      <p:ext uri="{BB962C8B-B14F-4D97-AF65-F5344CB8AC3E}">
        <p14:creationId xmlns:p14="http://schemas.microsoft.com/office/powerpoint/2010/main" val="24665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1AC78-B703-A53C-1E85-FCE5EDC0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382881"/>
            <a:ext cx="10515600" cy="186317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Дидактический аппарат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Методических рекомендаций выстроен по единой схеме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АПРИ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B6E22-186F-90B4-7AE3-2B11429C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4008"/>
            <a:ext cx="10515600" cy="4072955"/>
          </a:xfrm>
          <a:noFill/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	</a:t>
            </a:r>
            <a:r>
              <a:rPr lang="ru-RU" b="1" dirty="0">
                <a:solidFill>
                  <a:srgbClr val="002060"/>
                </a:solidFill>
              </a:rPr>
              <a:t>А</a:t>
            </a:r>
            <a:r>
              <a:rPr lang="ru-RU" dirty="0">
                <a:solidFill>
                  <a:srgbClr val="002060"/>
                </a:solidFill>
              </a:rPr>
              <a:t>ктуализация имеющихся знаний по теме: вопросы и задания, позволяющие выявить и экстраполировать предварительные знания отдельных учеников на класс в целом, выравнивание стартового уровня готовности к изучению нового.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dirty="0">
                <a:solidFill>
                  <a:srgbClr val="002060"/>
                </a:solidFill>
              </a:rPr>
              <a:t>роблема, обсуждаемая на уроке: фиксация границы (предела) имеющихся знаний, их недостаточности, формулирование вопросов, еще не имеющих ответов у учащихся.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Р</a:t>
            </a:r>
            <a:r>
              <a:rPr lang="ru-RU" dirty="0">
                <a:solidFill>
                  <a:srgbClr val="002060"/>
                </a:solidFill>
              </a:rPr>
              <a:t>ешение проблемы, обсуждаемой на уроке: последовательное развертывание содержания темы урока учителем на основе самостоятельной учебной деятельности учащихся с пособием (учебником) и другими дидактическими материалами, предлагаемыми учителем, поиск ответа на поставленные вопросы, индивидуально, в парах, в группе, фронтально.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dirty="0">
                <a:solidFill>
                  <a:srgbClr val="002060"/>
                </a:solidFill>
              </a:rPr>
              <a:t>тоги и выводы урока: представление проблемы в решенном виде, ответов на проблемные вопросы разными способами: вербально (устно и письменно), в моделях, рисунках, таблицах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20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C39B1-9A6F-572E-FB94-F4F6A4B1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71" y="-176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Методические рекомендации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828FAB-F45D-0414-B6B4-D655F488C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09" t="22654" r="17136" b="9930"/>
          <a:stretch/>
        </p:blipFill>
        <p:spPr>
          <a:xfrm>
            <a:off x="1172591" y="1149150"/>
            <a:ext cx="9711432" cy="546765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3695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E1D35-7E26-57B5-5EB8-44A6E80C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447" y="0"/>
            <a:ext cx="671151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Мы будем изучать это в сентябре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D10E6B-F11F-A391-162E-2FCDB7B6C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38" y="13255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002060"/>
                </a:solidFill>
              </a:rPr>
              <a:t>Раздел «Родная страна» (3 ч)</a:t>
            </a:r>
          </a:p>
          <a:p>
            <a:r>
              <a:rPr lang="ru-RU" dirty="0">
                <a:solidFill>
                  <a:srgbClr val="002060"/>
                </a:solidFill>
              </a:rPr>
              <a:t>Наша Родина — Россия. </a:t>
            </a:r>
          </a:p>
          <a:p>
            <a:r>
              <a:rPr lang="ru-RU" dirty="0">
                <a:solidFill>
                  <a:srgbClr val="002060"/>
                </a:solidFill>
              </a:rPr>
              <a:t>Что мы знаем о Москве? </a:t>
            </a:r>
          </a:p>
          <a:p>
            <a:r>
              <a:rPr lang="ru-RU" dirty="0">
                <a:solidFill>
                  <a:srgbClr val="002060"/>
                </a:solidFill>
              </a:rPr>
              <a:t>Проектное задание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«Моя малая Родина».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AF5D02-4FE2-5D77-D25E-F0D1058D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3829" y="2142254"/>
            <a:ext cx="6317271" cy="39877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A4D875-9D1F-0779-5992-E69E4F870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10525" y="1181099"/>
            <a:ext cx="2673406" cy="30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9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565D71E-C204-404F-BDCD-9DAA7CDE4C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139132"/>
              </p:ext>
            </p:extLst>
          </p:nvPr>
        </p:nvGraphicFramePr>
        <p:xfrm>
          <a:off x="329514" y="1161535"/>
          <a:ext cx="11607114" cy="5382451"/>
        </p:xfrm>
        <a:graphic>
          <a:graphicData uri="http://schemas.openxmlformats.org/drawingml/2006/table">
            <a:tbl>
              <a:tblPr firstRow="1" firstCol="1" bandRow="1"/>
              <a:tblGrid>
                <a:gridCol w="11607114">
                  <a:extLst>
                    <a:ext uri="{9D8B030D-6E8A-4147-A177-3AD203B41FA5}">
                      <a16:colId xmlns:a16="http://schemas.microsoft.com/office/drawing/2014/main" val="307615507"/>
                    </a:ext>
                  </a:extLst>
                </a:gridCol>
              </a:tblGrid>
              <a:tr h="4697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диалог. – Сегодня мы будем говорить о нашей стране. Кто знает, как она называется?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-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 ребята по-разному назвали нашу страну? Какое название правильное?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Объяснение учителя. У нашей страны два правильных названия: полное и краткое. Полное название Российская Федерация, краткое Россия. Знает ли кто-нибудь, что такое федерация? Учитель зачитывает вслух текст абзаца на ст. 10. - Назовите города, области или республики Российской Федерации, о которых вы знаете.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Важно обратить внимание на то, чтобы дети называли только субъекты РФ. Ошибки нужно доброжелательно исправлять.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диалог. - Кроме названия каждую страну узнают по ее флагу и гербу. Как выглядит флаг Российской Федерации? Работа с иллюстрацией на ст.10. Упражнения на запоминание порядка цветных полос на флаге РФ, узнавание флага РФ среди похожих (красно-бело-синих) флагов.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иллюстрацией герба РФ на ст.10. Словарная работа со словом «герб»: на гербе´, с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гербо´м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 герба´, о гербе´. Учитель дает описание герба РФ: на красном поле расположен золотой двуглавый орел о трех коронах с гербом Москвы в центре. По ходу описания дети указкой показывают элементы герба в учебнике.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скипетре и державе в 1 классе лучше не говорить, чтобы не перегрузить урок новыми терминами.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Сегодня мы узнаем еще одно новое слово. Это слово «гимн». Гимн – это торжественная песня о стране. У каждой страны свой гимн. При исполнении гимна все встают, даже когда исполняют гимн другой страны. Так проявляется уважение к каждой стране мира.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Прослушивание аудиозаписи гимна РФ.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(Дети прослушивают гимн РФ стоя, с уважением.)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Словарная работа по склонению слова «гимн».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задания на ст.11.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текстом и заданием на ст.12. – Обратите внимание на костюмы, обувь и головные уборы разных народов нашей страны. Кто из них живет на севере нашей большой сраны, где даже летом бывает холодно? Где расположен этот рисунок? (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нижний ряд, третий рисунок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А кто живет ближе к югу, где тепло не только летом, но и зимой? Где расположен этот рисунок? (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верхний ряд третий рисунок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текстом на ст.13. Словарная работа по произношению и значению слова «традиции». Составление в парах вопросов и ответов к ним по иллюстрациям на ст. 13 и 14.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Устные ответы на вопросы в конце параграфа. Изображение и демонстрация учащимися своих достижений на уроке (рисунок, цветной маркер и проч.)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12" marR="50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66622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858980-7F90-46DC-B280-4371C1AEB16A}"/>
              </a:ext>
            </a:extLst>
          </p:cNvPr>
          <p:cNvSpPr/>
          <p:nvPr/>
        </p:nvSpPr>
        <p:spPr>
          <a:xfrm>
            <a:off x="2710249" y="321276"/>
            <a:ext cx="6343135" cy="733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Наша Родина — Россия </a:t>
            </a:r>
          </a:p>
        </p:txBody>
      </p:sp>
    </p:spTree>
    <p:extLst>
      <p:ext uri="{BB962C8B-B14F-4D97-AF65-F5344CB8AC3E}">
        <p14:creationId xmlns:p14="http://schemas.microsoft.com/office/powerpoint/2010/main" val="113896170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ЦНППМ</Template>
  <TotalTime>2013</TotalTime>
  <Words>2558</Words>
  <Application>Microsoft Office PowerPoint</Application>
  <PresentationFormat>Широкоэкранный</PresentationFormat>
  <Paragraphs>119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Bahnschrift SemiLight</vt:lpstr>
      <vt:lpstr>Calibri</vt:lpstr>
      <vt:lpstr>Calibri Light</vt:lpstr>
      <vt:lpstr>Times New Roman</vt:lpstr>
      <vt:lpstr>1_Тема Office</vt:lpstr>
      <vt:lpstr>Постоянно действующий вебинар по проекту  «Эффективная начальная школа»  Преподавание предмета окружающий мир при реализации ускоренного обучения в начальном общем образовании  29 августа 2025 года</vt:lpstr>
      <vt:lpstr>Презентация PowerPoint</vt:lpstr>
      <vt:lpstr>ЭНШ Окружающий мир 1-й год обучения</vt:lpstr>
      <vt:lpstr>ОКРУЖАЮЩИЙ МИР  1 ГОД ОБУЧЕНИЯ (2 часа в неделю, всего 68 ч)  МЕТОДИЧЕСКИЕ РЕКОМЕНДАЦИИ </vt:lpstr>
      <vt:lpstr>ОКРУЖАЮЩИЙ МИР  1 ГОД ОБУЧЕНИЯ (2 часа в неделю, всего 68 ч)  МЕТОДИЧЕСКИЕ РЕКОМЕНДАЦИИ </vt:lpstr>
      <vt:lpstr>Дидактический аппарат  Методических рекомендаций выстроен по единой схеме  АПРИ</vt:lpstr>
      <vt:lpstr>Методические рекомендации</vt:lpstr>
      <vt:lpstr>Мы будем изучать это в сентябре</vt:lpstr>
      <vt:lpstr>Презентация PowerPoint</vt:lpstr>
      <vt:lpstr>Что мы знаем о Москве? </vt:lpstr>
      <vt:lpstr>Проектное задание «Моя малая Родина»</vt:lpstr>
      <vt:lpstr>Мы будем изучать это в сентябре</vt:lpstr>
      <vt:lpstr>Ты и твои друзья </vt:lpstr>
      <vt:lpstr>В школе </vt:lpstr>
      <vt:lpstr>Проектное задание «Мой класс и моя школа»</vt:lpstr>
      <vt:lpstr>Наша дружная семья </vt:lpstr>
      <vt:lpstr>      Вкладка </vt:lpstr>
      <vt:lpstr>Вкладка «Посмотреть всё»</vt:lpstr>
      <vt:lpstr>Презентация PowerPoint</vt:lpstr>
      <vt:lpstr>Выбор фильтров</vt:lpstr>
      <vt:lpstr>Презентация PowerPoint</vt:lpstr>
      <vt:lpstr>ЭНШ Окружающий мир 2-й год обучения</vt:lpstr>
      <vt:lpstr>Презентация PowerPoint</vt:lpstr>
      <vt:lpstr>Презентация PowerPoint</vt:lpstr>
      <vt:lpstr>ЭНШ Окружающий мир 3-й год обучения (4 класс)</vt:lpstr>
      <vt:lpstr>Презентация PowerPoint</vt:lpstr>
      <vt:lpstr>Презентация PowerPoint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Мигеева</dc:creator>
  <cp:lastModifiedBy>CNPPM-1</cp:lastModifiedBy>
  <cp:revision>52</cp:revision>
  <dcterms:created xsi:type="dcterms:W3CDTF">2021-08-23T14:20:13Z</dcterms:created>
  <dcterms:modified xsi:type="dcterms:W3CDTF">2025-08-28T08:02:11Z</dcterms:modified>
</cp:coreProperties>
</file>