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notesMasterIdLst>
    <p:notesMasterId r:id="rId100"/>
  </p:notesMasterIdLst>
  <p:sldIdLst>
    <p:sldId id="326" r:id="rId3"/>
    <p:sldId id="324" r:id="rId4"/>
    <p:sldId id="325" r:id="rId5"/>
    <p:sldId id="323" r:id="rId6"/>
    <p:sldId id="286" r:id="rId7"/>
    <p:sldId id="319" r:id="rId8"/>
    <p:sldId id="460" r:id="rId9"/>
    <p:sldId id="403" r:id="rId10"/>
    <p:sldId id="400" r:id="rId11"/>
    <p:sldId id="414" r:id="rId12"/>
    <p:sldId id="399" r:id="rId13"/>
    <p:sldId id="401" r:id="rId14"/>
    <p:sldId id="402" r:id="rId15"/>
    <p:sldId id="404" r:id="rId16"/>
    <p:sldId id="365" r:id="rId17"/>
    <p:sldId id="357" r:id="rId18"/>
    <p:sldId id="358" r:id="rId19"/>
    <p:sldId id="359" r:id="rId20"/>
    <p:sldId id="360" r:id="rId21"/>
    <p:sldId id="362" r:id="rId22"/>
    <p:sldId id="363" r:id="rId23"/>
    <p:sldId id="364" r:id="rId24"/>
    <p:sldId id="366" r:id="rId25"/>
    <p:sldId id="356" r:id="rId26"/>
    <p:sldId id="410" r:id="rId27"/>
    <p:sldId id="411" r:id="rId28"/>
    <p:sldId id="327" r:id="rId29"/>
    <p:sldId id="472" r:id="rId30"/>
    <p:sldId id="473" r:id="rId31"/>
    <p:sldId id="474" r:id="rId32"/>
    <p:sldId id="475" r:id="rId33"/>
    <p:sldId id="476" r:id="rId34"/>
    <p:sldId id="477" r:id="rId35"/>
    <p:sldId id="478" r:id="rId36"/>
    <p:sldId id="479" r:id="rId37"/>
    <p:sldId id="480" r:id="rId38"/>
    <p:sldId id="412" r:id="rId39"/>
    <p:sldId id="415" r:id="rId40"/>
    <p:sldId id="346" r:id="rId41"/>
    <p:sldId id="350" r:id="rId42"/>
    <p:sldId id="376" r:id="rId43"/>
    <p:sldId id="416" r:id="rId44"/>
    <p:sldId id="417" r:id="rId45"/>
    <p:sldId id="418" r:id="rId46"/>
    <p:sldId id="419" r:id="rId47"/>
    <p:sldId id="420" r:id="rId48"/>
    <p:sldId id="422" r:id="rId49"/>
    <p:sldId id="424" r:id="rId50"/>
    <p:sldId id="423" r:id="rId51"/>
    <p:sldId id="421" r:id="rId52"/>
    <p:sldId id="425" r:id="rId53"/>
    <p:sldId id="426" r:id="rId54"/>
    <p:sldId id="427" r:id="rId55"/>
    <p:sldId id="428" r:id="rId56"/>
    <p:sldId id="429" r:id="rId57"/>
    <p:sldId id="431" r:id="rId58"/>
    <p:sldId id="432" r:id="rId59"/>
    <p:sldId id="433" r:id="rId60"/>
    <p:sldId id="430" r:id="rId61"/>
    <p:sldId id="434" r:id="rId62"/>
    <p:sldId id="435" r:id="rId63"/>
    <p:sldId id="436" r:id="rId64"/>
    <p:sldId id="437" r:id="rId65"/>
    <p:sldId id="438" r:id="rId66"/>
    <p:sldId id="440" r:id="rId67"/>
    <p:sldId id="439" r:id="rId68"/>
    <p:sldId id="441" r:id="rId69"/>
    <p:sldId id="442" r:id="rId70"/>
    <p:sldId id="443" r:id="rId71"/>
    <p:sldId id="451" r:id="rId72"/>
    <p:sldId id="459" r:id="rId73"/>
    <p:sldId id="444" r:id="rId74"/>
    <p:sldId id="445" r:id="rId75"/>
    <p:sldId id="447" r:id="rId76"/>
    <p:sldId id="448" r:id="rId77"/>
    <p:sldId id="449" r:id="rId78"/>
    <p:sldId id="450" r:id="rId79"/>
    <p:sldId id="446" r:id="rId80"/>
    <p:sldId id="452" r:id="rId81"/>
    <p:sldId id="453" r:id="rId82"/>
    <p:sldId id="454" r:id="rId83"/>
    <p:sldId id="456" r:id="rId84"/>
    <p:sldId id="457" r:id="rId85"/>
    <p:sldId id="455" r:id="rId86"/>
    <p:sldId id="458" r:id="rId87"/>
    <p:sldId id="461" r:id="rId88"/>
    <p:sldId id="462" r:id="rId89"/>
    <p:sldId id="463" r:id="rId90"/>
    <p:sldId id="467" r:id="rId91"/>
    <p:sldId id="468" r:id="rId92"/>
    <p:sldId id="470" r:id="rId93"/>
    <p:sldId id="469" r:id="rId94"/>
    <p:sldId id="471" r:id="rId95"/>
    <p:sldId id="464" r:id="rId96"/>
    <p:sldId id="465" r:id="rId97"/>
    <p:sldId id="466" r:id="rId98"/>
    <p:sldId id="391" r:id="rId99"/>
  </p:sldIdLst>
  <p:sldSz cx="12192000" cy="6858000"/>
  <p:notesSz cx="6858000" cy="9144000"/>
  <p:defaultTextStyle>
    <a:lvl1pPr>
      <a:defRPr>
        <a:latin typeface="+mj-lt"/>
        <a:ea typeface="+mj-ea"/>
        <a:cs typeface="+mj-cs"/>
        <a:sym typeface="Helvetica Neue"/>
      </a:defRPr>
    </a:lvl1pPr>
    <a:lvl2pPr>
      <a:defRPr>
        <a:latin typeface="+mj-lt"/>
        <a:ea typeface="+mj-ea"/>
        <a:cs typeface="+mj-cs"/>
        <a:sym typeface="Helvetica Neue"/>
      </a:defRPr>
    </a:lvl2pPr>
    <a:lvl3pPr>
      <a:defRPr>
        <a:latin typeface="+mj-lt"/>
        <a:ea typeface="+mj-ea"/>
        <a:cs typeface="+mj-cs"/>
        <a:sym typeface="Helvetica Neue"/>
      </a:defRPr>
    </a:lvl3pPr>
    <a:lvl4pPr>
      <a:defRPr>
        <a:latin typeface="+mj-lt"/>
        <a:ea typeface="+mj-ea"/>
        <a:cs typeface="+mj-cs"/>
        <a:sym typeface="Helvetica Neue"/>
      </a:defRPr>
    </a:lvl4pPr>
    <a:lvl5pPr>
      <a:defRPr>
        <a:latin typeface="+mj-lt"/>
        <a:ea typeface="+mj-ea"/>
        <a:cs typeface="+mj-cs"/>
        <a:sym typeface="Helvetica Neue"/>
      </a:defRPr>
    </a:lvl5pPr>
    <a:lvl6pPr>
      <a:defRPr>
        <a:latin typeface="+mj-lt"/>
        <a:ea typeface="+mj-ea"/>
        <a:cs typeface="+mj-cs"/>
        <a:sym typeface="Helvetica Neue"/>
      </a:defRPr>
    </a:lvl6pPr>
    <a:lvl7pPr>
      <a:defRPr>
        <a:latin typeface="+mj-lt"/>
        <a:ea typeface="+mj-ea"/>
        <a:cs typeface="+mj-cs"/>
        <a:sym typeface="Helvetica Neue"/>
      </a:defRPr>
    </a:lvl7pPr>
    <a:lvl8pPr>
      <a:defRPr>
        <a:latin typeface="+mj-lt"/>
        <a:ea typeface="+mj-ea"/>
        <a:cs typeface="+mj-cs"/>
        <a:sym typeface="Helvetica Neue"/>
      </a:defRPr>
    </a:lvl8pPr>
    <a:lvl9pPr>
      <a:defRPr>
        <a:latin typeface="+mj-lt"/>
        <a:ea typeface="+mj-ea"/>
        <a:cs typeface="+mj-cs"/>
        <a:sym typeface="Helvetica Neue"/>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73B"/>
    <a:srgbClr val="CC0000"/>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a:tcStyle>
        <a:tcBdr/>
        <a:fill>
          <a:solidFill>
            <a:srgbClr val="E8EBF5"/>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ря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5475</c:v>
                </c:pt>
                <c:pt idx="1">
                  <c:v>19</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мат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4261</c:v>
                </c:pt>
                <c:pt idx="1">
                  <c:v>1</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ом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4230</c:v>
                </c:pt>
                <c:pt idx="1">
                  <c:v>1</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лч</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4222</c:v>
                </c:pt>
                <c:pt idx="1">
                  <c:v>7</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ая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4132</c:v>
                </c:pt>
                <c:pt idx="1">
                  <c:v>1</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мат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5478</c:v>
                </c:pt>
                <c:pt idx="1">
                  <c:v>14</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лч</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5483</c:v>
                </c:pt>
                <c:pt idx="1">
                  <c:v>4</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ом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5486</c:v>
                </c:pt>
                <c:pt idx="1">
                  <c:v>0</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ря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5724</c:v>
                </c:pt>
                <c:pt idx="1">
                  <c:v>4</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мат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5711</c:v>
                </c:pt>
                <c:pt idx="1">
                  <c:v>6</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лч</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5725</c:v>
                </c:pt>
                <c:pt idx="1">
                  <c:v>0</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ом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5719</c:v>
                </c:pt>
                <c:pt idx="1">
                  <c:v>2</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ря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Справились с работой</c:v>
                </c:pt>
                <c:pt idx="1">
                  <c:v>Не справились</c:v>
                </c:pt>
              </c:strCache>
            </c:strRef>
          </c:cat>
          <c:val>
            <c:numRef>
              <c:f>Лист1!$B$2:$B$3</c:f>
              <c:numCache>
                <c:formatCode>General</c:formatCode>
                <c:ptCount val="2"/>
                <c:pt idx="0">
                  <c:v>4259</c:v>
                </c:pt>
                <c:pt idx="1">
                  <c:v>7</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06EAD-A60C-4426-AE14-FD8F6B1CC22F}"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ru-RU"/>
        </a:p>
      </dgm:t>
    </dgm:pt>
    <dgm:pt modelId="{EAC12184-595F-4E62-9F1F-C8CBFFC8EBBC}">
      <dgm:prSet/>
      <dgm:spPr/>
      <dgm:t>
        <a:bodyPr/>
        <a:lstStyle/>
        <a:p>
          <a:r>
            <a:rPr lang="ru-RU" dirty="0"/>
            <a:t>Роль педагога-психолога в сопровождении образовательной деятельности</a:t>
          </a:r>
        </a:p>
      </dgm:t>
    </dgm:pt>
    <dgm:pt modelId="{97E1EA18-36C4-4170-A52F-4E14664DBE6A}" type="parTrans" cxnId="{8328B3AE-651A-4815-8214-0DAAB3C36793}">
      <dgm:prSet/>
      <dgm:spPr/>
      <dgm:t>
        <a:bodyPr/>
        <a:lstStyle/>
        <a:p>
          <a:endParaRPr lang="ru-RU"/>
        </a:p>
      </dgm:t>
    </dgm:pt>
    <dgm:pt modelId="{63F9422F-EF73-422B-9620-195DC0502245}" type="sibTrans" cxnId="{8328B3AE-651A-4815-8214-0DAAB3C36793}">
      <dgm:prSet/>
      <dgm:spPr/>
      <dgm:t>
        <a:bodyPr/>
        <a:lstStyle/>
        <a:p>
          <a:endParaRPr lang="ru-RU"/>
        </a:p>
      </dgm:t>
    </dgm:pt>
    <dgm:pt modelId="{312BE405-B1EA-410A-90B2-45F985DDACDA}">
      <dgm:prSet/>
      <dgm:spPr/>
      <dgm:t>
        <a:bodyPr/>
        <a:lstStyle/>
        <a:p>
          <a:r>
            <a:rPr lang="ru-RU" dirty="0"/>
            <a:t>Кого</a:t>
          </a:r>
          <a:r>
            <a:rPr lang="ru-RU" baseline="0" dirty="0"/>
            <a:t> или что к чему/кому помогаем адаптировать </a:t>
          </a:r>
          <a:endParaRPr lang="ru-RU" dirty="0"/>
        </a:p>
      </dgm:t>
    </dgm:pt>
    <dgm:pt modelId="{5035E3D1-7858-48D1-B045-4D22BBEC9176}" type="parTrans" cxnId="{B8413A1C-0427-4561-AD97-6830C8454CFA}">
      <dgm:prSet/>
      <dgm:spPr/>
      <dgm:t>
        <a:bodyPr/>
        <a:lstStyle/>
        <a:p>
          <a:endParaRPr lang="ru-RU"/>
        </a:p>
      </dgm:t>
    </dgm:pt>
    <dgm:pt modelId="{CF60B9E8-FF09-4406-9A4F-90B99A7C6E7B}" type="sibTrans" cxnId="{B8413A1C-0427-4561-AD97-6830C8454CFA}">
      <dgm:prSet/>
      <dgm:spPr/>
      <dgm:t>
        <a:bodyPr/>
        <a:lstStyle/>
        <a:p>
          <a:endParaRPr lang="ru-RU"/>
        </a:p>
      </dgm:t>
    </dgm:pt>
    <dgm:pt modelId="{19B8BE5B-3A2E-476D-99DC-B8FFBB8E5E20}">
      <dgm:prSet/>
      <dgm:spPr/>
      <dgm:t>
        <a:bodyPr/>
        <a:lstStyle/>
        <a:p>
          <a:r>
            <a:rPr lang="ru-RU" dirty="0"/>
            <a:t>Как</a:t>
          </a:r>
          <a:r>
            <a:rPr lang="ru-RU" baseline="0" dirty="0"/>
            <a:t> происходит естественная адаптация первоклассников, что есть норма</a:t>
          </a:r>
          <a:endParaRPr lang="ru-RU" dirty="0"/>
        </a:p>
      </dgm:t>
    </dgm:pt>
    <dgm:pt modelId="{7F29D655-351C-47D6-B55D-7291EB1BC1E4}" type="parTrans" cxnId="{2D1D85A1-CE7A-42FC-91B5-D004D64C737C}">
      <dgm:prSet/>
      <dgm:spPr/>
      <dgm:t>
        <a:bodyPr/>
        <a:lstStyle/>
        <a:p>
          <a:endParaRPr lang="ru-RU"/>
        </a:p>
      </dgm:t>
    </dgm:pt>
    <dgm:pt modelId="{D52DF632-3038-47F3-B794-49BA3C701681}" type="sibTrans" cxnId="{2D1D85A1-CE7A-42FC-91B5-D004D64C737C}">
      <dgm:prSet/>
      <dgm:spPr/>
      <dgm:t>
        <a:bodyPr/>
        <a:lstStyle/>
        <a:p>
          <a:endParaRPr lang="ru-RU"/>
        </a:p>
      </dgm:t>
    </dgm:pt>
    <dgm:pt modelId="{52E63CF2-3823-4B20-B542-9646CF446B89}">
      <dgm:prSet/>
      <dgm:spPr/>
      <dgm:t>
        <a:bodyPr/>
        <a:lstStyle/>
        <a:p>
          <a:r>
            <a:rPr lang="ru-RU" dirty="0"/>
            <a:t>Какими ресурсами будут обеспечены выбранные направления </a:t>
          </a:r>
        </a:p>
      </dgm:t>
    </dgm:pt>
    <dgm:pt modelId="{1D02FB18-378A-4E47-A959-E8C4EE82D4B5}" type="parTrans" cxnId="{51E9B421-C0C1-459F-8EC3-2204BCEDCFD9}">
      <dgm:prSet/>
      <dgm:spPr/>
      <dgm:t>
        <a:bodyPr/>
        <a:lstStyle/>
        <a:p>
          <a:endParaRPr lang="ru-RU"/>
        </a:p>
      </dgm:t>
    </dgm:pt>
    <dgm:pt modelId="{C1EF4B53-001C-4E7E-8FB7-379CEE043B44}" type="sibTrans" cxnId="{51E9B421-C0C1-459F-8EC3-2204BCEDCFD9}">
      <dgm:prSet/>
      <dgm:spPr/>
      <dgm:t>
        <a:bodyPr/>
        <a:lstStyle/>
        <a:p>
          <a:endParaRPr lang="ru-RU"/>
        </a:p>
      </dgm:t>
    </dgm:pt>
    <dgm:pt modelId="{364FB8CD-F808-486C-BFFA-FA81A3CC7ACD}" type="pres">
      <dgm:prSet presAssocID="{60E06EAD-A60C-4426-AE14-FD8F6B1CC22F}" presName="linear" presStyleCnt="0">
        <dgm:presLayoutVars>
          <dgm:animLvl val="lvl"/>
          <dgm:resizeHandles val="exact"/>
        </dgm:presLayoutVars>
      </dgm:prSet>
      <dgm:spPr/>
    </dgm:pt>
    <dgm:pt modelId="{AC8EAC05-FA08-4E99-B588-B8EBC0A4514F}" type="pres">
      <dgm:prSet presAssocID="{EAC12184-595F-4E62-9F1F-C8CBFFC8EBBC}" presName="parentText" presStyleLbl="node1" presStyleIdx="0" presStyleCnt="4">
        <dgm:presLayoutVars>
          <dgm:chMax val="0"/>
          <dgm:bulletEnabled val="1"/>
        </dgm:presLayoutVars>
      </dgm:prSet>
      <dgm:spPr/>
    </dgm:pt>
    <dgm:pt modelId="{D768B741-B7CF-4C69-BE52-8AB5BA105791}" type="pres">
      <dgm:prSet presAssocID="{63F9422F-EF73-422B-9620-195DC0502245}" presName="spacer" presStyleCnt="0"/>
      <dgm:spPr/>
    </dgm:pt>
    <dgm:pt modelId="{21B2F58A-822D-487F-A7D7-26169A5415AA}" type="pres">
      <dgm:prSet presAssocID="{312BE405-B1EA-410A-90B2-45F985DDACDA}" presName="parentText" presStyleLbl="node1" presStyleIdx="1" presStyleCnt="4">
        <dgm:presLayoutVars>
          <dgm:chMax val="0"/>
          <dgm:bulletEnabled val="1"/>
        </dgm:presLayoutVars>
      </dgm:prSet>
      <dgm:spPr/>
    </dgm:pt>
    <dgm:pt modelId="{B510BA9A-0ADF-4178-AB9C-252EF6387B01}" type="pres">
      <dgm:prSet presAssocID="{CF60B9E8-FF09-4406-9A4F-90B99A7C6E7B}" presName="spacer" presStyleCnt="0"/>
      <dgm:spPr/>
    </dgm:pt>
    <dgm:pt modelId="{371FFAB0-C6C6-4435-89FF-A580373C55CB}" type="pres">
      <dgm:prSet presAssocID="{19B8BE5B-3A2E-476D-99DC-B8FFBB8E5E20}" presName="parentText" presStyleLbl="node1" presStyleIdx="2" presStyleCnt="4">
        <dgm:presLayoutVars>
          <dgm:chMax val="0"/>
          <dgm:bulletEnabled val="1"/>
        </dgm:presLayoutVars>
      </dgm:prSet>
      <dgm:spPr/>
    </dgm:pt>
    <dgm:pt modelId="{368A230A-52AF-4699-824C-BAB367A845A1}" type="pres">
      <dgm:prSet presAssocID="{D52DF632-3038-47F3-B794-49BA3C701681}" presName="spacer" presStyleCnt="0"/>
      <dgm:spPr/>
    </dgm:pt>
    <dgm:pt modelId="{8E68F9C8-9E73-40BC-94FA-47B116AC8AD0}" type="pres">
      <dgm:prSet presAssocID="{52E63CF2-3823-4B20-B542-9646CF446B89}" presName="parentText" presStyleLbl="node1" presStyleIdx="3" presStyleCnt="4" custLinFactNeighborX="-1288" custLinFactNeighborY="23518">
        <dgm:presLayoutVars>
          <dgm:chMax val="0"/>
          <dgm:bulletEnabled val="1"/>
        </dgm:presLayoutVars>
      </dgm:prSet>
      <dgm:spPr/>
    </dgm:pt>
  </dgm:ptLst>
  <dgm:cxnLst>
    <dgm:cxn modelId="{8EAC0100-357F-4FCA-813F-D1C6281FBEF1}" type="presOf" srcId="{312BE405-B1EA-410A-90B2-45F985DDACDA}" destId="{21B2F58A-822D-487F-A7D7-26169A5415AA}" srcOrd="0" destOrd="0" presId="urn:microsoft.com/office/officeart/2005/8/layout/vList2"/>
    <dgm:cxn modelId="{B8413A1C-0427-4561-AD97-6830C8454CFA}" srcId="{60E06EAD-A60C-4426-AE14-FD8F6B1CC22F}" destId="{312BE405-B1EA-410A-90B2-45F985DDACDA}" srcOrd="1" destOrd="0" parTransId="{5035E3D1-7858-48D1-B045-4D22BBEC9176}" sibTransId="{CF60B9E8-FF09-4406-9A4F-90B99A7C6E7B}"/>
    <dgm:cxn modelId="{51E9B421-C0C1-459F-8EC3-2204BCEDCFD9}" srcId="{60E06EAD-A60C-4426-AE14-FD8F6B1CC22F}" destId="{52E63CF2-3823-4B20-B542-9646CF446B89}" srcOrd="3" destOrd="0" parTransId="{1D02FB18-378A-4E47-A959-E8C4EE82D4B5}" sibTransId="{C1EF4B53-001C-4E7E-8FB7-379CEE043B44}"/>
    <dgm:cxn modelId="{72AA2539-5581-4FDE-940E-E09B7246B90D}" type="presOf" srcId="{52E63CF2-3823-4B20-B542-9646CF446B89}" destId="{8E68F9C8-9E73-40BC-94FA-47B116AC8AD0}" srcOrd="0" destOrd="0" presId="urn:microsoft.com/office/officeart/2005/8/layout/vList2"/>
    <dgm:cxn modelId="{2D1D85A1-CE7A-42FC-91B5-D004D64C737C}" srcId="{60E06EAD-A60C-4426-AE14-FD8F6B1CC22F}" destId="{19B8BE5B-3A2E-476D-99DC-B8FFBB8E5E20}" srcOrd="2" destOrd="0" parTransId="{7F29D655-351C-47D6-B55D-7291EB1BC1E4}" sibTransId="{D52DF632-3038-47F3-B794-49BA3C701681}"/>
    <dgm:cxn modelId="{8328B3AE-651A-4815-8214-0DAAB3C36793}" srcId="{60E06EAD-A60C-4426-AE14-FD8F6B1CC22F}" destId="{EAC12184-595F-4E62-9F1F-C8CBFFC8EBBC}" srcOrd="0" destOrd="0" parTransId="{97E1EA18-36C4-4170-A52F-4E14664DBE6A}" sibTransId="{63F9422F-EF73-422B-9620-195DC0502245}"/>
    <dgm:cxn modelId="{404801DF-DF20-4937-B4F0-0AEE85E15874}" type="presOf" srcId="{EAC12184-595F-4E62-9F1F-C8CBFFC8EBBC}" destId="{AC8EAC05-FA08-4E99-B588-B8EBC0A4514F}" srcOrd="0" destOrd="0" presId="urn:microsoft.com/office/officeart/2005/8/layout/vList2"/>
    <dgm:cxn modelId="{8FB89BE0-BBC8-4226-9751-4F2841AF8519}" type="presOf" srcId="{60E06EAD-A60C-4426-AE14-FD8F6B1CC22F}" destId="{364FB8CD-F808-486C-BFFA-FA81A3CC7ACD}" srcOrd="0" destOrd="0" presId="urn:microsoft.com/office/officeart/2005/8/layout/vList2"/>
    <dgm:cxn modelId="{B89A55FF-1799-4EB1-8F5E-7488CFA2D82A}" type="presOf" srcId="{19B8BE5B-3A2E-476D-99DC-B8FFBB8E5E20}" destId="{371FFAB0-C6C6-4435-89FF-A580373C55CB}" srcOrd="0" destOrd="0" presId="urn:microsoft.com/office/officeart/2005/8/layout/vList2"/>
    <dgm:cxn modelId="{E9F84B0B-6041-4FD0-8100-B70B6AB095A2}" type="presParOf" srcId="{364FB8CD-F808-486C-BFFA-FA81A3CC7ACD}" destId="{AC8EAC05-FA08-4E99-B588-B8EBC0A4514F}" srcOrd="0" destOrd="0" presId="urn:microsoft.com/office/officeart/2005/8/layout/vList2"/>
    <dgm:cxn modelId="{E129002F-8DF7-449A-A17E-583BA9BEAF54}" type="presParOf" srcId="{364FB8CD-F808-486C-BFFA-FA81A3CC7ACD}" destId="{D768B741-B7CF-4C69-BE52-8AB5BA105791}" srcOrd="1" destOrd="0" presId="urn:microsoft.com/office/officeart/2005/8/layout/vList2"/>
    <dgm:cxn modelId="{99DD032A-5924-460A-A9F6-F2DD6274849C}" type="presParOf" srcId="{364FB8CD-F808-486C-BFFA-FA81A3CC7ACD}" destId="{21B2F58A-822D-487F-A7D7-26169A5415AA}" srcOrd="2" destOrd="0" presId="urn:microsoft.com/office/officeart/2005/8/layout/vList2"/>
    <dgm:cxn modelId="{403E8C0C-07D0-46D1-9FED-EE9D3B263F4D}" type="presParOf" srcId="{364FB8CD-F808-486C-BFFA-FA81A3CC7ACD}" destId="{B510BA9A-0ADF-4178-AB9C-252EF6387B01}" srcOrd="3" destOrd="0" presId="urn:microsoft.com/office/officeart/2005/8/layout/vList2"/>
    <dgm:cxn modelId="{54EE675B-25BD-4CAD-B60C-58584D3040EA}" type="presParOf" srcId="{364FB8CD-F808-486C-BFFA-FA81A3CC7ACD}" destId="{371FFAB0-C6C6-4435-89FF-A580373C55CB}" srcOrd="4" destOrd="0" presId="urn:microsoft.com/office/officeart/2005/8/layout/vList2"/>
    <dgm:cxn modelId="{EF8DF670-6CAA-4282-B542-08558D3E4EAF}" type="presParOf" srcId="{364FB8CD-F808-486C-BFFA-FA81A3CC7ACD}" destId="{368A230A-52AF-4699-824C-BAB367A845A1}" srcOrd="5" destOrd="0" presId="urn:microsoft.com/office/officeart/2005/8/layout/vList2"/>
    <dgm:cxn modelId="{3A292693-322E-4844-B7F9-80EF9E2C94C2}" type="presParOf" srcId="{364FB8CD-F808-486C-BFFA-FA81A3CC7ACD}" destId="{8E68F9C8-9E73-40BC-94FA-47B116AC8A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06EAD-A60C-4426-AE14-FD8F6B1CC22F}"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ru-RU"/>
        </a:p>
      </dgm:t>
    </dgm:pt>
    <dgm:pt modelId="{EAC12184-595F-4E62-9F1F-C8CBFFC8EBBC}">
      <dgm:prSet/>
      <dgm:spPr/>
      <dgm:t>
        <a:bodyPr/>
        <a:lstStyle/>
        <a:p>
          <a:r>
            <a:rPr lang="ru-RU" b="0" i="0" dirty="0">
              <a:solidFill>
                <a:srgbClr val="000000"/>
              </a:solidFill>
              <a:effectLst/>
              <a:latin typeface="Roboto" panose="02000000000000000000" pitchFamily="2" charset="0"/>
            </a:rPr>
            <a:t>Поведение и соответствие нормам школьной жизни</a:t>
          </a:r>
          <a:endParaRPr lang="ru-RU" dirty="0"/>
        </a:p>
      </dgm:t>
    </dgm:pt>
    <dgm:pt modelId="{97E1EA18-36C4-4170-A52F-4E14664DBE6A}" type="parTrans" cxnId="{8328B3AE-651A-4815-8214-0DAAB3C36793}">
      <dgm:prSet/>
      <dgm:spPr/>
      <dgm:t>
        <a:bodyPr/>
        <a:lstStyle/>
        <a:p>
          <a:endParaRPr lang="ru-RU"/>
        </a:p>
      </dgm:t>
    </dgm:pt>
    <dgm:pt modelId="{63F9422F-EF73-422B-9620-195DC0502245}" type="sibTrans" cxnId="{8328B3AE-651A-4815-8214-0DAAB3C36793}">
      <dgm:prSet/>
      <dgm:spPr/>
      <dgm:t>
        <a:bodyPr/>
        <a:lstStyle/>
        <a:p>
          <a:endParaRPr lang="ru-RU"/>
        </a:p>
      </dgm:t>
    </dgm:pt>
    <dgm:pt modelId="{C2B0289E-32E1-4D05-9CA7-6D452D85B2DC}">
      <dgm:prSet/>
      <dgm:spPr/>
      <dgm:t>
        <a:bodyPr/>
        <a:lstStyle/>
        <a:p>
          <a:r>
            <a:rPr lang="ru-RU" b="0" i="0" dirty="0">
              <a:solidFill>
                <a:srgbClr val="000000"/>
              </a:solidFill>
              <a:effectLst/>
              <a:latin typeface="Roboto" panose="02000000000000000000" pitchFamily="2" charset="0"/>
            </a:rPr>
            <a:t>Вхождение в коллектив,</a:t>
          </a:r>
          <a:endParaRPr lang="ru-RU" dirty="0"/>
        </a:p>
      </dgm:t>
    </dgm:pt>
    <dgm:pt modelId="{83974A00-76A3-4351-9291-B92AF55F9E15}" type="parTrans" cxnId="{8A5692D5-FFE7-4C7D-9DF3-39879C18AA26}">
      <dgm:prSet/>
      <dgm:spPr/>
      <dgm:t>
        <a:bodyPr/>
        <a:lstStyle/>
        <a:p>
          <a:endParaRPr lang="ru-RU"/>
        </a:p>
      </dgm:t>
    </dgm:pt>
    <dgm:pt modelId="{832486A1-9E94-4326-95DC-C150304A516E}" type="sibTrans" cxnId="{8A5692D5-FFE7-4C7D-9DF3-39879C18AA26}">
      <dgm:prSet/>
      <dgm:spPr/>
      <dgm:t>
        <a:bodyPr/>
        <a:lstStyle/>
        <a:p>
          <a:endParaRPr lang="ru-RU"/>
        </a:p>
      </dgm:t>
    </dgm:pt>
    <dgm:pt modelId="{56B296E4-B634-41FD-AEE1-85D3A9C97EB0}">
      <dgm:prSet/>
      <dgm:spPr/>
      <dgm:t>
        <a:bodyPr/>
        <a:lstStyle/>
        <a:p>
          <a:r>
            <a:rPr lang="ru-RU" b="0" i="0" dirty="0">
              <a:solidFill>
                <a:srgbClr val="000000"/>
              </a:solidFill>
              <a:effectLst/>
              <a:latin typeface="Roboto" panose="02000000000000000000" pitchFamily="2" charset="0"/>
            </a:rPr>
            <a:t>Признание себя как ученика «Я-Школьник»</a:t>
          </a:r>
          <a:endParaRPr lang="ru-RU" dirty="0"/>
        </a:p>
      </dgm:t>
    </dgm:pt>
    <dgm:pt modelId="{60A61F55-5B9C-4BCA-9B89-4D7D6634FAF4}" type="parTrans" cxnId="{24DAA6C9-9874-46B3-A35C-0FD02E5D1538}">
      <dgm:prSet/>
      <dgm:spPr/>
      <dgm:t>
        <a:bodyPr/>
        <a:lstStyle/>
        <a:p>
          <a:endParaRPr lang="ru-RU"/>
        </a:p>
      </dgm:t>
    </dgm:pt>
    <dgm:pt modelId="{DC015365-823D-4CEB-9650-3B22C70918C2}" type="sibTrans" cxnId="{24DAA6C9-9874-46B3-A35C-0FD02E5D1538}">
      <dgm:prSet/>
      <dgm:spPr/>
      <dgm:t>
        <a:bodyPr/>
        <a:lstStyle/>
        <a:p>
          <a:endParaRPr lang="ru-RU"/>
        </a:p>
      </dgm:t>
    </dgm:pt>
    <dgm:pt modelId="{364FB8CD-F808-486C-BFFA-FA81A3CC7ACD}" type="pres">
      <dgm:prSet presAssocID="{60E06EAD-A60C-4426-AE14-FD8F6B1CC22F}" presName="linear" presStyleCnt="0">
        <dgm:presLayoutVars>
          <dgm:animLvl val="lvl"/>
          <dgm:resizeHandles val="exact"/>
        </dgm:presLayoutVars>
      </dgm:prSet>
      <dgm:spPr/>
    </dgm:pt>
    <dgm:pt modelId="{AC8EAC05-FA08-4E99-B588-B8EBC0A4514F}" type="pres">
      <dgm:prSet presAssocID="{EAC12184-595F-4E62-9F1F-C8CBFFC8EBBC}" presName="parentText" presStyleLbl="node1" presStyleIdx="0" presStyleCnt="3">
        <dgm:presLayoutVars>
          <dgm:chMax val="0"/>
          <dgm:bulletEnabled val="1"/>
        </dgm:presLayoutVars>
      </dgm:prSet>
      <dgm:spPr/>
    </dgm:pt>
    <dgm:pt modelId="{C986FACF-F442-4969-8FD7-7E3077B84DB5}" type="pres">
      <dgm:prSet presAssocID="{63F9422F-EF73-422B-9620-195DC0502245}" presName="spacer" presStyleCnt="0"/>
      <dgm:spPr/>
    </dgm:pt>
    <dgm:pt modelId="{737AF5A1-2F47-4EE8-927C-84E70C9D0363}" type="pres">
      <dgm:prSet presAssocID="{C2B0289E-32E1-4D05-9CA7-6D452D85B2DC}" presName="parentText" presStyleLbl="node1" presStyleIdx="1" presStyleCnt="3">
        <dgm:presLayoutVars>
          <dgm:chMax val="0"/>
          <dgm:bulletEnabled val="1"/>
        </dgm:presLayoutVars>
      </dgm:prSet>
      <dgm:spPr/>
    </dgm:pt>
    <dgm:pt modelId="{78F07359-BDF8-4694-9180-61F8A5363EF9}" type="pres">
      <dgm:prSet presAssocID="{832486A1-9E94-4326-95DC-C150304A516E}" presName="spacer" presStyleCnt="0"/>
      <dgm:spPr/>
    </dgm:pt>
    <dgm:pt modelId="{CC2C60E2-AB2D-4F35-ADA5-28C86A98BB4C}" type="pres">
      <dgm:prSet presAssocID="{56B296E4-B634-41FD-AEE1-85D3A9C97EB0}" presName="parentText" presStyleLbl="node1" presStyleIdx="2" presStyleCnt="3">
        <dgm:presLayoutVars>
          <dgm:chMax val="0"/>
          <dgm:bulletEnabled val="1"/>
        </dgm:presLayoutVars>
      </dgm:prSet>
      <dgm:spPr/>
    </dgm:pt>
  </dgm:ptLst>
  <dgm:cxnLst>
    <dgm:cxn modelId="{7CA7C407-7E60-4EF3-A042-8E31ED0D36B2}" type="presOf" srcId="{60E06EAD-A60C-4426-AE14-FD8F6B1CC22F}" destId="{364FB8CD-F808-486C-BFFA-FA81A3CC7ACD}" srcOrd="0" destOrd="0" presId="urn:microsoft.com/office/officeart/2005/8/layout/vList2"/>
    <dgm:cxn modelId="{F0F57B3F-FEFD-4DE8-8C22-14B84927AEDD}" type="presOf" srcId="{56B296E4-B634-41FD-AEE1-85D3A9C97EB0}" destId="{CC2C60E2-AB2D-4F35-ADA5-28C86A98BB4C}" srcOrd="0" destOrd="0" presId="urn:microsoft.com/office/officeart/2005/8/layout/vList2"/>
    <dgm:cxn modelId="{75850848-B34E-444A-9E75-7C7E6B2D7E21}" type="presOf" srcId="{C2B0289E-32E1-4D05-9CA7-6D452D85B2DC}" destId="{737AF5A1-2F47-4EE8-927C-84E70C9D0363}" srcOrd="0" destOrd="0" presId="urn:microsoft.com/office/officeart/2005/8/layout/vList2"/>
    <dgm:cxn modelId="{8328B3AE-651A-4815-8214-0DAAB3C36793}" srcId="{60E06EAD-A60C-4426-AE14-FD8F6B1CC22F}" destId="{EAC12184-595F-4E62-9F1F-C8CBFFC8EBBC}" srcOrd="0" destOrd="0" parTransId="{97E1EA18-36C4-4170-A52F-4E14664DBE6A}" sibTransId="{63F9422F-EF73-422B-9620-195DC0502245}"/>
    <dgm:cxn modelId="{24DAA6C9-9874-46B3-A35C-0FD02E5D1538}" srcId="{60E06EAD-A60C-4426-AE14-FD8F6B1CC22F}" destId="{56B296E4-B634-41FD-AEE1-85D3A9C97EB0}" srcOrd="2" destOrd="0" parTransId="{60A61F55-5B9C-4BCA-9B89-4D7D6634FAF4}" sibTransId="{DC015365-823D-4CEB-9650-3B22C70918C2}"/>
    <dgm:cxn modelId="{8A5692D5-FFE7-4C7D-9DF3-39879C18AA26}" srcId="{60E06EAD-A60C-4426-AE14-FD8F6B1CC22F}" destId="{C2B0289E-32E1-4D05-9CA7-6D452D85B2DC}" srcOrd="1" destOrd="0" parTransId="{83974A00-76A3-4351-9291-B92AF55F9E15}" sibTransId="{832486A1-9E94-4326-95DC-C150304A516E}"/>
    <dgm:cxn modelId="{F196A6F2-AFAA-459F-8BB9-E2140B10577B}" type="presOf" srcId="{EAC12184-595F-4E62-9F1F-C8CBFFC8EBBC}" destId="{AC8EAC05-FA08-4E99-B588-B8EBC0A4514F}" srcOrd="0" destOrd="0" presId="urn:microsoft.com/office/officeart/2005/8/layout/vList2"/>
    <dgm:cxn modelId="{1A6F662D-B01C-40C6-BBDF-735C9D737C18}" type="presParOf" srcId="{364FB8CD-F808-486C-BFFA-FA81A3CC7ACD}" destId="{AC8EAC05-FA08-4E99-B588-B8EBC0A4514F}" srcOrd="0" destOrd="0" presId="urn:microsoft.com/office/officeart/2005/8/layout/vList2"/>
    <dgm:cxn modelId="{E3236FFC-4887-42F7-99B6-08AFD89CF20F}" type="presParOf" srcId="{364FB8CD-F808-486C-BFFA-FA81A3CC7ACD}" destId="{C986FACF-F442-4969-8FD7-7E3077B84DB5}" srcOrd="1" destOrd="0" presId="urn:microsoft.com/office/officeart/2005/8/layout/vList2"/>
    <dgm:cxn modelId="{D911DBF2-4237-45E7-B6C0-8B1ED4DE9E26}" type="presParOf" srcId="{364FB8CD-F808-486C-BFFA-FA81A3CC7ACD}" destId="{737AF5A1-2F47-4EE8-927C-84E70C9D0363}" srcOrd="2" destOrd="0" presId="urn:microsoft.com/office/officeart/2005/8/layout/vList2"/>
    <dgm:cxn modelId="{2DC8B670-D650-4E11-88E2-53C2A9216EA1}" type="presParOf" srcId="{364FB8CD-F808-486C-BFFA-FA81A3CC7ACD}" destId="{78F07359-BDF8-4694-9180-61F8A5363EF9}" srcOrd="3" destOrd="0" presId="urn:microsoft.com/office/officeart/2005/8/layout/vList2"/>
    <dgm:cxn modelId="{6DAA3684-8891-493C-AD6A-65DE98564977}" type="presParOf" srcId="{364FB8CD-F808-486C-BFFA-FA81A3CC7ACD}" destId="{CC2C60E2-AB2D-4F35-ADA5-28C86A98BB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44CE3-5592-43BF-B851-E31F8D879ED2}" type="doc">
      <dgm:prSet loTypeId="urn:microsoft.com/office/officeart/2005/8/layout/vList2" loCatId="list" qsTypeId="urn:microsoft.com/office/officeart/2005/8/quickstyle/simple1" qsCatId="simple" csTypeId="urn:microsoft.com/office/officeart/2005/8/colors/colorful1#6" csCatId="colorful"/>
      <dgm:spPr/>
      <dgm:t>
        <a:bodyPr/>
        <a:lstStyle/>
        <a:p>
          <a:endParaRPr lang="ru-RU"/>
        </a:p>
      </dgm:t>
    </dgm:pt>
    <dgm:pt modelId="{9FE4BEC3-A1B9-46FD-9952-A97FECC83B8D}">
      <dgm:prSet/>
      <dgm:spPr/>
      <dgm:t>
        <a:bodyPr/>
        <a:lstStyle/>
        <a:p>
          <a:r>
            <a:rPr lang="ru-RU"/>
            <a:t>Содержательное отношение</a:t>
          </a:r>
        </a:p>
      </dgm:t>
    </dgm:pt>
    <dgm:pt modelId="{ADBE2598-A2E3-4048-BEE7-4B8FB443D343}" type="parTrans" cxnId="{F87C4E86-7936-4312-8FC1-B25DFA9BDDED}">
      <dgm:prSet/>
      <dgm:spPr/>
      <dgm:t>
        <a:bodyPr/>
        <a:lstStyle/>
        <a:p>
          <a:endParaRPr lang="ru-RU"/>
        </a:p>
      </dgm:t>
    </dgm:pt>
    <dgm:pt modelId="{4F7C2348-DA49-4F84-86E4-54492A033526}" type="sibTrans" cxnId="{F87C4E86-7936-4312-8FC1-B25DFA9BDDED}">
      <dgm:prSet/>
      <dgm:spPr/>
      <dgm:t>
        <a:bodyPr/>
        <a:lstStyle/>
        <a:p>
          <a:endParaRPr lang="ru-RU"/>
        </a:p>
      </dgm:t>
    </dgm:pt>
    <dgm:pt modelId="{FCAC0313-AF1A-473F-A251-12B31B52B96F}">
      <dgm:prSet/>
      <dgm:spPr/>
      <dgm:t>
        <a:bodyPr/>
        <a:lstStyle/>
        <a:p>
          <a:r>
            <a:rPr lang="ru-RU"/>
            <a:t>Формальное принятие</a:t>
          </a:r>
        </a:p>
      </dgm:t>
    </dgm:pt>
    <dgm:pt modelId="{4A0E8EEA-5E66-4BD7-A2F8-247542A3E3E9}" type="parTrans" cxnId="{0E8B8D81-A750-4957-B96F-9492DA92F8E0}">
      <dgm:prSet/>
      <dgm:spPr/>
      <dgm:t>
        <a:bodyPr/>
        <a:lstStyle/>
        <a:p>
          <a:endParaRPr lang="ru-RU"/>
        </a:p>
      </dgm:t>
    </dgm:pt>
    <dgm:pt modelId="{6C7513CF-4EB1-493A-9B52-09A3CF75C340}" type="sibTrans" cxnId="{0E8B8D81-A750-4957-B96F-9492DA92F8E0}">
      <dgm:prSet/>
      <dgm:spPr/>
      <dgm:t>
        <a:bodyPr/>
        <a:lstStyle/>
        <a:p>
          <a:endParaRPr lang="ru-RU"/>
        </a:p>
      </dgm:t>
    </dgm:pt>
    <dgm:pt modelId="{288F098A-7C69-47FE-B237-EDF2C3DFF612}">
      <dgm:prSet/>
      <dgm:spPr/>
      <dgm:t>
        <a:bodyPr/>
        <a:lstStyle/>
        <a:p>
          <a:r>
            <a:rPr lang="ru-RU"/>
            <a:t>Манипулирование (индифирентное отношение)</a:t>
          </a:r>
        </a:p>
      </dgm:t>
    </dgm:pt>
    <dgm:pt modelId="{E99E613C-58B5-42AB-A841-AABA63D13BC6}" type="parTrans" cxnId="{7AB5A73C-174A-417E-A49E-2F9FAB11A917}">
      <dgm:prSet/>
      <dgm:spPr/>
      <dgm:t>
        <a:bodyPr/>
        <a:lstStyle/>
        <a:p>
          <a:endParaRPr lang="ru-RU"/>
        </a:p>
      </dgm:t>
    </dgm:pt>
    <dgm:pt modelId="{3EE9C1D6-9D6B-4DFA-AF55-3EE3536AB4CD}" type="sibTrans" cxnId="{7AB5A73C-174A-417E-A49E-2F9FAB11A917}">
      <dgm:prSet/>
      <dgm:spPr/>
      <dgm:t>
        <a:bodyPr/>
        <a:lstStyle/>
        <a:p>
          <a:endParaRPr lang="ru-RU"/>
        </a:p>
      </dgm:t>
    </dgm:pt>
    <dgm:pt modelId="{BA38D5B1-2013-43FF-97FF-D0706F628DEC}">
      <dgm:prSet/>
      <dgm:spPr/>
      <dgm:t>
        <a:bodyPr/>
        <a:lstStyle/>
        <a:p>
          <a:r>
            <a:rPr lang="ru-RU"/>
            <a:t>Открытое отвержение (негативное отношение)</a:t>
          </a:r>
        </a:p>
      </dgm:t>
    </dgm:pt>
    <dgm:pt modelId="{83E397F0-BB90-4ACF-ADE7-2493071CBAF5}" type="parTrans" cxnId="{005AB5EA-9E0A-4D30-BD0E-AB1FED0D47C7}">
      <dgm:prSet/>
      <dgm:spPr/>
      <dgm:t>
        <a:bodyPr/>
        <a:lstStyle/>
        <a:p>
          <a:endParaRPr lang="ru-RU"/>
        </a:p>
      </dgm:t>
    </dgm:pt>
    <dgm:pt modelId="{375F5A9A-1FE1-49DF-B314-53EBD4CC5C5F}" type="sibTrans" cxnId="{005AB5EA-9E0A-4D30-BD0E-AB1FED0D47C7}">
      <dgm:prSet/>
      <dgm:spPr/>
      <dgm:t>
        <a:bodyPr/>
        <a:lstStyle/>
        <a:p>
          <a:endParaRPr lang="ru-RU"/>
        </a:p>
      </dgm:t>
    </dgm:pt>
    <dgm:pt modelId="{576A7E88-1517-4BC6-9369-98CA889FD9C8}" type="pres">
      <dgm:prSet presAssocID="{2CA44CE3-5592-43BF-B851-E31F8D879ED2}" presName="linear" presStyleCnt="0">
        <dgm:presLayoutVars>
          <dgm:animLvl val="lvl"/>
          <dgm:resizeHandles val="exact"/>
        </dgm:presLayoutVars>
      </dgm:prSet>
      <dgm:spPr/>
    </dgm:pt>
    <dgm:pt modelId="{0B97594E-3961-45F1-992F-A5911DF81F7E}" type="pres">
      <dgm:prSet presAssocID="{9FE4BEC3-A1B9-46FD-9952-A97FECC83B8D}" presName="parentText" presStyleLbl="node1" presStyleIdx="0" presStyleCnt="4">
        <dgm:presLayoutVars>
          <dgm:chMax val="0"/>
          <dgm:bulletEnabled val="1"/>
        </dgm:presLayoutVars>
      </dgm:prSet>
      <dgm:spPr/>
    </dgm:pt>
    <dgm:pt modelId="{1AFAB71C-FC8D-4BEB-8A5A-6035E500E70D}" type="pres">
      <dgm:prSet presAssocID="{4F7C2348-DA49-4F84-86E4-54492A033526}" presName="spacer" presStyleCnt="0"/>
      <dgm:spPr/>
    </dgm:pt>
    <dgm:pt modelId="{60DB4F77-9B6B-4F58-AFA8-D2A5DBD472E0}" type="pres">
      <dgm:prSet presAssocID="{FCAC0313-AF1A-473F-A251-12B31B52B96F}" presName="parentText" presStyleLbl="node1" presStyleIdx="1" presStyleCnt="4">
        <dgm:presLayoutVars>
          <dgm:chMax val="0"/>
          <dgm:bulletEnabled val="1"/>
        </dgm:presLayoutVars>
      </dgm:prSet>
      <dgm:spPr/>
    </dgm:pt>
    <dgm:pt modelId="{D982BC8A-9FE2-4FC7-A33D-BF0B14A5ACED}" type="pres">
      <dgm:prSet presAssocID="{6C7513CF-4EB1-493A-9B52-09A3CF75C340}" presName="spacer" presStyleCnt="0"/>
      <dgm:spPr/>
    </dgm:pt>
    <dgm:pt modelId="{84A56639-36CA-476D-89D7-B6356CF07CF8}" type="pres">
      <dgm:prSet presAssocID="{288F098A-7C69-47FE-B237-EDF2C3DFF612}" presName="parentText" presStyleLbl="node1" presStyleIdx="2" presStyleCnt="4">
        <dgm:presLayoutVars>
          <dgm:chMax val="0"/>
          <dgm:bulletEnabled val="1"/>
        </dgm:presLayoutVars>
      </dgm:prSet>
      <dgm:spPr/>
    </dgm:pt>
    <dgm:pt modelId="{6C34B4E1-39B6-4969-95E3-52A30176ED70}" type="pres">
      <dgm:prSet presAssocID="{3EE9C1D6-9D6B-4DFA-AF55-3EE3536AB4CD}" presName="spacer" presStyleCnt="0"/>
      <dgm:spPr/>
    </dgm:pt>
    <dgm:pt modelId="{52AD9B68-9722-4E95-BE4E-17900861CBBD}" type="pres">
      <dgm:prSet presAssocID="{BA38D5B1-2013-43FF-97FF-D0706F628DEC}" presName="parentText" presStyleLbl="node1" presStyleIdx="3" presStyleCnt="4">
        <dgm:presLayoutVars>
          <dgm:chMax val="0"/>
          <dgm:bulletEnabled val="1"/>
        </dgm:presLayoutVars>
      </dgm:prSet>
      <dgm:spPr/>
    </dgm:pt>
  </dgm:ptLst>
  <dgm:cxnLst>
    <dgm:cxn modelId="{49561F16-D61D-4690-B518-A32FB87ED231}" type="presOf" srcId="{288F098A-7C69-47FE-B237-EDF2C3DFF612}" destId="{84A56639-36CA-476D-89D7-B6356CF07CF8}" srcOrd="0" destOrd="0" presId="urn:microsoft.com/office/officeart/2005/8/layout/vList2"/>
    <dgm:cxn modelId="{AA446725-515E-486C-958C-77F42C40FC05}" type="presOf" srcId="{FCAC0313-AF1A-473F-A251-12B31B52B96F}" destId="{60DB4F77-9B6B-4F58-AFA8-D2A5DBD472E0}" srcOrd="0" destOrd="0" presId="urn:microsoft.com/office/officeart/2005/8/layout/vList2"/>
    <dgm:cxn modelId="{7AB5A73C-174A-417E-A49E-2F9FAB11A917}" srcId="{2CA44CE3-5592-43BF-B851-E31F8D879ED2}" destId="{288F098A-7C69-47FE-B237-EDF2C3DFF612}" srcOrd="2" destOrd="0" parTransId="{E99E613C-58B5-42AB-A841-AABA63D13BC6}" sibTransId="{3EE9C1D6-9D6B-4DFA-AF55-3EE3536AB4CD}"/>
    <dgm:cxn modelId="{0E8B8D81-A750-4957-B96F-9492DA92F8E0}" srcId="{2CA44CE3-5592-43BF-B851-E31F8D879ED2}" destId="{FCAC0313-AF1A-473F-A251-12B31B52B96F}" srcOrd="1" destOrd="0" parTransId="{4A0E8EEA-5E66-4BD7-A2F8-247542A3E3E9}" sibTransId="{6C7513CF-4EB1-493A-9B52-09A3CF75C340}"/>
    <dgm:cxn modelId="{F87C4E86-7936-4312-8FC1-B25DFA9BDDED}" srcId="{2CA44CE3-5592-43BF-B851-E31F8D879ED2}" destId="{9FE4BEC3-A1B9-46FD-9952-A97FECC83B8D}" srcOrd="0" destOrd="0" parTransId="{ADBE2598-A2E3-4048-BEE7-4B8FB443D343}" sibTransId="{4F7C2348-DA49-4F84-86E4-54492A033526}"/>
    <dgm:cxn modelId="{E7BB5EA3-A5CF-4A8A-A0D6-8499E04CD55D}" type="presOf" srcId="{BA38D5B1-2013-43FF-97FF-D0706F628DEC}" destId="{52AD9B68-9722-4E95-BE4E-17900861CBBD}" srcOrd="0" destOrd="0" presId="urn:microsoft.com/office/officeart/2005/8/layout/vList2"/>
    <dgm:cxn modelId="{7F25A6D2-893B-40C5-BEAB-E7C33B0A22CD}" type="presOf" srcId="{9FE4BEC3-A1B9-46FD-9952-A97FECC83B8D}" destId="{0B97594E-3961-45F1-992F-A5911DF81F7E}" srcOrd="0" destOrd="0" presId="urn:microsoft.com/office/officeart/2005/8/layout/vList2"/>
    <dgm:cxn modelId="{2019F6E6-1BEE-4028-ADD6-FEB92C2A2450}" type="presOf" srcId="{2CA44CE3-5592-43BF-B851-E31F8D879ED2}" destId="{576A7E88-1517-4BC6-9369-98CA889FD9C8}" srcOrd="0" destOrd="0" presId="urn:microsoft.com/office/officeart/2005/8/layout/vList2"/>
    <dgm:cxn modelId="{005AB5EA-9E0A-4D30-BD0E-AB1FED0D47C7}" srcId="{2CA44CE3-5592-43BF-B851-E31F8D879ED2}" destId="{BA38D5B1-2013-43FF-97FF-D0706F628DEC}" srcOrd="3" destOrd="0" parTransId="{83E397F0-BB90-4ACF-ADE7-2493071CBAF5}" sibTransId="{375F5A9A-1FE1-49DF-B314-53EBD4CC5C5F}"/>
    <dgm:cxn modelId="{F6625365-C495-4F21-9BE6-695FB19A2D54}" type="presParOf" srcId="{576A7E88-1517-4BC6-9369-98CA889FD9C8}" destId="{0B97594E-3961-45F1-992F-A5911DF81F7E}" srcOrd="0" destOrd="0" presId="urn:microsoft.com/office/officeart/2005/8/layout/vList2"/>
    <dgm:cxn modelId="{18F855E6-34DC-4FE2-8C88-4C55FDA21C55}" type="presParOf" srcId="{576A7E88-1517-4BC6-9369-98CA889FD9C8}" destId="{1AFAB71C-FC8D-4BEB-8A5A-6035E500E70D}" srcOrd="1" destOrd="0" presId="urn:microsoft.com/office/officeart/2005/8/layout/vList2"/>
    <dgm:cxn modelId="{9A65DA98-069F-438E-AC97-AD66D6EE8B87}" type="presParOf" srcId="{576A7E88-1517-4BC6-9369-98CA889FD9C8}" destId="{60DB4F77-9B6B-4F58-AFA8-D2A5DBD472E0}" srcOrd="2" destOrd="0" presId="urn:microsoft.com/office/officeart/2005/8/layout/vList2"/>
    <dgm:cxn modelId="{7D53C3DA-DFD1-4A63-863D-7554D2337F65}" type="presParOf" srcId="{576A7E88-1517-4BC6-9369-98CA889FD9C8}" destId="{D982BC8A-9FE2-4FC7-A33D-BF0B14A5ACED}" srcOrd="3" destOrd="0" presId="urn:microsoft.com/office/officeart/2005/8/layout/vList2"/>
    <dgm:cxn modelId="{3CE6C123-09EA-4125-BC47-7E5667B48300}" type="presParOf" srcId="{576A7E88-1517-4BC6-9369-98CA889FD9C8}" destId="{84A56639-36CA-476D-89D7-B6356CF07CF8}" srcOrd="4" destOrd="0" presId="urn:microsoft.com/office/officeart/2005/8/layout/vList2"/>
    <dgm:cxn modelId="{DF6CC1D8-7BB1-461F-B6CD-A976498770D9}" type="presParOf" srcId="{576A7E88-1517-4BC6-9369-98CA889FD9C8}" destId="{6C34B4E1-39B6-4969-95E3-52A30176ED70}" srcOrd="5" destOrd="0" presId="urn:microsoft.com/office/officeart/2005/8/layout/vList2"/>
    <dgm:cxn modelId="{43DEA685-98BD-4C05-9E52-36112688EDCB}" type="presParOf" srcId="{576A7E88-1517-4BC6-9369-98CA889FD9C8}" destId="{52AD9B68-9722-4E95-BE4E-17900861CBBD}"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E06EAD-A60C-4426-AE14-FD8F6B1CC22F}"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ru-RU"/>
        </a:p>
      </dgm:t>
    </dgm:pt>
    <dgm:pt modelId="{EAC12184-595F-4E62-9F1F-C8CBFFC8EBBC}">
      <dgm:prSet/>
      <dgm:spPr/>
      <dgm:t>
        <a:bodyPr/>
        <a:lstStyle/>
        <a:p>
          <a:r>
            <a:rPr lang="ru-RU" b="0" i="0" dirty="0"/>
            <a:t>Рождения социального «я»; устойчивая самооценка, а в норме завышенная</a:t>
          </a:r>
          <a:endParaRPr lang="ru-RU" dirty="0"/>
        </a:p>
      </dgm:t>
    </dgm:pt>
    <dgm:pt modelId="{97E1EA18-36C4-4170-A52F-4E14664DBE6A}" type="parTrans" cxnId="{8328B3AE-651A-4815-8214-0DAAB3C36793}">
      <dgm:prSet/>
      <dgm:spPr/>
      <dgm:t>
        <a:bodyPr/>
        <a:lstStyle/>
        <a:p>
          <a:endParaRPr lang="ru-RU"/>
        </a:p>
      </dgm:t>
    </dgm:pt>
    <dgm:pt modelId="{63F9422F-EF73-422B-9620-195DC0502245}" type="sibTrans" cxnId="{8328B3AE-651A-4815-8214-0DAAB3C36793}">
      <dgm:prSet/>
      <dgm:spPr/>
      <dgm:t>
        <a:bodyPr/>
        <a:lstStyle/>
        <a:p>
          <a:endParaRPr lang="ru-RU"/>
        </a:p>
      </dgm:t>
    </dgm:pt>
    <dgm:pt modelId="{72E486C3-457C-487A-9360-DAE2F79079D7}">
      <dgm:prSet/>
      <dgm:spPr/>
      <dgm:t>
        <a:bodyPr/>
        <a:lstStyle/>
        <a:p>
          <a:r>
            <a:rPr lang="ru-RU" b="0" i="0" dirty="0"/>
            <a:t>Появление внутренней позиции</a:t>
          </a:r>
          <a:endParaRPr lang="ru-RU" dirty="0"/>
        </a:p>
      </dgm:t>
    </dgm:pt>
    <dgm:pt modelId="{D844C50A-49F1-4B5D-A132-CEC3BE2C43FF}" type="parTrans" cxnId="{12989695-4E88-4E99-A138-A71720E88B7C}">
      <dgm:prSet/>
      <dgm:spPr/>
      <dgm:t>
        <a:bodyPr/>
        <a:lstStyle/>
        <a:p>
          <a:endParaRPr lang="ru-RU"/>
        </a:p>
      </dgm:t>
    </dgm:pt>
    <dgm:pt modelId="{D8087B28-9B33-4CD7-AB77-F9292EFCE73D}" type="sibTrans" cxnId="{12989695-4E88-4E99-A138-A71720E88B7C}">
      <dgm:prSet/>
      <dgm:spPr/>
      <dgm:t>
        <a:bodyPr/>
        <a:lstStyle/>
        <a:p>
          <a:endParaRPr lang="ru-RU"/>
        </a:p>
      </dgm:t>
    </dgm:pt>
    <dgm:pt modelId="{6D3ED66C-1B65-4272-9183-969FCAB56D18}">
      <dgm:prSet/>
      <dgm:spPr/>
      <dgm:t>
        <a:bodyPr/>
        <a:lstStyle/>
        <a:p>
          <a:r>
            <a:rPr lang="ru-RU" b="0" i="0" dirty="0"/>
            <a:t>Появление рефлексии</a:t>
          </a:r>
          <a:endParaRPr lang="ru-RU" dirty="0"/>
        </a:p>
      </dgm:t>
    </dgm:pt>
    <dgm:pt modelId="{A9EE0F6E-077C-4C4F-A316-DBA8451B60C6}" type="parTrans" cxnId="{258FE9C2-0F08-4203-A223-58461F21F305}">
      <dgm:prSet/>
      <dgm:spPr/>
      <dgm:t>
        <a:bodyPr/>
        <a:lstStyle/>
        <a:p>
          <a:endParaRPr lang="ru-RU"/>
        </a:p>
      </dgm:t>
    </dgm:pt>
    <dgm:pt modelId="{571B90CC-07E9-462F-9F8F-16E01A2B57E4}" type="sibTrans" cxnId="{258FE9C2-0F08-4203-A223-58461F21F305}">
      <dgm:prSet/>
      <dgm:spPr/>
      <dgm:t>
        <a:bodyPr/>
        <a:lstStyle/>
        <a:p>
          <a:endParaRPr lang="ru-RU"/>
        </a:p>
      </dgm:t>
    </dgm:pt>
    <dgm:pt modelId="{364FB8CD-F808-486C-BFFA-FA81A3CC7ACD}" type="pres">
      <dgm:prSet presAssocID="{60E06EAD-A60C-4426-AE14-FD8F6B1CC22F}" presName="linear" presStyleCnt="0">
        <dgm:presLayoutVars>
          <dgm:animLvl val="lvl"/>
          <dgm:resizeHandles val="exact"/>
        </dgm:presLayoutVars>
      </dgm:prSet>
      <dgm:spPr/>
    </dgm:pt>
    <dgm:pt modelId="{AC8EAC05-FA08-4E99-B588-B8EBC0A4514F}" type="pres">
      <dgm:prSet presAssocID="{EAC12184-595F-4E62-9F1F-C8CBFFC8EBBC}" presName="parentText" presStyleLbl="node1" presStyleIdx="0" presStyleCnt="3">
        <dgm:presLayoutVars>
          <dgm:chMax val="0"/>
          <dgm:bulletEnabled val="1"/>
        </dgm:presLayoutVars>
      </dgm:prSet>
      <dgm:spPr/>
    </dgm:pt>
    <dgm:pt modelId="{3C3439F1-E0BF-49E7-A617-C2CFD894629E}" type="pres">
      <dgm:prSet presAssocID="{63F9422F-EF73-422B-9620-195DC0502245}" presName="spacer" presStyleCnt="0"/>
      <dgm:spPr/>
    </dgm:pt>
    <dgm:pt modelId="{5892DD28-D5C0-4A51-B0C8-509171F12307}" type="pres">
      <dgm:prSet presAssocID="{72E486C3-457C-487A-9360-DAE2F79079D7}" presName="parentText" presStyleLbl="node1" presStyleIdx="1" presStyleCnt="3">
        <dgm:presLayoutVars>
          <dgm:chMax val="0"/>
          <dgm:bulletEnabled val="1"/>
        </dgm:presLayoutVars>
      </dgm:prSet>
      <dgm:spPr/>
    </dgm:pt>
    <dgm:pt modelId="{FA450BF5-3FED-4935-8A55-93EF11B956BF}" type="pres">
      <dgm:prSet presAssocID="{D8087B28-9B33-4CD7-AB77-F9292EFCE73D}" presName="spacer" presStyleCnt="0"/>
      <dgm:spPr/>
    </dgm:pt>
    <dgm:pt modelId="{016692A1-0943-41E4-A023-5780CF5DF96D}" type="pres">
      <dgm:prSet presAssocID="{6D3ED66C-1B65-4272-9183-969FCAB56D18}" presName="parentText" presStyleLbl="node1" presStyleIdx="2" presStyleCnt="3">
        <dgm:presLayoutVars>
          <dgm:chMax val="0"/>
          <dgm:bulletEnabled val="1"/>
        </dgm:presLayoutVars>
      </dgm:prSet>
      <dgm:spPr/>
    </dgm:pt>
  </dgm:ptLst>
  <dgm:cxnLst>
    <dgm:cxn modelId="{7CA7C407-7E60-4EF3-A042-8E31ED0D36B2}" type="presOf" srcId="{60E06EAD-A60C-4426-AE14-FD8F6B1CC22F}" destId="{364FB8CD-F808-486C-BFFA-FA81A3CC7ACD}" srcOrd="0" destOrd="0" presId="urn:microsoft.com/office/officeart/2005/8/layout/vList2"/>
    <dgm:cxn modelId="{F1719080-CDA2-48DD-B582-01C7F24144D5}" type="presOf" srcId="{6D3ED66C-1B65-4272-9183-969FCAB56D18}" destId="{016692A1-0943-41E4-A023-5780CF5DF96D}" srcOrd="0" destOrd="0" presId="urn:microsoft.com/office/officeart/2005/8/layout/vList2"/>
    <dgm:cxn modelId="{12989695-4E88-4E99-A138-A71720E88B7C}" srcId="{60E06EAD-A60C-4426-AE14-FD8F6B1CC22F}" destId="{72E486C3-457C-487A-9360-DAE2F79079D7}" srcOrd="1" destOrd="0" parTransId="{D844C50A-49F1-4B5D-A132-CEC3BE2C43FF}" sibTransId="{D8087B28-9B33-4CD7-AB77-F9292EFCE73D}"/>
    <dgm:cxn modelId="{8328B3AE-651A-4815-8214-0DAAB3C36793}" srcId="{60E06EAD-A60C-4426-AE14-FD8F6B1CC22F}" destId="{EAC12184-595F-4E62-9F1F-C8CBFFC8EBBC}" srcOrd="0" destOrd="0" parTransId="{97E1EA18-36C4-4170-A52F-4E14664DBE6A}" sibTransId="{63F9422F-EF73-422B-9620-195DC0502245}"/>
    <dgm:cxn modelId="{258FE9C2-0F08-4203-A223-58461F21F305}" srcId="{60E06EAD-A60C-4426-AE14-FD8F6B1CC22F}" destId="{6D3ED66C-1B65-4272-9183-969FCAB56D18}" srcOrd="2" destOrd="0" parTransId="{A9EE0F6E-077C-4C4F-A316-DBA8451B60C6}" sibTransId="{571B90CC-07E9-462F-9F8F-16E01A2B57E4}"/>
    <dgm:cxn modelId="{39C535CE-B5BA-4326-94CE-D172D845BEF9}" type="presOf" srcId="{72E486C3-457C-487A-9360-DAE2F79079D7}" destId="{5892DD28-D5C0-4A51-B0C8-509171F12307}" srcOrd="0" destOrd="0" presId="urn:microsoft.com/office/officeart/2005/8/layout/vList2"/>
    <dgm:cxn modelId="{F196A6F2-AFAA-459F-8BB9-E2140B10577B}" type="presOf" srcId="{EAC12184-595F-4E62-9F1F-C8CBFFC8EBBC}" destId="{AC8EAC05-FA08-4E99-B588-B8EBC0A4514F}" srcOrd="0" destOrd="0" presId="urn:microsoft.com/office/officeart/2005/8/layout/vList2"/>
    <dgm:cxn modelId="{1A6F662D-B01C-40C6-BBDF-735C9D737C18}" type="presParOf" srcId="{364FB8CD-F808-486C-BFFA-FA81A3CC7ACD}" destId="{AC8EAC05-FA08-4E99-B588-B8EBC0A4514F}" srcOrd="0" destOrd="0" presId="urn:microsoft.com/office/officeart/2005/8/layout/vList2"/>
    <dgm:cxn modelId="{D678F902-31D1-4D82-8637-A8978C7F2BF9}" type="presParOf" srcId="{364FB8CD-F808-486C-BFFA-FA81A3CC7ACD}" destId="{3C3439F1-E0BF-49E7-A617-C2CFD894629E}" srcOrd="1" destOrd="0" presId="urn:microsoft.com/office/officeart/2005/8/layout/vList2"/>
    <dgm:cxn modelId="{AE4B6C2C-E6F2-4103-8AA2-03A9A0BA911F}" type="presParOf" srcId="{364FB8CD-F808-486C-BFFA-FA81A3CC7ACD}" destId="{5892DD28-D5C0-4A51-B0C8-509171F12307}" srcOrd="2" destOrd="0" presId="urn:microsoft.com/office/officeart/2005/8/layout/vList2"/>
    <dgm:cxn modelId="{9731A8F7-FAE2-4A73-AB9B-578DAB5004A3}" type="presParOf" srcId="{364FB8CD-F808-486C-BFFA-FA81A3CC7ACD}" destId="{FA450BF5-3FED-4935-8A55-93EF11B956BF}" srcOrd="3" destOrd="0" presId="urn:microsoft.com/office/officeart/2005/8/layout/vList2"/>
    <dgm:cxn modelId="{202DC937-9671-4A1B-AD6C-7CC3C8AD3735}" type="presParOf" srcId="{364FB8CD-F808-486C-BFFA-FA81A3CC7ACD}" destId="{016692A1-0943-41E4-A023-5780CF5DF9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06EAD-A60C-4426-AE14-FD8F6B1CC22F}" type="doc">
      <dgm:prSet loTypeId="urn:microsoft.com/office/officeart/2005/8/layout/vList2" loCatId="list" qsTypeId="urn:microsoft.com/office/officeart/2005/8/quickstyle/simple1" qsCatId="simple" csTypeId="urn:microsoft.com/office/officeart/2005/8/colors/colorful1#2" csCatId="colorful"/>
      <dgm:spPr/>
      <dgm:t>
        <a:bodyPr/>
        <a:lstStyle/>
        <a:p>
          <a:endParaRPr lang="ru-RU"/>
        </a:p>
      </dgm:t>
    </dgm:pt>
    <dgm:pt modelId="{EAC12184-595F-4E62-9F1F-C8CBFFC8EBBC}">
      <dgm:prSet/>
      <dgm:spPr/>
      <dgm:t>
        <a:bodyPr/>
        <a:lstStyle/>
        <a:p>
          <a:r>
            <a:rPr lang="ru-RU"/>
            <a:t>Умение подчинять свои действия правилу</a:t>
          </a:r>
        </a:p>
      </dgm:t>
    </dgm:pt>
    <dgm:pt modelId="{97E1EA18-36C4-4170-A52F-4E14664DBE6A}" type="parTrans" cxnId="{8328B3AE-651A-4815-8214-0DAAB3C36793}">
      <dgm:prSet/>
      <dgm:spPr/>
      <dgm:t>
        <a:bodyPr/>
        <a:lstStyle/>
        <a:p>
          <a:endParaRPr lang="ru-RU"/>
        </a:p>
      </dgm:t>
    </dgm:pt>
    <dgm:pt modelId="{63F9422F-EF73-422B-9620-195DC0502245}" type="sibTrans" cxnId="{8328B3AE-651A-4815-8214-0DAAB3C36793}">
      <dgm:prSet/>
      <dgm:spPr/>
      <dgm:t>
        <a:bodyPr/>
        <a:lstStyle/>
        <a:p>
          <a:endParaRPr lang="ru-RU"/>
        </a:p>
      </dgm:t>
    </dgm:pt>
    <dgm:pt modelId="{5F2A9467-97F9-4897-894D-1A5CF98874F3}">
      <dgm:prSet/>
      <dgm:spPr/>
      <dgm:t>
        <a:bodyPr/>
        <a:lstStyle/>
        <a:p>
          <a:r>
            <a:rPr lang="ru-RU"/>
            <a:t>Умение ориентироваться на заданную систему требований</a:t>
          </a:r>
        </a:p>
      </dgm:t>
    </dgm:pt>
    <dgm:pt modelId="{11667BF5-E4CF-43A6-B3F9-C1AB48F8D8C6}" type="parTrans" cxnId="{7371D52C-D6EF-426D-BC85-8184F979E6F3}">
      <dgm:prSet/>
      <dgm:spPr/>
      <dgm:t>
        <a:bodyPr/>
        <a:lstStyle/>
        <a:p>
          <a:endParaRPr lang="ru-RU"/>
        </a:p>
      </dgm:t>
    </dgm:pt>
    <dgm:pt modelId="{5401CC18-C6F1-4C86-BADE-A7FF0F22B26C}" type="sibTrans" cxnId="{7371D52C-D6EF-426D-BC85-8184F979E6F3}">
      <dgm:prSet/>
      <dgm:spPr/>
      <dgm:t>
        <a:bodyPr/>
        <a:lstStyle/>
        <a:p>
          <a:endParaRPr lang="ru-RU"/>
        </a:p>
      </dgm:t>
    </dgm:pt>
    <dgm:pt modelId="{075D8B80-E202-4436-8BAA-2E70E48F4729}">
      <dgm:prSet/>
      <dgm:spPr/>
      <dgm:t>
        <a:bodyPr/>
        <a:lstStyle/>
        <a:p>
          <a:r>
            <a:rPr lang="ru-RU"/>
            <a:t>Умение слушать говорящего, выполняя задания, предлагаемые в устной форме</a:t>
          </a:r>
        </a:p>
      </dgm:t>
    </dgm:pt>
    <dgm:pt modelId="{AE3A31CD-C527-4C90-80FF-C071BDBF5BC5}" type="parTrans" cxnId="{CCCEB94C-46F7-48A8-A966-E57502A34AEF}">
      <dgm:prSet/>
      <dgm:spPr/>
      <dgm:t>
        <a:bodyPr/>
        <a:lstStyle/>
        <a:p>
          <a:endParaRPr lang="ru-RU"/>
        </a:p>
      </dgm:t>
    </dgm:pt>
    <dgm:pt modelId="{8EE24FAA-085F-4311-9682-BA338476B802}" type="sibTrans" cxnId="{CCCEB94C-46F7-48A8-A966-E57502A34AEF}">
      <dgm:prSet/>
      <dgm:spPr/>
      <dgm:t>
        <a:bodyPr/>
        <a:lstStyle/>
        <a:p>
          <a:endParaRPr lang="ru-RU"/>
        </a:p>
      </dgm:t>
    </dgm:pt>
    <dgm:pt modelId="{CBD61805-6871-4F00-96B4-97E3E1209E9C}">
      <dgm:prSet/>
      <dgm:spPr/>
      <dgm:t>
        <a:bodyPr/>
        <a:lstStyle/>
        <a:p>
          <a:r>
            <a:rPr lang="ru-RU"/>
            <a:t>Умение самостоятельно выполнять задание по воспринимаемому зрительному образцу</a:t>
          </a:r>
        </a:p>
      </dgm:t>
    </dgm:pt>
    <dgm:pt modelId="{6A1105D6-1F31-4550-8203-AA33082F79B7}" type="parTrans" cxnId="{223669D2-E5A5-4420-B051-F6B30EB5BBA1}">
      <dgm:prSet/>
      <dgm:spPr/>
      <dgm:t>
        <a:bodyPr/>
        <a:lstStyle/>
        <a:p>
          <a:endParaRPr lang="ru-RU"/>
        </a:p>
      </dgm:t>
    </dgm:pt>
    <dgm:pt modelId="{0B532F30-C9D3-4FD2-8E75-F3651265CA69}" type="sibTrans" cxnId="{223669D2-E5A5-4420-B051-F6B30EB5BBA1}">
      <dgm:prSet/>
      <dgm:spPr/>
      <dgm:t>
        <a:bodyPr/>
        <a:lstStyle/>
        <a:p>
          <a:endParaRPr lang="ru-RU"/>
        </a:p>
      </dgm:t>
    </dgm:pt>
    <dgm:pt modelId="{364FB8CD-F808-486C-BFFA-FA81A3CC7ACD}" type="pres">
      <dgm:prSet presAssocID="{60E06EAD-A60C-4426-AE14-FD8F6B1CC22F}" presName="linear" presStyleCnt="0">
        <dgm:presLayoutVars>
          <dgm:animLvl val="lvl"/>
          <dgm:resizeHandles val="exact"/>
        </dgm:presLayoutVars>
      </dgm:prSet>
      <dgm:spPr/>
    </dgm:pt>
    <dgm:pt modelId="{AC8EAC05-FA08-4E99-B588-B8EBC0A4514F}" type="pres">
      <dgm:prSet presAssocID="{EAC12184-595F-4E62-9F1F-C8CBFFC8EBBC}" presName="parentText" presStyleLbl="node1" presStyleIdx="0" presStyleCnt="4">
        <dgm:presLayoutVars>
          <dgm:chMax val="0"/>
          <dgm:bulletEnabled val="1"/>
        </dgm:presLayoutVars>
      </dgm:prSet>
      <dgm:spPr/>
    </dgm:pt>
    <dgm:pt modelId="{5A2A0E51-78D1-4060-AB4D-3F12A9566FEA}" type="pres">
      <dgm:prSet presAssocID="{63F9422F-EF73-422B-9620-195DC0502245}" presName="spacer" presStyleCnt="0"/>
      <dgm:spPr/>
    </dgm:pt>
    <dgm:pt modelId="{60679D47-A1B2-4F7A-92E9-932B9C1A2271}" type="pres">
      <dgm:prSet presAssocID="{5F2A9467-97F9-4897-894D-1A5CF98874F3}" presName="parentText" presStyleLbl="node1" presStyleIdx="1" presStyleCnt="4">
        <dgm:presLayoutVars>
          <dgm:chMax val="0"/>
          <dgm:bulletEnabled val="1"/>
        </dgm:presLayoutVars>
      </dgm:prSet>
      <dgm:spPr/>
    </dgm:pt>
    <dgm:pt modelId="{346A418B-D4BB-4715-9ACD-8E71016BEFB3}" type="pres">
      <dgm:prSet presAssocID="{5401CC18-C6F1-4C86-BADE-A7FF0F22B26C}" presName="spacer" presStyleCnt="0"/>
      <dgm:spPr/>
    </dgm:pt>
    <dgm:pt modelId="{0FBE0A4B-4327-4066-B1BF-146326B6BCAF}" type="pres">
      <dgm:prSet presAssocID="{075D8B80-E202-4436-8BAA-2E70E48F4729}" presName="parentText" presStyleLbl="node1" presStyleIdx="2" presStyleCnt="4">
        <dgm:presLayoutVars>
          <dgm:chMax val="0"/>
          <dgm:bulletEnabled val="1"/>
        </dgm:presLayoutVars>
      </dgm:prSet>
      <dgm:spPr/>
    </dgm:pt>
    <dgm:pt modelId="{D24D8D90-439A-4F7F-A593-ADDA225026AF}" type="pres">
      <dgm:prSet presAssocID="{8EE24FAA-085F-4311-9682-BA338476B802}" presName="spacer" presStyleCnt="0"/>
      <dgm:spPr/>
    </dgm:pt>
    <dgm:pt modelId="{9EA23C7A-BED2-4E0E-83EC-C862BA60BE23}" type="pres">
      <dgm:prSet presAssocID="{CBD61805-6871-4F00-96B4-97E3E1209E9C}" presName="parentText" presStyleLbl="node1" presStyleIdx="3" presStyleCnt="4">
        <dgm:presLayoutVars>
          <dgm:chMax val="0"/>
          <dgm:bulletEnabled val="1"/>
        </dgm:presLayoutVars>
      </dgm:prSet>
      <dgm:spPr/>
    </dgm:pt>
  </dgm:ptLst>
  <dgm:cxnLst>
    <dgm:cxn modelId="{7CA7C407-7E60-4EF3-A042-8E31ED0D36B2}" type="presOf" srcId="{60E06EAD-A60C-4426-AE14-FD8F6B1CC22F}" destId="{364FB8CD-F808-486C-BFFA-FA81A3CC7ACD}" srcOrd="0" destOrd="0" presId="urn:microsoft.com/office/officeart/2005/8/layout/vList2"/>
    <dgm:cxn modelId="{7371D52C-D6EF-426D-BC85-8184F979E6F3}" srcId="{60E06EAD-A60C-4426-AE14-FD8F6B1CC22F}" destId="{5F2A9467-97F9-4897-894D-1A5CF98874F3}" srcOrd="1" destOrd="0" parTransId="{11667BF5-E4CF-43A6-B3F9-C1AB48F8D8C6}" sibTransId="{5401CC18-C6F1-4C86-BADE-A7FF0F22B26C}"/>
    <dgm:cxn modelId="{CCCEB94C-46F7-48A8-A966-E57502A34AEF}" srcId="{60E06EAD-A60C-4426-AE14-FD8F6B1CC22F}" destId="{075D8B80-E202-4436-8BAA-2E70E48F4729}" srcOrd="2" destOrd="0" parTransId="{AE3A31CD-C527-4C90-80FF-C071BDBF5BC5}" sibTransId="{8EE24FAA-085F-4311-9682-BA338476B802}"/>
    <dgm:cxn modelId="{FD34A7A7-2D06-484C-ACD7-F2880804A83B}" type="presOf" srcId="{5F2A9467-97F9-4897-894D-1A5CF98874F3}" destId="{60679D47-A1B2-4F7A-92E9-932B9C1A2271}" srcOrd="0" destOrd="0" presId="urn:microsoft.com/office/officeart/2005/8/layout/vList2"/>
    <dgm:cxn modelId="{AF638FA8-8F0D-48A1-ADFD-E3C138D19044}" type="presOf" srcId="{075D8B80-E202-4436-8BAA-2E70E48F4729}" destId="{0FBE0A4B-4327-4066-B1BF-146326B6BCAF}" srcOrd="0" destOrd="0" presId="urn:microsoft.com/office/officeart/2005/8/layout/vList2"/>
    <dgm:cxn modelId="{8328B3AE-651A-4815-8214-0DAAB3C36793}" srcId="{60E06EAD-A60C-4426-AE14-FD8F6B1CC22F}" destId="{EAC12184-595F-4E62-9F1F-C8CBFFC8EBBC}" srcOrd="0" destOrd="0" parTransId="{97E1EA18-36C4-4170-A52F-4E14664DBE6A}" sibTransId="{63F9422F-EF73-422B-9620-195DC0502245}"/>
    <dgm:cxn modelId="{223669D2-E5A5-4420-B051-F6B30EB5BBA1}" srcId="{60E06EAD-A60C-4426-AE14-FD8F6B1CC22F}" destId="{CBD61805-6871-4F00-96B4-97E3E1209E9C}" srcOrd="3" destOrd="0" parTransId="{6A1105D6-1F31-4550-8203-AA33082F79B7}" sibTransId="{0B532F30-C9D3-4FD2-8E75-F3651265CA69}"/>
    <dgm:cxn modelId="{919357D4-E779-4713-B4F5-8604DCD03CBA}" type="presOf" srcId="{CBD61805-6871-4F00-96B4-97E3E1209E9C}" destId="{9EA23C7A-BED2-4E0E-83EC-C862BA60BE23}" srcOrd="0" destOrd="0" presId="urn:microsoft.com/office/officeart/2005/8/layout/vList2"/>
    <dgm:cxn modelId="{F196A6F2-AFAA-459F-8BB9-E2140B10577B}" type="presOf" srcId="{EAC12184-595F-4E62-9F1F-C8CBFFC8EBBC}" destId="{AC8EAC05-FA08-4E99-B588-B8EBC0A4514F}" srcOrd="0" destOrd="0" presId="urn:microsoft.com/office/officeart/2005/8/layout/vList2"/>
    <dgm:cxn modelId="{1A6F662D-B01C-40C6-BBDF-735C9D737C18}" type="presParOf" srcId="{364FB8CD-F808-486C-BFFA-FA81A3CC7ACD}" destId="{AC8EAC05-FA08-4E99-B588-B8EBC0A4514F}" srcOrd="0" destOrd="0" presId="urn:microsoft.com/office/officeart/2005/8/layout/vList2"/>
    <dgm:cxn modelId="{68AB1EE4-E9F5-4EB6-8942-1400C2B8E9A7}" type="presParOf" srcId="{364FB8CD-F808-486C-BFFA-FA81A3CC7ACD}" destId="{5A2A0E51-78D1-4060-AB4D-3F12A9566FEA}" srcOrd="1" destOrd="0" presId="urn:microsoft.com/office/officeart/2005/8/layout/vList2"/>
    <dgm:cxn modelId="{35021C32-B2B1-41D4-B5A1-15CC38A79486}" type="presParOf" srcId="{364FB8CD-F808-486C-BFFA-FA81A3CC7ACD}" destId="{60679D47-A1B2-4F7A-92E9-932B9C1A2271}" srcOrd="2" destOrd="0" presId="urn:microsoft.com/office/officeart/2005/8/layout/vList2"/>
    <dgm:cxn modelId="{A4A2A12D-A772-4876-B954-50A4EC1853F3}" type="presParOf" srcId="{364FB8CD-F808-486C-BFFA-FA81A3CC7ACD}" destId="{346A418B-D4BB-4715-9ACD-8E71016BEFB3}" srcOrd="3" destOrd="0" presId="urn:microsoft.com/office/officeart/2005/8/layout/vList2"/>
    <dgm:cxn modelId="{AE81ED91-A55A-43C0-95FE-E8AE0D771816}" type="presParOf" srcId="{364FB8CD-F808-486C-BFFA-FA81A3CC7ACD}" destId="{0FBE0A4B-4327-4066-B1BF-146326B6BCAF}" srcOrd="4" destOrd="0" presId="urn:microsoft.com/office/officeart/2005/8/layout/vList2"/>
    <dgm:cxn modelId="{95266EDB-A6A3-4E6A-8AE2-07564D63D5A6}" type="presParOf" srcId="{364FB8CD-F808-486C-BFFA-FA81A3CC7ACD}" destId="{D24D8D90-439A-4F7F-A593-ADDA225026AF}" srcOrd="5" destOrd="0" presId="urn:microsoft.com/office/officeart/2005/8/layout/vList2"/>
    <dgm:cxn modelId="{1257E41C-C118-4139-AED7-939FF7A11E66}" type="presParOf" srcId="{364FB8CD-F808-486C-BFFA-FA81A3CC7ACD}" destId="{9EA23C7A-BED2-4E0E-83EC-C862BA60BE2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4E0FBC-CF5A-42D3-89F2-7E859BEA135A}" type="doc">
      <dgm:prSet loTypeId="urn:microsoft.com/office/officeart/2005/8/layout/hProcess9" loCatId="process" qsTypeId="urn:microsoft.com/office/officeart/2005/8/quickstyle/simple1" qsCatId="simple" csTypeId="urn:microsoft.com/office/officeart/2005/8/colors/accent1_2" csCatId="accent1" phldr="1"/>
      <dgm:spPr/>
    </dgm:pt>
    <dgm:pt modelId="{E477B6D6-4089-403E-837F-57E8E977EEC1}">
      <dgm:prSet phldrT="[Текст]"/>
      <dgm:spPr/>
      <dgm:t>
        <a:bodyPr/>
        <a:lstStyle/>
        <a:p>
          <a:r>
            <a:rPr lang="ru-RU" dirty="0"/>
            <a:t>Интерес к внешним атрибутам школы, символизирующим причастность к школьному обучению</a:t>
          </a:r>
        </a:p>
      </dgm:t>
    </dgm:pt>
    <dgm:pt modelId="{2CA5F239-171B-404B-9CDB-B430B9ECD44C}" type="parTrans" cxnId="{3BCFB629-5228-47EE-A2F1-02E15B2F1510}">
      <dgm:prSet/>
      <dgm:spPr/>
      <dgm:t>
        <a:bodyPr/>
        <a:lstStyle/>
        <a:p>
          <a:endParaRPr lang="ru-RU"/>
        </a:p>
      </dgm:t>
    </dgm:pt>
    <dgm:pt modelId="{EB0CC737-13FB-4D5A-AA7A-DFEA970B428A}" type="sibTrans" cxnId="{3BCFB629-5228-47EE-A2F1-02E15B2F1510}">
      <dgm:prSet/>
      <dgm:spPr/>
      <dgm:t>
        <a:bodyPr/>
        <a:lstStyle/>
        <a:p>
          <a:endParaRPr lang="ru-RU"/>
        </a:p>
      </dgm:t>
    </dgm:pt>
    <dgm:pt modelId="{7859F98C-3EB3-43C2-B910-EE4D96BA38E1}">
      <dgm:prSet phldrT="[Текст]"/>
      <dgm:spPr/>
      <dgm:t>
        <a:bodyPr/>
        <a:lstStyle/>
        <a:p>
          <a:r>
            <a:rPr lang="ru-RU" dirty="0"/>
            <a:t>Интерес к результатам обучения, выраженным в отметках и проявляющимся в конкретных умениях</a:t>
          </a:r>
        </a:p>
      </dgm:t>
    </dgm:pt>
    <dgm:pt modelId="{C95D6B1A-B852-4E72-BD26-69EC350189A8}" type="parTrans" cxnId="{D97857D4-126E-4D5B-A0E3-87F6AEDB811A}">
      <dgm:prSet/>
      <dgm:spPr/>
      <dgm:t>
        <a:bodyPr/>
        <a:lstStyle/>
        <a:p>
          <a:endParaRPr lang="ru-RU"/>
        </a:p>
      </dgm:t>
    </dgm:pt>
    <dgm:pt modelId="{782FCF2B-1E70-407A-B9F9-017DF030E87A}" type="sibTrans" cxnId="{D97857D4-126E-4D5B-A0E3-87F6AEDB811A}">
      <dgm:prSet/>
      <dgm:spPr/>
      <dgm:t>
        <a:bodyPr/>
        <a:lstStyle/>
        <a:p>
          <a:endParaRPr lang="ru-RU"/>
        </a:p>
      </dgm:t>
    </dgm:pt>
    <dgm:pt modelId="{D82F1DE5-8008-4271-956A-4A7E43EE3222}">
      <dgm:prSet phldrT="[Текст]"/>
      <dgm:spPr/>
      <dgm:t>
        <a:bodyPr/>
        <a:lstStyle/>
        <a:p>
          <a:r>
            <a:rPr lang="ru-RU" dirty="0"/>
            <a:t>Интерес к способам приобретения знаний</a:t>
          </a:r>
        </a:p>
      </dgm:t>
    </dgm:pt>
    <dgm:pt modelId="{FAD644CA-445D-4216-B353-6039DE3D40AB}" type="parTrans" cxnId="{D1CDB09B-D23C-4FC7-8339-E93253029F26}">
      <dgm:prSet/>
      <dgm:spPr/>
      <dgm:t>
        <a:bodyPr/>
        <a:lstStyle/>
        <a:p>
          <a:endParaRPr lang="ru-RU"/>
        </a:p>
      </dgm:t>
    </dgm:pt>
    <dgm:pt modelId="{5199E14F-3089-4486-A987-FA9ED8D3CD35}" type="sibTrans" cxnId="{D1CDB09B-D23C-4FC7-8339-E93253029F26}">
      <dgm:prSet/>
      <dgm:spPr/>
      <dgm:t>
        <a:bodyPr/>
        <a:lstStyle/>
        <a:p>
          <a:endParaRPr lang="ru-RU"/>
        </a:p>
      </dgm:t>
    </dgm:pt>
    <dgm:pt modelId="{C7A3998A-EBA4-44C9-A40D-D4212EB3B40A}" type="pres">
      <dgm:prSet presAssocID="{B24E0FBC-CF5A-42D3-89F2-7E859BEA135A}" presName="CompostProcess" presStyleCnt="0">
        <dgm:presLayoutVars>
          <dgm:dir/>
          <dgm:resizeHandles val="exact"/>
        </dgm:presLayoutVars>
      </dgm:prSet>
      <dgm:spPr/>
    </dgm:pt>
    <dgm:pt modelId="{2B8A63C9-3255-44FF-8720-E93D3E28B30F}" type="pres">
      <dgm:prSet presAssocID="{B24E0FBC-CF5A-42D3-89F2-7E859BEA135A}" presName="arrow" presStyleLbl="bgShp" presStyleIdx="0" presStyleCnt="1"/>
      <dgm:spPr/>
    </dgm:pt>
    <dgm:pt modelId="{76BD372E-69A0-48CD-B8C2-55A8AB26C22F}" type="pres">
      <dgm:prSet presAssocID="{B24E0FBC-CF5A-42D3-89F2-7E859BEA135A}" presName="linearProcess" presStyleCnt="0"/>
      <dgm:spPr/>
    </dgm:pt>
    <dgm:pt modelId="{FA1D5087-C7D4-4ED9-B006-C48EBC88AF8E}" type="pres">
      <dgm:prSet presAssocID="{E477B6D6-4089-403E-837F-57E8E977EEC1}" presName="textNode" presStyleLbl="node1" presStyleIdx="0" presStyleCnt="3">
        <dgm:presLayoutVars>
          <dgm:bulletEnabled val="1"/>
        </dgm:presLayoutVars>
      </dgm:prSet>
      <dgm:spPr/>
    </dgm:pt>
    <dgm:pt modelId="{5DEC9EBF-B7A2-4054-AD6B-7BF5C1FAA73F}" type="pres">
      <dgm:prSet presAssocID="{EB0CC737-13FB-4D5A-AA7A-DFEA970B428A}" presName="sibTrans" presStyleCnt="0"/>
      <dgm:spPr/>
    </dgm:pt>
    <dgm:pt modelId="{980BF46D-4FF9-434E-9DA2-2048A623DDA9}" type="pres">
      <dgm:prSet presAssocID="{7859F98C-3EB3-43C2-B910-EE4D96BA38E1}" presName="textNode" presStyleLbl="node1" presStyleIdx="1" presStyleCnt="3">
        <dgm:presLayoutVars>
          <dgm:bulletEnabled val="1"/>
        </dgm:presLayoutVars>
      </dgm:prSet>
      <dgm:spPr/>
    </dgm:pt>
    <dgm:pt modelId="{CAC16BA3-0F12-420E-9A80-A9045A6714A0}" type="pres">
      <dgm:prSet presAssocID="{782FCF2B-1E70-407A-B9F9-017DF030E87A}" presName="sibTrans" presStyleCnt="0"/>
      <dgm:spPr/>
    </dgm:pt>
    <dgm:pt modelId="{1AC8F736-08DD-42B5-9027-A7C7E2979170}" type="pres">
      <dgm:prSet presAssocID="{D82F1DE5-8008-4271-956A-4A7E43EE3222}" presName="textNode" presStyleLbl="node1" presStyleIdx="2" presStyleCnt="3">
        <dgm:presLayoutVars>
          <dgm:bulletEnabled val="1"/>
        </dgm:presLayoutVars>
      </dgm:prSet>
      <dgm:spPr/>
    </dgm:pt>
  </dgm:ptLst>
  <dgm:cxnLst>
    <dgm:cxn modelId="{3BCFB629-5228-47EE-A2F1-02E15B2F1510}" srcId="{B24E0FBC-CF5A-42D3-89F2-7E859BEA135A}" destId="{E477B6D6-4089-403E-837F-57E8E977EEC1}" srcOrd="0" destOrd="0" parTransId="{2CA5F239-171B-404B-9CDB-B430B9ECD44C}" sibTransId="{EB0CC737-13FB-4D5A-AA7A-DFEA970B428A}"/>
    <dgm:cxn modelId="{D59BD652-88A6-4D7B-A070-C92395275827}" type="presOf" srcId="{E477B6D6-4089-403E-837F-57E8E977EEC1}" destId="{FA1D5087-C7D4-4ED9-B006-C48EBC88AF8E}" srcOrd="0" destOrd="0" presId="urn:microsoft.com/office/officeart/2005/8/layout/hProcess9"/>
    <dgm:cxn modelId="{18668391-D7A9-4937-A0F9-D4A35466414D}" type="presOf" srcId="{7859F98C-3EB3-43C2-B910-EE4D96BA38E1}" destId="{980BF46D-4FF9-434E-9DA2-2048A623DDA9}" srcOrd="0" destOrd="0" presId="urn:microsoft.com/office/officeart/2005/8/layout/hProcess9"/>
    <dgm:cxn modelId="{D1CDB09B-D23C-4FC7-8339-E93253029F26}" srcId="{B24E0FBC-CF5A-42D3-89F2-7E859BEA135A}" destId="{D82F1DE5-8008-4271-956A-4A7E43EE3222}" srcOrd="2" destOrd="0" parTransId="{FAD644CA-445D-4216-B353-6039DE3D40AB}" sibTransId="{5199E14F-3089-4486-A987-FA9ED8D3CD35}"/>
    <dgm:cxn modelId="{B08BADC5-9B7C-44DE-8C13-F97A48DD6774}" type="presOf" srcId="{B24E0FBC-CF5A-42D3-89F2-7E859BEA135A}" destId="{C7A3998A-EBA4-44C9-A40D-D4212EB3B40A}" srcOrd="0" destOrd="0" presId="urn:microsoft.com/office/officeart/2005/8/layout/hProcess9"/>
    <dgm:cxn modelId="{D97857D4-126E-4D5B-A0E3-87F6AEDB811A}" srcId="{B24E0FBC-CF5A-42D3-89F2-7E859BEA135A}" destId="{7859F98C-3EB3-43C2-B910-EE4D96BA38E1}" srcOrd="1" destOrd="0" parTransId="{C95D6B1A-B852-4E72-BD26-69EC350189A8}" sibTransId="{782FCF2B-1E70-407A-B9F9-017DF030E87A}"/>
    <dgm:cxn modelId="{6D298FF5-8CFA-4599-BC64-2B029B177F84}" type="presOf" srcId="{D82F1DE5-8008-4271-956A-4A7E43EE3222}" destId="{1AC8F736-08DD-42B5-9027-A7C7E2979170}" srcOrd="0" destOrd="0" presId="urn:microsoft.com/office/officeart/2005/8/layout/hProcess9"/>
    <dgm:cxn modelId="{0AA8E835-D385-495D-AF85-65593EC20F06}" type="presParOf" srcId="{C7A3998A-EBA4-44C9-A40D-D4212EB3B40A}" destId="{2B8A63C9-3255-44FF-8720-E93D3E28B30F}" srcOrd="0" destOrd="0" presId="urn:microsoft.com/office/officeart/2005/8/layout/hProcess9"/>
    <dgm:cxn modelId="{E950D409-486A-41CB-8D31-D505360FDD43}" type="presParOf" srcId="{C7A3998A-EBA4-44C9-A40D-D4212EB3B40A}" destId="{76BD372E-69A0-48CD-B8C2-55A8AB26C22F}" srcOrd="1" destOrd="0" presId="urn:microsoft.com/office/officeart/2005/8/layout/hProcess9"/>
    <dgm:cxn modelId="{1D76E518-9C25-4271-9C8C-F180BFD778F0}" type="presParOf" srcId="{76BD372E-69A0-48CD-B8C2-55A8AB26C22F}" destId="{FA1D5087-C7D4-4ED9-B006-C48EBC88AF8E}" srcOrd="0" destOrd="0" presId="urn:microsoft.com/office/officeart/2005/8/layout/hProcess9"/>
    <dgm:cxn modelId="{500D5475-A36A-490E-9A8D-F59EB78812E3}" type="presParOf" srcId="{76BD372E-69A0-48CD-B8C2-55A8AB26C22F}" destId="{5DEC9EBF-B7A2-4054-AD6B-7BF5C1FAA73F}" srcOrd="1" destOrd="0" presId="urn:microsoft.com/office/officeart/2005/8/layout/hProcess9"/>
    <dgm:cxn modelId="{65C75337-A85A-4C9A-ACCE-56F06A1A2962}" type="presParOf" srcId="{76BD372E-69A0-48CD-B8C2-55A8AB26C22F}" destId="{980BF46D-4FF9-434E-9DA2-2048A623DDA9}" srcOrd="2" destOrd="0" presId="urn:microsoft.com/office/officeart/2005/8/layout/hProcess9"/>
    <dgm:cxn modelId="{3BA382C8-6041-4607-B07C-E8A3FF7C41FC}" type="presParOf" srcId="{76BD372E-69A0-48CD-B8C2-55A8AB26C22F}" destId="{CAC16BA3-0F12-420E-9A80-A9045A6714A0}" srcOrd="3" destOrd="0" presId="urn:microsoft.com/office/officeart/2005/8/layout/hProcess9"/>
    <dgm:cxn modelId="{BB5172F9-CF35-4A8B-814D-87211529DD95}" type="presParOf" srcId="{76BD372E-69A0-48CD-B8C2-55A8AB26C22F}" destId="{1AC8F736-08DD-42B5-9027-A7C7E297917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C12734-0B96-4639-B942-986B367D2C0C}"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ru-RU"/>
        </a:p>
      </dgm:t>
    </dgm:pt>
    <dgm:pt modelId="{2D76CCA9-B9A2-4EC0-BCBA-BF7A61B8E0D2}">
      <dgm:prSet/>
      <dgm:spPr/>
      <dgm:t>
        <a:bodyPr/>
        <a:lstStyle/>
        <a:p>
          <a:pPr algn="ctr"/>
          <a:r>
            <a:rPr lang="ru-RU" dirty="0"/>
            <a:t>целостная система, в процессе деятельности которой создаются социально-психологические и педагогические условия для успешного развития и обучения каждого обучающегося в процессе обучения</a:t>
          </a:r>
        </a:p>
      </dgm:t>
    </dgm:pt>
    <dgm:pt modelId="{1E61F719-ABA5-4A12-93E5-8BAE9EA23210}" type="parTrans" cxnId="{354340A6-7405-4481-87B5-3D183AAB881B}">
      <dgm:prSet/>
      <dgm:spPr/>
      <dgm:t>
        <a:bodyPr/>
        <a:lstStyle/>
        <a:p>
          <a:endParaRPr lang="ru-RU"/>
        </a:p>
      </dgm:t>
    </dgm:pt>
    <dgm:pt modelId="{9EBEC30F-DC0A-41B4-9D42-84818B859A06}" type="sibTrans" cxnId="{354340A6-7405-4481-87B5-3D183AAB881B}">
      <dgm:prSet/>
      <dgm:spPr/>
      <dgm:t>
        <a:bodyPr/>
        <a:lstStyle/>
        <a:p>
          <a:endParaRPr lang="ru-RU"/>
        </a:p>
      </dgm:t>
    </dgm:pt>
    <dgm:pt modelId="{7D0E14AE-8D5C-40F1-8233-AACA92260BB8}" type="pres">
      <dgm:prSet presAssocID="{B2C12734-0B96-4639-B942-986B367D2C0C}" presName="linear" presStyleCnt="0">
        <dgm:presLayoutVars>
          <dgm:animLvl val="lvl"/>
          <dgm:resizeHandles val="exact"/>
        </dgm:presLayoutVars>
      </dgm:prSet>
      <dgm:spPr/>
    </dgm:pt>
    <dgm:pt modelId="{DDD55063-B363-4C19-8CB2-6FAB1B271651}" type="pres">
      <dgm:prSet presAssocID="{2D76CCA9-B9A2-4EC0-BCBA-BF7A61B8E0D2}" presName="parentText" presStyleLbl="node1" presStyleIdx="0" presStyleCnt="1">
        <dgm:presLayoutVars>
          <dgm:chMax val="0"/>
          <dgm:bulletEnabled val="1"/>
        </dgm:presLayoutVars>
      </dgm:prSet>
      <dgm:spPr/>
    </dgm:pt>
  </dgm:ptLst>
  <dgm:cxnLst>
    <dgm:cxn modelId="{BA6A9192-2429-4A01-BAD2-1C3611231D68}" type="presOf" srcId="{2D76CCA9-B9A2-4EC0-BCBA-BF7A61B8E0D2}" destId="{DDD55063-B363-4C19-8CB2-6FAB1B271651}" srcOrd="0" destOrd="0" presId="urn:microsoft.com/office/officeart/2005/8/layout/vList2"/>
    <dgm:cxn modelId="{354340A6-7405-4481-87B5-3D183AAB881B}" srcId="{B2C12734-0B96-4639-B942-986B367D2C0C}" destId="{2D76CCA9-B9A2-4EC0-BCBA-BF7A61B8E0D2}" srcOrd="0" destOrd="0" parTransId="{1E61F719-ABA5-4A12-93E5-8BAE9EA23210}" sibTransId="{9EBEC30F-DC0A-41B4-9D42-84818B859A06}"/>
    <dgm:cxn modelId="{BF673CB8-4B0D-4178-A4F7-1680F30107C9}" type="presOf" srcId="{B2C12734-0B96-4639-B942-986B367D2C0C}" destId="{7D0E14AE-8D5C-40F1-8233-AACA92260BB8}" srcOrd="0" destOrd="0" presId="urn:microsoft.com/office/officeart/2005/8/layout/vList2"/>
    <dgm:cxn modelId="{843D40E0-1D09-4177-9EBC-83CE63825795}" type="presParOf" srcId="{7D0E14AE-8D5C-40F1-8233-AACA92260BB8}" destId="{DDD55063-B363-4C19-8CB2-6FAB1B2716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EAC05-FA08-4E99-B588-B8EBC0A4514F}">
      <dsp:nvSpPr>
        <dsp:cNvPr id="0" name=""/>
        <dsp:cNvSpPr/>
      </dsp:nvSpPr>
      <dsp:spPr>
        <a:xfrm>
          <a:off x="0" y="868419"/>
          <a:ext cx="1051560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Роль педагога-психолога в сопровождении образовательной деятельности</a:t>
          </a:r>
        </a:p>
      </dsp:txBody>
      <dsp:txXfrm>
        <a:off x="29271" y="897690"/>
        <a:ext cx="10457058" cy="541083"/>
      </dsp:txXfrm>
    </dsp:sp>
    <dsp:sp modelId="{21B2F58A-822D-487F-A7D7-26169A5415AA}">
      <dsp:nvSpPr>
        <dsp:cNvPr id="0" name=""/>
        <dsp:cNvSpPr/>
      </dsp:nvSpPr>
      <dsp:spPr>
        <a:xfrm>
          <a:off x="0" y="1540044"/>
          <a:ext cx="10515600"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Кого</a:t>
          </a:r>
          <a:r>
            <a:rPr lang="ru-RU" sz="2500" kern="1200" baseline="0" dirty="0"/>
            <a:t> или что к чему/кому помогаем адаптировать </a:t>
          </a:r>
          <a:endParaRPr lang="ru-RU" sz="2500" kern="1200" dirty="0"/>
        </a:p>
      </dsp:txBody>
      <dsp:txXfrm>
        <a:off x="29271" y="1569315"/>
        <a:ext cx="10457058" cy="541083"/>
      </dsp:txXfrm>
    </dsp:sp>
    <dsp:sp modelId="{371FFAB0-C6C6-4435-89FF-A580373C55CB}">
      <dsp:nvSpPr>
        <dsp:cNvPr id="0" name=""/>
        <dsp:cNvSpPr/>
      </dsp:nvSpPr>
      <dsp:spPr>
        <a:xfrm>
          <a:off x="0" y="2211669"/>
          <a:ext cx="1051560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Как</a:t>
          </a:r>
          <a:r>
            <a:rPr lang="ru-RU" sz="2500" kern="1200" baseline="0" dirty="0"/>
            <a:t> происходит естественная адаптация первоклассников, что есть норма</a:t>
          </a:r>
          <a:endParaRPr lang="ru-RU" sz="2500" kern="1200" dirty="0"/>
        </a:p>
      </dsp:txBody>
      <dsp:txXfrm>
        <a:off x="29271" y="2240940"/>
        <a:ext cx="10457058" cy="541083"/>
      </dsp:txXfrm>
    </dsp:sp>
    <dsp:sp modelId="{8E68F9C8-9E73-40BC-94FA-47B116AC8AD0}">
      <dsp:nvSpPr>
        <dsp:cNvPr id="0" name=""/>
        <dsp:cNvSpPr/>
      </dsp:nvSpPr>
      <dsp:spPr>
        <a:xfrm>
          <a:off x="0" y="2900226"/>
          <a:ext cx="105156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Какими ресурсами будут обеспечены выбранные направления </a:t>
          </a:r>
        </a:p>
      </dsp:txBody>
      <dsp:txXfrm>
        <a:off x="29271" y="2929497"/>
        <a:ext cx="1045705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EAC05-FA08-4E99-B588-B8EBC0A4514F}">
      <dsp:nvSpPr>
        <dsp:cNvPr id="0" name=""/>
        <dsp:cNvSpPr/>
      </dsp:nvSpPr>
      <dsp:spPr>
        <a:xfrm>
          <a:off x="0" y="12552"/>
          <a:ext cx="10515600"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i="0" kern="1200" dirty="0">
              <a:solidFill>
                <a:srgbClr val="000000"/>
              </a:solidFill>
              <a:effectLst/>
              <a:latin typeface="Roboto" panose="02000000000000000000" pitchFamily="2" charset="0"/>
            </a:rPr>
            <a:t>Поведение и соответствие нормам школьной жизни</a:t>
          </a:r>
          <a:endParaRPr lang="ru-RU" sz="1900" kern="1200" dirty="0"/>
        </a:p>
      </dsp:txBody>
      <dsp:txXfrm>
        <a:off x="22246" y="34798"/>
        <a:ext cx="10471108" cy="411223"/>
      </dsp:txXfrm>
    </dsp:sp>
    <dsp:sp modelId="{737AF5A1-2F47-4EE8-927C-84E70C9D0363}">
      <dsp:nvSpPr>
        <dsp:cNvPr id="0" name=""/>
        <dsp:cNvSpPr/>
      </dsp:nvSpPr>
      <dsp:spPr>
        <a:xfrm>
          <a:off x="0" y="522987"/>
          <a:ext cx="10515600"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i="0" kern="1200" dirty="0">
              <a:solidFill>
                <a:srgbClr val="000000"/>
              </a:solidFill>
              <a:effectLst/>
              <a:latin typeface="Roboto" panose="02000000000000000000" pitchFamily="2" charset="0"/>
            </a:rPr>
            <a:t>Вхождение в коллектив,</a:t>
          </a:r>
          <a:endParaRPr lang="ru-RU" sz="1900" kern="1200" dirty="0"/>
        </a:p>
      </dsp:txBody>
      <dsp:txXfrm>
        <a:off x="22246" y="545233"/>
        <a:ext cx="10471108" cy="411223"/>
      </dsp:txXfrm>
    </dsp:sp>
    <dsp:sp modelId="{CC2C60E2-AB2D-4F35-ADA5-28C86A98BB4C}">
      <dsp:nvSpPr>
        <dsp:cNvPr id="0" name=""/>
        <dsp:cNvSpPr/>
      </dsp:nvSpPr>
      <dsp:spPr>
        <a:xfrm>
          <a:off x="0" y="1033423"/>
          <a:ext cx="10515600" cy="4557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i="0" kern="1200" dirty="0">
              <a:solidFill>
                <a:srgbClr val="000000"/>
              </a:solidFill>
              <a:effectLst/>
              <a:latin typeface="Roboto" panose="02000000000000000000" pitchFamily="2" charset="0"/>
            </a:rPr>
            <a:t>Признание себя как ученика «Я-Школьник»</a:t>
          </a:r>
          <a:endParaRPr lang="ru-RU" sz="1900" kern="1200" dirty="0"/>
        </a:p>
      </dsp:txBody>
      <dsp:txXfrm>
        <a:off x="22246" y="1055669"/>
        <a:ext cx="10471108" cy="41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594E-3961-45F1-992F-A5911DF81F7E}">
      <dsp:nvSpPr>
        <dsp:cNvPr id="0" name=""/>
        <dsp:cNvSpPr/>
      </dsp:nvSpPr>
      <dsp:spPr>
        <a:xfrm>
          <a:off x="0" y="14441"/>
          <a:ext cx="1051560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a:t>Содержательное отношение</a:t>
          </a:r>
        </a:p>
      </dsp:txBody>
      <dsp:txXfrm>
        <a:off x="30442" y="44883"/>
        <a:ext cx="10454716" cy="562726"/>
      </dsp:txXfrm>
    </dsp:sp>
    <dsp:sp modelId="{60DB4F77-9B6B-4F58-AFA8-D2A5DBD472E0}">
      <dsp:nvSpPr>
        <dsp:cNvPr id="0" name=""/>
        <dsp:cNvSpPr/>
      </dsp:nvSpPr>
      <dsp:spPr>
        <a:xfrm>
          <a:off x="0" y="712931"/>
          <a:ext cx="1051560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a:t>Формальное принятие</a:t>
          </a:r>
        </a:p>
      </dsp:txBody>
      <dsp:txXfrm>
        <a:off x="30442" y="743373"/>
        <a:ext cx="10454716" cy="562726"/>
      </dsp:txXfrm>
    </dsp:sp>
    <dsp:sp modelId="{84A56639-36CA-476D-89D7-B6356CF07CF8}">
      <dsp:nvSpPr>
        <dsp:cNvPr id="0" name=""/>
        <dsp:cNvSpPr/>
      </dsp:nvSpPr>
      <dsp:spPr>
        <a:xfrm>
          <a:off x="0" y="1411421"/>
          <a:ext cx="10515600"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a:t>Манипулирование (индифирентное отношение)</a:t>
          </a:r>
        </a:p>
      </dsp:txBody>
      <dsp:txXfrm>
        <a:off x="30442" y="1441863"/>
        <a:ext cx="10454716" cy="562726"/>
      </dsp:txXfrm>
    </dsp:sp>
    <dsp:sp modelId="{52AD9B68-9722-4E95-BE4E-17900861CBBD}">
      <dsp:nvSpPr>
        <dsp:cNvPr id="0" name=""/>
        <dsp:cNvSpPr/>
      </dsp:nvSpPr>
      <dsp:spPr>
        <a:xfrm>
          <a:off x="0" y="2109911"/>
          <a:ext cx="10515600"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a:t>Открытое отвержение (негативное отношение)</a:t>
          </a:r>
        </a:p>
      </dsp:txBody>
      <dsp:txXfrm>
        <a:off x="30442" y="2140353"/>
        <a:ext cx="10454716" cy="56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EAC05-FA08-4E99-B588-B8EBC0A4514F}">
      <dsp:nvSpPr>
        <dsp:cNvPr id="0" name=""/>
        <dsp:cNvSpPr/>
      </dsp:nvSpPr>
      <dsp:spPr>
        <a:xfrm>
          <a:off x="0" y="11215"/>
          <a:ext cx="10515600" cy="1153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0" i="0" kern="1200" dirty="0"/>
            <a:t>Рождения социального «я»; устойчивая самооценка, а в норме завышенная</a:t>
          </a:r>
          <a:endParaRPr lang="ru-RU" sz="2900" kern="1200" dirty="0"/>
        </a:p>
      </dsp:txBody>
      <dsp:txXfrm>
        <a:off x="56315" y="67530"/>
        <a:ext cx="10402970" cy="1040990"/>
      </dsp:txXfrm>
    </dsp:sp>
    <dsp:sp modelId="{5892DD28-D5C0-4A51-B0C8-509171F12307}">
      <dsp:nvSpPr>
        <dsp:cNvPr id="0" name=""/>
        <dsp:cNvSpPr/>
      </dsp:nvSpPr>
      <dsp:spPr>
        <a:xfrm>
          <a:off x="0" y="1248355"/>
          <a:ext cx="10515600" cy="11536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0" i="0" kern="1200" dirty="0"/>
            <a:t>Появление внутренней позиции</a:t>
          </a:r>
          <a:endParaRPr lang="ru-RU" sz="2900" kern="1200" dirty="0"/>
        </a:p>
      </dsp:txBody>
      <dsp:txXfrm>
        <a:off x="56315" y="1304670"/>
        <a:ext cx="10402970" cy="1040990"/>
      </dsp:txXfrm>
    </dsp:sp>
    <dsp:sp modelId="{016692A1-0943-41E4-A023-5780CF5DF96D}">
      <dsp:nvSpPr>
        <dsp:cNvPr id="0" name=""/>
        <dsp:cNvSpPr/>
      </dsp:nvSpPr>
      <dsp:spPr>
        <a:xfrm>
          <a:off x="0" y="2485495"/>
          <a:ext cx="10515600" cy="11536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0" i="0" kern="1200" dirty="0"/>
            <a:t>Появление рефлексии</a:t>
          </a:r>
          <a:endParaRPr lang="ru-RU" sz="2900" kern="1200" dirty="0"/>
        </a:p>
      </dsp:txBody>
      <dsp:txXfrm>
        <a:off x="56315" y="2541810"/>
        <a:ext cx="10402970" cy="1040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EAC05-FA08-4E99-B588-B8EBC0A4514F}">
      <dsp:nvSpPr>
        <dsp:cNvPr id="0" name=""/>
        <dsp:cNvSpPr/>
      </dsp:nvSpPr>
      <dsp:spPr>
        <a:xfrm>
          <a:off x="0" y="41281"/>
          <a:ext cx="10515600"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Умение подчинять свои действия правилу</a:t>
          </a:r>
        </a:p>
      </dsp:txBody>
      <dsp:txXfrm>
        <a:off x="44602" y="85883"/>
        <a:ext cx="10426396" cy="824474"/>
      </dsp:txXfrm>
    </dsp:sp>
    <dsp:sp modelId="{60679D47-A1B2-4F7A-92E9-932B9C1A2271}">
      <dsp:nvSpPr>
        <dsp:cNvPr id="0" name=""/>
        <dsp:cNvSpPr/>
      </dsp:nvSpPr>
      <dsp:spPr>
        <a:xfrm>
          <a:off x="0" y="1021199"/>
          <a:ext cx="10515600" cy="9136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Умение ориентироваться на заданную систему требований</a:t>
          </a:r>
        </a:p>
      </dsp:txBody>
      <dsp:txXfrm>
        <a:off x="44602" y="1065801"/>
        <a:ext cx="10426396" cy="824474"/>
      </dsp:txXfrm>
    </dsp:sp>
    <dsp:sp modelId="{0FBE0A4B-4327-4066-B1BF-146326B6BCAF}">
      <dsp:nvSpPr>
        <dsp:cNvPr id="0" name=""/>
        <dsp:cNvSpPr/>
      </dsp:nvSpPr>
      <dsp:spPr>
        <a:xfrm>
          <a:off x="0" y="2001118"/>
          <a:ext cx="10515600"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Умение слушать говорящего, выполняя задания, предлагаемые в устной форме</a:t>
          </a:r>
        </a:p>
      </dsp:txBody>
      <dsp:txXfrm>
        <a:off x="44602" y="2045720"/>
        <a:ext cx="10426396" cy="824474"/>
      </dsp:txXfrm>
    </dsp:sp>
    <dsp:sp modelId="{9EA23C7A-BED2-4E0E-83EC-C862BA60BE23}">
      <dsp:nvSpPr>
        <dsp:cNvPr id="0" name=""/>
        <dsp:cNvSpPr/>
      </dsp:nvSpPr>
      <dsp:spPr>
        <a:xfrm>
          <a:off x="0" y="2981037"/>
          <a:ext cx="10515600"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Умение самостоятельно выполнять задание по воспринимаемому зрительному образцу</a:t>
          </a:r>
        </a:p>
      </dsp:txBody>
      <dsp:txXfrm>
        <a:off x="44602" y="3025639"/>
        <a:ext cx="10426396" cy="824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A63C9-3255-44FF-8720-E93D3E28B30F}">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D5087-C7D4-4ED9-B006-C48EBC88AF8E}">
      <dsp:nvSpPr>
        <dsp:cNvPr id="0" name=""/>
        <dsp:cNvSpPr/>
      </dsp:nvSpPr>
      <dsp:spPr>
        <a:xfrm>
          <a:off x="356339"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Интерес к внешним атрибутам школы, символизирующим причастность к школьному обучению</a:t>
          </a:r>
        </a:p>
      </dsp:txBody>
      <dsp:txXfrm>
        <a:off x="441305" y="1390367"/>
        <a:ext cx="2984748" cy="1570603"/>
      </dsp:txXfrm>
    </dsp:sp>
    <dsp:sp modelId="{980BF46D-4FF9-434E-9DA2-2048A623DDA9}">
      <dsp:nvSpPr>
        <dsp:cNvPr id="0" name=""/>
        <dsp:cNvSpPr/>
      </dsp:nvSpPr>
      <dsp:spPr>
        <a:xfrm>
          <a:off x="3680460"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Интерес к результатам обучения, выраженным в отметках и проявляющимся в конкретных умениях</a:t>
          </a:r>
        </a:p>
      </dsp:txBody>
      <dsp:txXfrm>
        <a:off x="3765426" y="1390367"/>
        <a:ext cx="2984748" cy="1570603"/>
      </dsp:txXfrm>
    </dsp:sp>
    <dsp:sp modelId="{1AC8F736-08DD-42B5-9027-A7C7E2979170}">
      <dsp:nvSpPr>
        <dsp:cNvPr id="0" name=""/>
        <dsp:cNvSpPr/>
      </dsp:nvSpPr>
      <dsp:spPr>
        <a:xfrm>
          <a:off x="7004580"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Интерес к способам приобретения знаний</a:t>
          </a:r>
        </a:p>
      </dsp:txBody>
      <dsp:txXfrm>
        <a:off x="7089546" y="1390367"/>
        <a:ext cx="2984748" cy="1570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55063-B363-4C19-8CB2-6FAB1B271651}">
      <dsp:nvSpPr>
        <dsp:cNvPr id="0" name=""/>
        <dsp:cNvSpPr/>
      </dsp:nvSpPr>
      <dsp:spPr>
        <a:xfrm>
          <a:off x="0" y="87106"/>
          <a:ext cx="8596668" cy="370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ru-RU" sz="3600" kern="1200" dirty="0"/>
            <a:t>целостная система, в процессе деятельности которой создаются социально-психологические и педагогические условия для успешного развития и обучения каждого обучающегося в процессе обучения</a:t>
          </a:r>
        </a:p>
      </dsp:txBody>
      <dsp:txXfrm>
        <a:off x="180939" y="268045"/>
        <a:ext cx="8234790" cy="33446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10.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11.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12.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13.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2.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3.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4.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5.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6.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7.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8.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9.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80356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69739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74922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67507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80190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465151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97111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48575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593973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25004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51519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900641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643431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883000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55672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08058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595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08022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20762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38411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22065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04747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B169C-1499-470F-A434-F98E1C5BD522}" type="slidenum">
              <a:rPr lang="ru-RU" smtClean="0"/>
              <a:pPr/>
              <a:t>‹#›</a:t>
            </a:fld>
            <a:endParaRPr lang="ru-RU"/>
          </a:p>
        </p:txBody>
      </p:sp>
    </p:spTree>
    <p:extLst>
      <p:ext uri="{BB962C8B-B14F-4D97-AF65-F5344CB8AC3E}">
        <p14:creationId xmlns:p14="http://schemas.microsoft.com/office/powerpoint/2010/main" val="345534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6F0B-EFA5-42E9-A775-011AFA926B06}" type="datetimeFigureOut">
              <a:rPr lang="ru-RU" smtClean="0"/>
              <a:pPr/>
              <a:t>03.09.2025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B169C-1499-470F-A434-F98E1C5BD522}" type="slidenum">
              <a:rPr lang="ru-RU" smtClean="0"/>
              <a:pPr/>
              <a:t>‹#›</a:t>
            </a:fld>
            <a:endParaRPr lang="ru-RU"/>
          </a:p>
        </p:txBody>
      </p:sp>
    </p:spTree>
    <p:extLst>
      <p:ext uri="{BB962C8B-B14F-4D97-AF65-F5344CB8AC3E}">
        <p14:creationId xmlns:p14="http://schemas.microsoft.com/office/powerpoint/2010/main" val="2895116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rms.yandex.ru/cloud/6646f129c417f32cf2c9267a/" TargetMode="Externa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disk.yandex.ru/i/u2MautNp9eLz8Q" TargetMode="External"/><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isk.yandex.ru/d/eexCZ8OJuFhCQQ"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isk.yandex.ru/i/7JA9I9uMX9garA"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yandex.ru/cloud/681874004936398f78e93360" TargetMode="Externa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isk.yandex.ru/i/w3NoLHEMyHBlDQ"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12.xml"/><Relationship Id="rId4" Type="http://schemas.openxmlformats.org/officeDocument/2006/relationships/hyperlink" Target="https://t.me/+16Da7791RydhMD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5483-6C47-1DF1-6A5F-36981849409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8966CF-D57A-4F39-314E-58034288722A}"/>
              </a:ext>
            </a:extLst>
          </p:cNvPr>
          <p:cNvSpPr>
            <a:spLocks noGrp="1"/>
          </p:cNvSpPr>
          <p:nvPr>
            <p:ph type="ctrTitle"/>
          </p:nvPr>
        </p:nvSpPr>
        <p:spPr>
          <a:xfrm>
            <a:off x="124968" y="2099277"/>
            <a:ext cx="11942064" cy="1576611"/>
          </a:xfrm>
        </p:spPr>
        <p:txBody>
          <a:bodyPr>
            <a:noAutofit/>
          </a:bodyPr>
          <a:lstStyle/>
          <a:p>
            <a:pPr>
              <a:lnSpc>
                <a:spcPct val="100000"/>
              </a:lnSpc>
            </a:pPr>
            <a:r>
              <a:rPr lang="ru-RU" sz="2800" b="1" dirty="0">
                <a:solidFill>
                  <a:schemeClr val="accent5">
                    <a:lumMod val="50000"/>
                  </a:schemeClr>
                </a:solidFill>
              </a:rPr>
              <a:t>Организация адаптационного периода и стартовой диагностики в 1-м классе. </a:t>
            </a:r>
            <a:br>
              <a:rPr lang="ru-RU" sz="2800" b="1" dirty="0">
                <a:solidFill>
                  <a:schemeClr val="accent5">
                    <a:lumMod val="50000"/>
                  </a:schemeClr>
                </a:solidFill>
              </a:rPr>
            </a:br>
            <a:r>
              <a:rPr lang="ru-RU" sz="2800" b="1" dirty="0">
                <a:solidFill>
                  <a:schemeClr val="accent5">
                    <a:lumMod val="50000"/>
                  </a:schemeClr>
                </a:solidFill>
              </a:rPr>
              <a:t>Психологическое сопровождение обучающихся 1-х классов. </a:t>
            </a:r>
            <a:br>
              <a:rPr lang="ru-RU" sz="2800" b="1" dirty="0">
                <a:solidFill>
                  <a:schemeClr val="accent5">
                    <a:lumMod val="50000"/>
                  </a:schemeClr>
                </a:solidFill>
              </a:rPr>
            </a:br>
            <a:r>
              <a:rPr lang="ru-RU" sz="2800" b="1" dirty="0">
                <a:solidFill>
                  <a:schemeClr val="accent5">
                    <a:lumMod val="50000"/>
                  </a:schemeClr>
                </a:solidFill>
              </a:rPr>
              <a:t>Анализ итоговых работ 2-3-х классов и анализ ВПР</a:t>
            </a:r>
          </a:p>
        </p:txBody>
      </p:sp>
      <p:sp>
        <p:nvSpPr>
          <p:cNvPr id="6" name="Подзаголовок 5">
            <a:extLst>
              <a:ext uri="{FF2B5EF4-FFF2-40B4-BE49-F238E27FC236}">
                <a16:creationId xmlns:a16="http://schemas.microsoft.com/office/drawing/2014/main" id="{D511C461-A193-9708-2B1A-1F966CA5E0FB}"/>
              </a:ext>
            </a:extLst>
          </p:cNvPr>
          <p:cNvSpPr>
            <a:spLocks noGrp="1"/>
          </p:cNvSpPr>
          <p:nvPr>
            <p:ph type="subTitle" idx="1"/>
          </p:nvPr>
        </p:nvSpPr>
        <p:spPr>
          <a:xfrm>
            <a:off x="2706624" y="1117187"/>
            <a:ext cx="6778752" cy="982090"/>
          </a:xfrm>
        </p:spPr>
        <p:txBody>
          <a:bodyPr/>
          <a:lstStyle/>
          <a:p>
            <a:r>
              <a:rPr lang="ru-RU" dirty="0"/>
              <a:t>Совещание руководителей по вопросам реализации ускоренного обучения</a:t>
            </a:r>
          </a:p>
        </p:txBody>
      </p:sp>
      <p:sp>
        <p:nvSpPr>
          <p:cNvPr id="7" name="Подзаголовок 5">
            <a:extLst>
              <a:ext uri="{FF2B5EF4-FFF2-40B4-BE49-F238E27FC236}">
                <a16:creationId xmlns:a16="http://schemas.microsoft.com/office/drawing/2014/main" id="{E41BB933-9EEA-071A-F00B-6E6F97916CDF}"/>
              </a:ext>
            </a:extLst>
          </p:cNvPr>
          <p:cNvSpPr txBox="1">
            <a:spLocks/>
          </p:cNvSpPr>
          <p:nvPr/>
        </p:nvSpPr>
        <p:spPr>
          <a:xfrm>
            <a:off x="1524000" y="5592137"/>
            <a:ext cx="9144000" cy="4910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03.09.2025</a:t>
            </a:r>
          </a:p>
        </p:txBody>
      </p:sp>
      <p:pic>
        <p:nvPicPr>
          <p:cNvPr id="8" name="Рисунок 7">
            <a:extLst>
              <a:ext uri="{FF2B5EF4-FFF2-40B4-BE49-F238E27FC236}">
                <a16:creationId xmlns:a16="http://schemas.microsoft.com/office/drawing/2014/main" id="{C8F7C27C-B0B0-A137-D18C-26FB44DDCB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56" b="45732"/>
          <a:stretch/>
        </p:blipFill>
        <p:spPr>
          <a:xfrm>
            <a:off x="4336160" y="4036726"/>
            <a:ext cx="3519680" cy="1013914"/>
          </a:xfrm>
          <a:prstGeom prst="rect">
            <a:avLst/>
          </a:prstGeom>
        </p:spPr>
      </p:pic>
    </p:spTree>
    <p:extLst>
      <p:ext uri="{BB962C8B-B14F-4D97-AF65-F5344CB8AC3E}">
        <p14:creationId xmlns:p14="http://schemas.microsoft.com/office/powerpoint/2010/main" val="182945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20302-DA17-6AC2-60D7-837485313CB6}"/>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72973D90-3D45-4443-84EC-14A1C2DE08EF}"/>
              </a:ext>
            </a:extLst>
          </p:cNvPr>
          <p:cNvPicPr>
            <a:picLocks noChangeAspect="1"/>
          </p:cNvPicPr>
          <p:nvPr/>
        </p:nvPicPr>
        <p:blipFill>
          <a:blip r:embed="rId2"/>
          <a:stretch>
            <a:fillRect/>
          </a:stretch>
        </p:blipFill>
        <p:spPr>
          <a:xfrm>
            <a:off x="1036466" y="1218453"/>
            <a:ext cx="10119067" cy="4829555"/>
          </a:xfrm>
          <a:prstGeom prst="rect">
            <a:avLst/>
          </a:prstGeom>
        </p:spPr>
      </p:pic>
    </p:spTree>
    <p:extLst>
      <p:ext uri="{BB962C8B-B14F-4D97-AF65-F5344CB8AC3E}">
        <p14:creationId xmlns:p14="http://schemas.microsoft.com/office/powerpoint/2010/main" val="223614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573F-6B14-229B-69BB-D774BA8ABDB1}"/>
            </a:ext>
          </a:extLst>
        </p:cNvPr>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CC75A24-4586-4022-8E01-909A5BAD875D}"/>
              </a:ext>
            </a:extLst>
          </p:cNvPr>
          <p:cNvSpPr/>
          <p:nvPr/>
        </p:nvSpPr>
        <p:spPr>
          <a:xfrm>
            <a:off x="2404019" y="489107"/>
            <a:ext cx="6644639"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1D3152"/>
                </a:solidFill>
                <a:effectLst/>
                <a:uLnTx/>
                <a:uFillTx/>
                <a:latin typeface="Calibri Light"/>
                <a:ea typeface="+mj-ea"/>
                <a:cs typeface="Calibri"/>
                <a:sym typeface="Helvetica Neue"/>
              </a:rPr>
              <a:t>Конференция проектных и учебно-исследовательских работ обучающихся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1D3152"/>
                </a:solidFill>
                <a:effectLst/>
                <a:uLnTx/>
                <a:uFillTx/>
                <a:latin typeface="Calibri Light"/>
                <a:ea typeface="+mj-ea"/>
                <a:cs typeface="Calibri"/>
                <a:sym typeface="Helvetica Neue"/>
              </a:rPr>
              <a:t>«Что, как и почему?»</a:t>
            </a:r>
          </a:p>
        </p:txBody>
      </p:sp>
      <p:sp>
        <p:nvSpPr>
          <p:cNvPr id="4" name="Shape 57">
            <a:extLst>
              <a:ext uri="{FF2B5EF4-FFF2-40B4-BE49-F238E27FC236}">
                <a16:creationId xmlns:a16="http://schemas.microsoft.com/office/drawing/2014/main" id="{88C9B0A6-47FE-470F-A5CE-C5625818B91B}"/>
              </a:ext>
            </a:extLst>
          </p:cNvPr>
          <p:cNvSpPr/>
          <p:nvPr/>
        </p:nvSpPr>
        <p:spPr>
          <a:xfrm>
            <a:off x="1246058" y="1993058"/>
            <a:ext cx="7288059" cy="34163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1600">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sz="1800"/>
            </a:pPr>
            <a:r>
              <a:rPr kumimoji="0" lang="ru-RU" sz="2400" b="1" i="0" u="none" strike="noStrike" kern="0" cap="none" spc="0" normalizeH="0" baseline="0" noProof="0" dirty="0">
                <a:ln>
                  <a:noFill/>
                </a:ln>
                <a:solidFill>
                  <a:srgbClr val="E8573C"/>
                </a:solidFill>
                <a:effectLst/>
                <a:uLnTx/>
                <a:uFillTx/>
                <a:latin typeface="Calibri"/>
                <a:cs typeface="Calibri Light" panose="020F0302020204030204" pitchFamily="34" charset="0"/>
                <a:sym typeface="Calibri"/>
              </a:rPr>
              <a:t>Возрастные категории участников:</a:t>
            </a:r>
          </a:p>
          <a:p>
            <a:pPr marL="0" marR="0" lvl="0" indent="0" defTabSz="914400" eaLnBrk="1" fontAlgn="auto" latinLnBrk="0" hangingPunct="1">
              <a:lnSpc>
                <a:spcPct val="100000"/>
              </a:lnSpc>
              <a:spcBef>
                <a:spcPts val="0"/>
              </a:spcBef>
              <a:spcAft>
                <a:spcPts val="0"/>
              </a:spcAft>
              <a:buClrTx/>
              <a:buSzTx/>
              <a:buFontTx/>
              <a:buNone/>
              <a:tabLst/>
              <a:defRPr sz="1800"/>
            </a:pPr>
            <a:r>
              <a:rPr kumimoji="0" lang="ru-RU" sz="24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I возрастная группа - обучающиеся 2 – 4-х классов</a:t>
            </a:r>
          </a:p>
          <a:p>
            <a:pPr marL="0" marR="0" lvl="0" indent="0" defTabSz="914400" eaLnBrk="1" fontAlgn="auto" latinLnBrk="0" hangingPunct="1">
              <a:lnSpc>
                <a:spcPct val="100000"/>
              </a:lnSpc>
              <a:spcBef>
                <a:spcPts val="0"/>
              </a:spcBef>
              <a:spcAft>
                <a:spcPts val="0"/>
              </a:spcAft>
              <a:buClrTx/>
              <a:buSzTx/>
              <a:buFontTx/>
              <a:buNone/>
              <a:tabLst/>
              <a:defRPr sz="1800"/>
            </a:pPr>
            <a:r>
              <a:rPr kumimoji="0" lang="ru-RU" sz="24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II возрастная группа - обучающиеся 5 – 7-х классов</a:t>
            </a:r>
          </a:p>
          <a:p>
            <a:pPr marL="0" marR="0" lvl="0" indent="0" defTabSz="914400" eaLnBrk="1" fontAlgn="auto" latinLnBrk="0" hangingPunct="1">
              <a:lnSpc>
                <a:spcPct val="100000"/>
              </a:lnSpc>
              <a:spcBef>
                <a:spcPts val="0"/>
              </a:spcBef>
              <a:spcAft>
                <a:spcPts val="0"/>
              </a:spcAft>
              <a:buClrTx/>
              <a:buSzTx/>
              <a:buFontTx/>
              <a:buNone/>
              <a:tabLst/>
              <a:defRPr sz="1800"/>
            </a:pPr>
            <a:endParaRPr kumimoji="0" lang="ru-RU" sz="24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endParaRPr>
          </a:p>
          <a:p>
            <a:pPr marL="0" marR="0" lvl="0" indent="0" defTabSz="914400" eaLnBrk="1" fontAlgn="auto" latinLnBrk="0" hangingPunct="1">
              <a:lnSpc>
                <a:spcPct val="100000"/>
              </a:lnSpc>
              <a:spcBef>
                <a:spcPts val="0"/>
              </a:spcBef>
              <a:spcAft>
                <a:spcPts val="0"/>
              </a:spcAft>
              <a:buClrTx/>
              <a:buSzTx/>
              <a:buFontTx/>
              <a:buNone/>
              <a:tabLst/>
              <a:defRPr sz="1800"/>
            </a:pPr>
            <a:r>
              <a:rPr kumimoji="0" lang="ru-RU" sz="2400" b="1" i="0" u="none" strike="noStrike" kern="0" cap="none" spc="0" normalizeH="0" baseline="0" noProof="0" dirty="0">
                <a:ln>
                  <a:noFill/>
                </a:ln>
                <a:solidFill>
                  <a:srgbClr val="E8573C"/>
                </a:solidFill>
                <a:effectLst/>
                <a:uLnTx/>
                <a:uFillTx/>
                <a:latin typeface="Calibri"/>
                <a:cs typeface="Calibri Light" panose="020F0302020204030204" pitchFamily="34" charset="0"/>
                <a:sym typeface="Calibri"/>
              </a:rPr>
              <a:t>Сроки проведения:</a:t>
            </a:r>
          </a:p>
          <a:p>
            <a:pPr marL="0" marR="0" lvl="0" indent="0" defTabSz="914400" eaLnBrk="1" fontAlgn="auto" latinLnBrk="0" hangingPunct="1">
              <a:lnSpc>
                <a:spcPct val="100000"/>
              </a:lnSpc>
              <a:spcBef>
                <a:spcPts val="0"/>
              </a:spcBef>
              <a:spcAft>
                <a:spcPts val="0"/>
              </a:spcAft>
              <a:buClrTx/>
              <a:buSzTx/>
              <a:buFontTx/>
              <a:buNone/>
              <a:tabLst/>
              <a:defRPr sz="1800"/>
            </a:pPr>
            <a:r>
              <a:rPr kumimoji="0" lang="ru-RU" sz="2400" b="1" i="0"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rPr>
              <a:t>Ноябрь 2025 – январь 2026</a:t>
            </a:r>
            <a:r>
              <a:rPr kumimoji="0" lang="ru-RU" sz="2400" b="0" i="0"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rPr>
              <a:t> муниципальный этап. </a:t>
            </a:r>
            <a:r>
              <a:rPr kumimoji="0" lang="ru-RU" sz="2400" b="0" i="1"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rPr>
              <a:t>Оценивание работ Опорными школами</a:t>
            </a:r>
          </a:p>
          <a:p>
            <a:pPr marL="0" marR="0" lvl="0" indent="0" defTabSz="914400" eaLnBrk="1" fontAlgn="auto" latinLnBrk="0" hangingPunct="1">
              <a:lnSpc>
                <a:spcPct val="100000"/>
              </a:lnSpc>
              <a:spcBef>
                <a:spcPts val="0"/>
              </a:spcBef>
              <a:spcAft>
                <a:spcPts val="0"/>
              </a:spcAft>
              <a:buClrTx/>
              <a:buSzTx/>
              <a:buFontTx/>
              <a:buNone/>
              <a:tabLst/>
              <a:defRPr sz="1800"/>
            </a:pPr>
            <a:r>
              <a:rPr kumimoji="0" lang="ru-RU" sz="2400" b="1" i="0"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rPr>
              <a:t>Февраль 2026</a:t>
            </a:r>
            <a:r>
              <a:rPr kumimoji="0" lang="ru-RU" sz="2400" b="0" i="0"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rPr>
              <a:t> зональный этап</a:t>
            </a:r>
          </a:p>
          <a:p>
            <a:pPr marL="0" marR="0" lvl="0" indent="0" defTabSz="914400" eaLnBrk="1" fontAlgn="auto" latinLnBrk="0" hangingPunct="1">
              <a:lnSpc>
                <a:spcPct val="100000"/>
              </a:lnSpc>
              <a:spcBef>
                <a:spcPts val="0"/>
              </a:spcBef>
              <a:spcAft>
                <a:spcPts val="0"/>
              </a:spcAft>
              <a:buClrTx/>
              <a:buSzTx/>
              <a:buFontTx/>
              <a:buNone/>
              <a:tabLst/>
              <a:defRPr sz="1800"/>
            </a:pPr>
            <a:r>
              <a:rPr kumimoji="0" lang="ru-RU" sz="2400" b="1" i="0"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rPr>
              <a:t>Апрель 2026 </a:t>
            </a:r>
            <a:r>
              <a:rPr kumimoji="0" lang="ru-RU" sz="2400" b="0" i="0"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rPr>
              <a:t>итоговое очное мероприятие</a:t>
            </a:r>
            <a:endParaRPr kumimoji="0" sz="2400" b="0" i="0" u="none" strike="noStrike" kern="0" cap="none" spc="0" normalizeH="0" baseline="0" noProof="0" dirty="0">
              <a:ln>
                <a:noFill/>
              </a:ln>
              <a:solidFill>
                <a:prstClr val="black"/>
              </a:solidFill>
              <a:effectLst/>
              <a:uLnTx/>
              <a:uFillTx/>
              <a:latin typeface="Calibri"/>
              <a:cs typeface="Calibri Light" panose="020F0302020204030204" pitchFamily="34" charset="0"/>
              <a:sym typeface="Calibri"/>
            </a:endParaRPr>
          </a:p>
        </p:txBody>
      </p:sp>
      <p:pic>
        <p:nvPicPr>
          <p:cNvPr id="5" name="Рисунок 4">
            <a:extLst>
              <a:ext uri="{FF2B5EF4-FFF2-40B4-BE49-F238E27FC236}">
                <a16:creationId xmlns:a16="http://schemas.microsoft.com/office/drawing/2014/main" id="{2CE7499C-D8B0-4D91-AD79-7D4E1A181E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95" t="2557" r="29932"/>
          <a:stretch/>
        </p:blipFill>
        <p:spPr>
          <a:xfrm>
            <a:off x="8671277" y="2571882"/>
            <a:ext cx="2693890" cy="2258668"/>
          </a:xfrm>
          <a:prstGeom prst="rect">
            <a:avLst/>
          </a:prstGeom>
        </p:spPr>
      </p:pic>
    </p:spTree>
    <p:extLst>
      <p:ext uri="{BB962C8B-B14F-4D97-AF65-F5344CB8AC3E}">
        <p14:creationId xmlns:p14="http://schemas.microsoft.com/office/powerpoint/2010/main" val="82487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573F-6B14-229B-69BB-D774BA8ABDB1}"/>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5D95172-5BE0-4C93-A968-E64C6A9CF14D}"/>
              </a:ext>
            </a:extLst>
          </p:cNvPr>
          <p:cNvSpPr/>
          <p:nvPr/>
        </p:nvSpPr>
        <p:spPr>
          <a:xfrm>
            <a:off x="992486" y="1313310"/>
            <a:ext cx="8529843" cy="1569660"/>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1D3152"/>
                </a:solidFill>
                <a:effectLst/>
                <a:uLnTx/>
                <a:uFillTx/>
                <a:latin typeface="Calibri"/>
                <a:ea typeface="+mj-ea"/>
                <a:cs typeface="Calibri"/>
                <a:sym typeface="Calibri"/>
              </a:rPr>
              <a:t>Региональные семинары «Лучшие практики реализации проекта» на базе ОО</a:t>
            </a:r>
          </a:p>
          <a:p>
            <a:pPr marL="0" marR="0" lvl="0" indent="0" algn="l"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Calibri"/>
              </a:rPr>
              <a:t>Заявки принимаются в течение учебного года по ссылке </a:t>
            </a:r>
            <a:r>
              <a:rPr kumimoji="0" lang="en-US" sz="2400" b="0"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Calibri"/>
                <a:hlinkClick r:id="rId2"/>
              </a:rPr>
              <a:t>https://forms.yandex.ru/cloud/6646f129c417f32cf2c9267a/</a:t>
            </a:r>
            <a:r>
              <a:rPr kumimoji="0" lang="ru-RU" sz="2400" b="0"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Calibri"/>
              </a:rPr>
              <a:t> </a:t>
            </a:r>
          </a:p>
        </p:txBody>
      </p:sp>
      <p:cxnSp>
        <p:nvCxnSpPr>
          <p:cNvPr id="3" name="Прямая соединительная линия 2">
            <a:extLst>
              <a:ext uri="{FF2B5EF4-FFF2-40B4-BE49-F238E27FC236}">
                <a16:creationId xmlns:a16="http://schemas.microsoft.com/office/drawing/2014/main" id="{16A9632D-6AD2-4E08-AF5C-2BFB371DC21D}"/>
              </a:ext>
            </a:extLst>
          </p:cNvPr>
          <p:cNvCxnSpPr/>
          <p:nvPr/>
        </p:nvCxnSpPr>
        <p:spPr>
          <a:xfrm>
            <a:off x="1044267" y="3230630"/>
            <a:ext cx="4310743" cy="0"/>
          </a:xfrm>
          <a:prstGeom prst="line">
            <a:avLst/>
          </a:prstGeom>
          <a:noFill/>
          <a:ln w="25400" cap="flat">
            <a:solidFill>
              <a:srgbClr val="EB7C3C"/>
            </a:solidFill>
            <a:prstDash val="solid"/>
            <a:bevel/>
          </a:ln>
          <a:effectLst/>
        </p:spPr>
      </p:cxnSp>
      <p:sp>
        <p:nvSpPr>
          <p:cNvPr id="4" name="Прямоугольник 3">
            <a:extLst>
              <a:ext uri="{FF2B5EF4-FFF2-40B4-BE49-F238E27FC236}">
                <a16:creationId xmlns:a16="http://schemas.microsoft.com/office/drawing/2014/main" id="{7ADC7ACB-EB4F-401D-A21C-071930144171}"/>
              </a:ext>
            </a:extLst>
          </p:cNvPr>
          <p:cNvSpPr/>
          <p:nvPr/>
        </p:nvSpPr>
        <p:spPr>
          <a:xfrm>
            <a:off x="992486" y="3473431"/>
            <a:ext cx="8529843" cy="1200329"/>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1D3152"/>
                </a:solidFill>
                <a:effectLst/>
                <a:uLnTx/>
                <a:uFillTx/>
                <a:latin typeface="Calibri"/>
                <a:ea typeface="+mj-ea"/>
                <a:cs typeface="Calibri"/>
                <a:sym typeface="Calibri"/>
              </a:rPr>
              <a:t>Научно-практическая конференция «Опыт реализации проекта «Эффективная начальная школа»</a:t>
            </a:r>
          </a:p>
          <a:p>
            <a:pPr marL="0" marR="0" lvl="0" indent="0" algn="l"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Calibri"/>
              </a:rPr>
              <a:t>Июнь 2026</a:t>
            </a:r>
          </a:p>
        </p:txBody>
      </p:sp>
      <p:pic>
        <p:nvPicPr>
          <p:cNvPr id="6" name="Рисунок 5">
            <a:extLst>
              <a:ext uri="{FF2B5EF4-FFF2-40B4-BE49-F238E27FC236}">
                <a16:creationId xmlns:a16="http://schemas.microsoft.com/office/drawing/2014/main" id="{753147DE-7FC7-4A67-B8EE-654CA33A7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925" y="1305649"/>
            <a:ext cx="1670590" cy="1670590"/>
          </a:xfrm>
          <a:prstGeom prst="rect">
            <a:avLst/>
          </a:prstGeom>
        </p:spPr>
      </p:pic>
      <p:sp>
        <p:nvSpPr>
          <p:cNvPr id="7" name="Стрелка: вправо 6">
            <a:extLst>
              <a:ext uri="{FF2B5EF4-FFF2-40B4-BE49-F238E27FC236}">
                <a16:creationId xmlns:a16="http://schemas.microsoft.com/office/drawing/2014/main" id="{7309EC65-BE1D-47EF-87BF-A1DF3C97D466}"/>
              </a:ext>
            </a:extLst>
          </p:cNvPr>
          <p:cNvSpPr/>
          <p:nvPr/>
        </p:nvSpPr>
        <p:spPr>
          <a:xfrm rot="5400000">
            <a:off x="5833908" y="4402267"/>
            <a:ext cx="524184" cy="430034"/>
          </a:xfrm>
          <a:prstGeom prst="rightArrow">
            <a:avLst/>
          </a:prstGeom>
          <a:solidFill>
            <a:srgbClr val="A7A7A7">
              <a:lumMod val="60000"/>
              <a:lumOff val="40000"/>
            </a:srgbClr>
          </a:solidFill>
          <a:ln w="25400" cap="flat">
            <a:noFill/>
            <a:prstDash val="solid"/>
            <a:bevel/>
          </a:ln>
          <a:effectLst/>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1"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Helvetica Neue"/>
              <a:ea typeface="+mj-ea"/>
              <a:cs typeface="+mj-cs"/>
              <a:sym typeface="Helvetica Neue"/>
            </a:endParaRPr>
          </a:p>
        </p:txBody>
      </p:sp>
      <p:sp>
        <p:nvSpPr>
          <p:cNvPr id="8" name="Прямоугольник: скругленные углы 7">
            <a:extLst>
              <a:ext uri="{FF2B5EF4-FFF2-40B4-BE49-F238E27FC236}">
                <a16:creationId xmlns:a16="http://schemas.microsoft.com/office/drawing/2014/main" id="{A3ABADEB-E766-43F5-A22C-67C98A5A961E}"/>
              </a:ext>
            </a:extLst>
          </p:cNvPr>
          <p:cNvSpPr/>
          <p:nvPr/>
        </p:nvSpPr>
        <p:spPr>
          <a:xfrm>
            <a:off x="3972408" y="5084992"/>
            <a:ext cx="4376064" cy="919396"/>
          </a:xfrm>
          <a:prstGeom prst="roundRect">
            <a:avLst/>
          </a:prstGeom>
          <a:noFill/>
          <a:ln w="25400" cap="flat">
            <a:solidFill>
              <a:srgbClr val="9EC1D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1" hangingPunct="0">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Helvetica Neue"/>
              </a:rPr>
              <a:t>Издание сборника материалов конференции</a:t>
            </a:r>
          </a:p>
        </p:txBody>
      </p:sp>
      <p:pic>
        <p:nvPicPr>
          <p:cNvPr id="9" name="Рисунок 8">
            <a:extLst>
              <a:ext uri="{FF2B5EF4-FFF2-40B4-BE49-F238E27FC236}">
                <a16:creationId xmlns:a16="http://schemas.microsoft.com/office/drawing/2014/main" id="{7CC3B4BA-851C-4566-1DD6-FC26C36425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8924" y="3473431"/>
            <a:ext cx="1670590" cy="1670590"/>
          </a:xfrm>
          <a:prstGeom prst="rect">
            <a:avLst/>
          </a:prstGeom>
        </p:spPr>
      </p:pic>
      <p:sp>
        <p:nvSpPr>
          <p:cNvPr id="11" name="TextBox 10">
            <a:extLst>
              <a:ext uri="{FF2B5EF4-FFF2-40B4-BE49-F238E27FC236}">
                <a16:creationId xmlns:a16="http://schemas.microsoft.com/office/drawing/2014/main" id="{18067A5D-FF9D-0244-A0C5-9B59873E2709}"/>
              </a:ext>
            </a:extLst>
          </p:cNvPr>
          <p:cNvSpPr txBox="1"/>
          <p:nvPr/>
        </p:nvSpPr>
        <p:spPr>
          <a:xfrm>
            <a:off x="9275916" y="5087215"/>
            <a:ext cx="2176605" cy="369332"/>
          </a:xfrm>
          <a:prstGeom prst="rect">
            <a:avLst/>
          </a:prstGeom>
          <a:noFill/>
        </p:spPr>
        <p:txBody>
          <a:bodyPr wrap="square">
            <a:spAutoFit/>
          </a:bodyPr>
          <a:lstStyle/>
          <a:p>
            <a:pPr algn="ctr"/>
            <a:r>
              <a:rPr kumimoji="0" lang="ru-RU" b="1"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Calibri"/>
              </a:rPr>
              <a:t>Сборник 2025</a:t>
            </a:r>
            <a:endParaRPr lang="ru-RU" sz="1400" b="1" dirty="0"/>
          </a:p>
        </p:txBody>
      </p:sp>
    </p:spTree>
    <p:extLst>
      <p:ext uri="{BB962C8B-B14F-4D97-AF65-F5344CB8AC3E}">
        <p14:creationId xmlns:p14="http://schemas.microsoft.com/office/powerpoint/2010/main" val="285964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573F-6B14-229B-69BB-D774BA8ABDB1}"/>
            </a:ext>
          </a:extLst>
        </p:cNvPr>
        <p:cNvGrpSpPr/>
        <p:nvPr/>
      </p:nvGrpSpPr>
      <p:grpSpPr>
        <a:xfrm>
          <a:off x="0" y="0"/>
          <a:ext cx="0" cy="0"/>
          <a:chOff x="0" y="0"/>
          <a:chExt cx="0" cy="0"/>
        </a:xfrm>
      </p:grpSpPr>
      <p:sp>
        <p:nvSpPr>
          <p:cNvPr id="2" name="Shape 57">
            <a:extLst>
              <a:ext uri="{FF2B5EF4-FFF2-40B4-BE49-F238E27FC236}">
                <a16:creationId xmlns:a16="http://schemas.microsoft.com/office/drawing/2014/main" id="{CB0F224C-F8B7-4162-82B2-3FDF1CFF0A71}"/>
              </a:ext>
            </a:extLst>
          </p:cNvPr>
          <p:cNvSpPr/>
          <p:nvPr/>
        </p:nvSpPr>
        <p:spPr>
          <a:xfrm>
            <a:off x="3032479" y="1333474"/>
            <a:ext cx="8296937" cy="317009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1600">
                <a:latin typeface="Calibri"/>
                <a:ea typeface="Calibri"/>
                <a:cs typeface="Calibri"/>
                <a:sym typeface="Calibri"/>
              </a:defRPr>
            </a:lvl1pPr>
          </a:lstStyle>
          <a:p>
            <a:pPr marL="180975" marR="0" lvl="0" indent="-180975" defTabSz="914400" eaLnBrk="1" fontAlgn="auto" latinLnBrk="0" hangingPunct="1">
              <a:lnSpc>
                <a:spcPct val="100000"/>
              </a:lnSpc>
              <a:spcBef>
                <a:spcPts val="0"/>
              </a:spcBef>
              <a:spcAft>
                <a:spcPts val="0"/>
              </a:spcAft>
              <a:buClr>
                <a:srgbClr val="45818E"/>
              </a:buClr>
              <a:buSzTx/>
              <a:buFont typeface="Arial" panose="020B0604020202020204" pitchFamily="34" charset="0"/>
              <a:buChar char="•"/>
              <a:tabLst/>
              <a:defRPr sz="1800"/>
            </a:pP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Сентябрь</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 мониторинг проведения стартовой диагностики</a:t>
            </a:r>
          </a:p>
          <a:p>
            <a:pPr marL="180975" marR="0" lvl="0" indent="-180975" defTabSz="914400" eaLnBrk="1" fontAlgn="auto" latinLnBrk="0" hangingPunct="1">
              <a:lnSpc>
                <a:spcPct val="100000"/>
              </a:lnSpc>
              <a:spcBef>
                <a:spcPts val="0"/>
              </a:spcBef>
              <a:spcAft>
                <a:spcPts val="0"/>
              </a:spcAft>
              <a:buClr>
                <a:srgbClr val="45818E"/>
              </a:buClr>
              <a:buSzTx/>
              <a:buFont typeface="Arial" panose="020B0604020202020204" pitchFamily="34" charset="0"/>
              <a:buChar char="•"/>
              <a:tabLst/>
              <a:defRPr sz="1800"/>
            </a:pP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Октябрь - ноябрь </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изучение уровня мотивации к обучению в 5-х классах</a:t>
            </a:r>
          </a:p>
          <a:p>
            <a:pPr marL="180975" marR="0" lvl="0" indent="-180975" defTabSz="914400" eaLnBrk="1" fontAlgn="auto" latinLnBrk="0" hangingPunct="1">
              <a:lnSpc>
                <a:spcPct val="100000"/>
              </a:lnSpc>
              <a:spcBef>
                <a:spcPts val="0"/>
              </a:spcBef>
              <a:spcAft>
                <a:spcPts val="0"/>
              </a:spcAft>
              <a:buClr>
                <a:srgbClr val="45818E"/>
              </a:buClr>
              <a:buSzTx/>
              <a:buFont typeface="Arial" panose="020B0604020202020204" pitchFamily="34" charset="0"/>
              <a:buChar char="•"/>
              <a:tabLst/>
              <a:defRPr sz="1800"/>
            </a:pP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Декабрь - январь </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мониторинг проведения промежуточной аттестации в 1-м классе</a:t>
            </a:r>
          </a:p>
          <a:p>
            <a:pPr marL="180975" marR="0" lvl="0" indent="-180975" defTabSz="914400" eaLnBrk="1" fontAlgn="auto" latinLnBrk="0" hangingPunct="1">
              <a:lnSpc>
                <a:spcPct val="100000"/>
              </a:lnSpc>
              <a:spcBef>
                <a:spcPts val="0"/>
              </a:spcBef>
              <a:spcAft>
                <a:spcPts val="0"/>
              </a:spcAft>
              <a:buClr>
                <a:srgbClr val="45818E"/>
              </a:buClr>
              <a:buSzTx/>
              <a:buFont typeface="Arial" panose="020B0604020202020204" pitchFamily="34" charset="0"/>
              <a:buChar char="•"/>
              <a:tabLst/>
              <a:defRPr sz="1800"/>
            </a:pP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Декабрь –</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a:t>
            </a:r>
            <a:r>
              <a:rPr kumimoji="0" lang="ru-RU" sz="2000" b="0" i="0" u="none" strike="noStrike" kern="0" cap="none" spc="0" normalizeH="0" baseline="0" noProof="0" dirty="0" err="1">
                <a:ln>
                  <a:noFill/>
                </a:ln>
                <a:solidFill>
                  <a:sysClr val="windowText" lastClr="000000"/>
                </a:solidFill>
                <a:effectLst/>
                <a:uLnTx/>
                <a:uFillTx/>
                <a:latin typeface="Calibri"/>
                <a:cs typeface="Calibri Light" panose="020F0302020204030204" pitchFamily="34" charset="0"/>
                <a:sym typeface="Calibri"/>
              </a:rPr>
              <a:t>постмониторинг</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проекта ЭНШ в 5-х классах</a:t>
            </a:r>
          </a:p>
          <a:p>
            <a:pPr marL="180975" marR="0" lvl="0" indent="-180975" defTabSz="914400" eaLnBrk="1" fontAlgn="auto" latinLnBrk="0" hangingPunct="1">
              <a:lnSpc>
                <a:spcPct val="100000"/>
              </a:lnSpc>
              <a:spcBef>
                <a:spcPts val="0"/>
              </a:spcBef>
              <a:spcAft>
                <a:spcPts val="0"/>
              </a:spcAft>
              <a:buClr>
                <a:srgbClr val="45818E"/>
              </a:buClr>
              <a:buSzTx/>
              <a:buFont typeface="Arial" panose="020B0604020202020204" pitchFamily="34" charset="0"/>
              <a:buChar char="•"/>
              <a:tabLst/>
              <a:defRPr sz="1800"/>
            </a:pP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Февраль</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 мониторинг проведения аудита/ </a:t>
            </a:r>
            <a:r>
              <a:rPr kumimoji="0" lang="ru-RU" sz="2000" b="0" i="0" u="none" strike="noStrike" kern="0" cap="none" spc="0" normalizeH="0" baseline="0" noProof="0" dirty="0" err="1">
                <a:ln>
                  <a:noFill/>
                </a:ln>
                <a:solidFill>
                  <a:sysClr val="windowText" lastClr="000000"/>
                </a:solidFill>
                <a:effectLst/>
                <a:uLnTx/>
                <a:uFillTx/>
                <a:latin typeface="Calibri"/>
                <a:cs typeface="Calibri Light" panose="020F0302020204030204" pitchFamily="34" charset="0"/>
                <a:sym typeface="Calibri"/>
              </a:rPr>
              <a:t>самоаудита</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урока</a:t>
            </a:r>
          </a:p>
          <a:p>
            <a:pPr marL="180975" marR="0" lvl="0" indent="-180975" defTabSz="914400" eaLnBrk="1" fontAlgn="auto" latinLnBrk="0" hangingPunct="1">
              <a:lnSpc>
                <a:spcPct val="100000"/>
              </a:lnSpc>
              <a:spcBef>
                <a:spcPts val="0"/>
              </a:spcBef>
              <a:spcAft>
                <a:spcPts val="0"/>
              </a:spcAft>
              <a:buClr>
                <a:srgbClr val="45818E"/>
              </a:buClr>
              <a:buSzTx/>
              <a:buFont typeface="Arial" panose="020B0604020202020204" pitchFamily="34" charset="0"/>
              <a:buChar char="•"/>
              <a:tabLst/>
              <a:defRPr sz="1800"/>
            </a:pP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Март - апрель </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мониторинг сайтов, показателей эффективности реализации проекта</a:t>
            </a:r>
          </a:p>
          <a:p>
            <a:pPr marL="180975" marR="0" lvl="0" indent="-180975" defTabSz="914400" eaLnBrk="1" fontAlgn="auto" latinLnBrk="0" hangingPunct="1">
              <a:lnSpc>
                <a:spcPct val="100000"/>
              </a:lnSpc>
              <a:spcBef>
                <a:spcPts val="0"/>
              </a:spcBef>
              <a:spcAft>
                <a:spcPts val="0"/>
              </a:spcAft>
              <a:buClr>
                <a:srgbClr val="45818E"/>
              </a:buClr>
              <a:buSzTx/>
              <a:buFont typeface="Arial" panose="020B0604020202020204" pitchFamily="34" charset="0"/>
              <a:buChar char="•"/>
              <a:tabLst/>
              <a:defRPr sz="1800"/>
            </a:pP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Май</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 мониторинг проведения промежуточной аттестации во 2 – 4-х классах</a:t>
            </a:r>
            <a:r>
              <a:rPr kumimoji="0" lang="ru-RU" sz="20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a:t>
            </a:r>
          </a:p>
        </p:txBody>
      </p:sp>
      <p:pic>
        <p:nvPicPr>
          <p:cNvPr id="3" name="Рисунок 2">
            <a:extLst>
              <a:ext uri="{FF2B5EF4-FFF2-40B4-BE49-F238E27FC236}">
                <a16:creationId xmlns:a16="http://schemas.microsoft.com/office/drawing/2014/main" id="{EEBC82E8-3EA0-44FD-B5DB-76C7DB70CD5D}"/>
              </a:ext>
            </a:extLst>
          </p:cNvPr>
          <p:cNvPicPr>
            <a:picLocks noChangeAspect="1"/>
          </p:cNvPicPr>
          <p:nvPr/>
        </p:nvPicPr>
        <p:blipFill>
          <a:blip r:embed="rId2"/>
          <a:stretch>
            <a:fillRect/>
          </a:stretch>
        </p:blipFill>
        <p:spPr>
          <a:xfrm rot="5400000">
            <a:off x="-448442" y="2458641"/>
            <a:ext cx="4239711" cy="2292094"/>
          </a:xfrm>
          <a:prstGeom prst="rect">
            <a:avLst/>
          </a:prstGeom>
        </p:spPr>
      </p:pic>
      <p:sp>
        <p:nvSpPr>
          <p:cNvPr id="4" name="Прямоугольник: скругленные углы 3">
            <a:extLst>
              <a:ext uri="{FF2B5EF4-FFF2-40B4-BE49-F238E27FC236}">
                <a16:creationId xmlns:a16="http://schemas.microsoft.com/office/drawing/2014/main" id="{1B61E33E-F04F-4327-90F5-66BF42DD92C4}"/>
              </a:ext>
            </a:extLst>
          </p:cNvPr>
          <p:cNvSpPr/>
          <p:nvPr/>
        </p:nvSpPr>
        <p:spPr>
          <a:xfrm>
            <a:off x="4367809" y="4881716"/>
            <a:ext cx="5748471" cy="1021552"/>
          </a:xfrm>
          <a:prstGeom prst="roundRect">
            <a:avLst/>
          </a:prstGeom>
          <a:noFill/>
          <a:ln w="25400" cap="flat">
            <a:solidFill>
              <a:srgbClr val="9EC1D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1" hangingPunct="0">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Helvetica Neue"/>
              </a:rPr>
              <a:t>Педагогический аудит </a:t>
            </a:r>
          </a:p>
          <a:p>
            <a:pPr marL="0" marR="0" lvl="0" indent="0" algn="ctr" defTabSz="914400" eaLnBrk="1" fontAlgn="auto" latinLnBrk="1"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Helvetica Neue"/>
              </a:rPr>
              <a:t>образовательных организаций, </a:t>
            </a:r>
          </a:p>
          <a:p>
            <a:pPr marL="0" marR="0" lvl="0" indent="0" algn="ctr" defTabSz="914400" eaLnBrk="1" fontAlgn="auto" latinLnBrk="1"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Helvetica Neue"/>
              </a:rPr>
              <a:t>показавших недостаточный уровень участия в проекте</a:t>
            </a:r>
          </a:p>
        </p:txBody>
      </p:sp>
      <p:sp>
        <p:nvSpPr>
          <p:cNvPr id="5" name="Стрелка: вправо 4">
            <a:extLst>
              <a:ext uri="{FF2B5EF4-FFF2-40B4-BE49-F238E27FC236}">
                <a16:creationId xmlns:a16="http://schemas.microsoft.com/office/drawing/2014/main" id="{CA591AA2-A709-41C2-AB3A-4774D68287E4}"/>
              </a:ext>
            </a:extLst>
          </p:cNvPr>
          <p:cNvSpPr/>
          <p:nvPr/>
        </p:nvSpPr>
        <p:spPr>
          <a:xfrm rot="5400000">
            <a:off x="6979952" y="4323737"/>
            <a:ext cx="524184" cy="430034"/>
          </a:xfrm>
          <a:prstGeom prst="rightArrow">
            <a:avLst/>
          </a:prstGeom>
          <a:solidFill>
            <a:srgbClr val="A7A7A7">
              <a:lumMod val="60000"/>
              <a:lumOff val="40000"/>
            </a:srgbClr>
          </a:solidFill>
          <a:ln w="25400" cap="flat">
            <a:noFill/>
            <a:prstDash val="solid"/>
            <a:bevel/>
          </a:ln>
          <a:effectLst/>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1"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Helvetica Neue"/>
              <a:ea typeface="+mj-ea"/>
              <a:cs typeface="+mj-cs"/>
              <a:sym typeface="Helvetica Neue"/>
            </a:endParaRPr>
          </a:p>
        </p:txBody>
      </p:sp>
      <p:sp>
        <p:nvSpPr>
          <p:cNvPr id="6" name="Прямоугольник 5">
            <a:extLst>
              <a:ext uri="{FF2B5EF4-FFF2-40B4-BE49-F238E27FC236}">
                <a16:creationId xmlns:a16="http://schemas.microsoft.com/office/drawing/2014/main" id="{0234F3D2-4CB2-488B-A543-3B93C5531C3E}"/>
              </a:ext>
            </a:extLst>
          </p:cNvPr>
          <p:cNvSpPr/>
          <p:nvPr/>
        </p:nvSpPr>
        <p:spPr>
          <a:xfrm>
            <a:off x="2487147" y="487877"/>
            <a:ext cx="6644639"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1D3152"/>
                </a:solidFill>
                <a:effectLst/>
                <a:uLnTx/>
                <a:uFillTx/>
                <a:latin typeface="Calibri Light"/>
                <a:ea typeface="+mj-ea"/>
                <a:cs typeface="Calibri"/>
                <a:sym typeface="Helvetica Neue"/>
              </a:rPr>
              <a:t>Мониторинг эффективности реализации проекта</a:t>
            </a:r>
          </a:p>
        </p:txBody>
      </p:sp>
    </p:spTree>
    <p:extLst>
      <p:ext uri="{BB962C8B-B14F-4D97-AF65-F5344CB8AC3E}">
        <p14:creationId xmlns:p14="http://schemas.microsoft.com/office/powerpoint/2010/main" val="303880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64B021F-12FD-514F-6DD1-B43D885C324B}"/>
              </a:ext>
            </a:extLst>
          </p:cNvPr>
          <p:cNvSpPr>
            <a:spLocks noGrp="1"/>
          </p:cNvSpPr>
          <p:nvPr>
            <p:ph type="title"/>
          </p:nvPr>
        </p:nvSpPr>
        <p:spPr>
          <a:xfrm>
            <a:off x="831850" y="1709739"/>
            <a:ext cx="10515600" cy="1856422"/>
          </a:xfrm>
        </p:spPr>
        <p:txBody>
          <a:bodyPr>
            <a:normAutofit/>
          </a:bodyPr>
          <a:lstStyle/>
          <a:p>
            <a:pPr algn="ctr">
              <a:lnSpc>
                <a:spcPct val="150000"/>
              </a:lnSpc>
            </a:pPr>
            <a:r>
              <a:rPr lang="ru-RU" sz="3600" b="1" dirty="0">
                <a:solidFill>
                  <a:schemeClr val="accent5">
                    <a:lumMod val="50000"/>
                  </a:schemeClr>
                </a:solidFill>
              </a:rPr>
              <a:t>Организация адаптационного периода и </a:t>
            </a:r>
            <a:br>
              <a:rPr lang="ru-RU" sz="3600" b="1" dirty="0">
                <a:solidFill>
                  <a:schemeClr val="accent5">
                    <a:lumMod val="50000"/>
                  </a:schemeClr>
                </a:solidFill>
              </a:rPr>
            </a:br>
            <a:r>
              <a:rPr lang="ru-RU" sz="3600" b="1" dirty="0">
                <a:solidFill>
                  <a:schemeClr val="accent5">
                    <a:lumMod val="50000"/>
                  </a:schemeClr>
                </a:solidFill>
              </a:rPr>
              <a:t>стартовой диагностики в 1-м классе </a:t>
            </a:r>
          </a:p>
        </p:txBody>
      </p:sp>
      <p:sp>
        <p:nvSpPr>
          <p:cNvPr id="3" name="Прямоугольник 2">
            <a:extLst>
              <a:ext uri="{FF2B5EF4-FFF2-40B4-BE49-F238E27FC236}">
                <a16:creationId xmlns:a16="http://schemas.microsoft.com/office/drawing/2014/main" id="{5B5DE946-F1B7-4337-9B8F-BE628A0543CE}"/>
              </a:ext>
            </a:extLst>
          </p:cNvPr>
          <p:cNvSpPr/>
          <p:nvPr/>
        </p:nvSpPr>
        <p:spPr>
          <a:xfrm>
            <a:off x="5945457" y="4732762"/>
            <a:ext cx="5401993" cy="830997"/>
          </a:xfrm>
          <a:prstGeom prst="rect">
            <a:avLst/>
          </a:prstGeom>
        </p:spPr>
        <p:txBody>
          <a:bodyPr wrap="square">
            <a:spAutoFit/>
          </a:bodyPr>
          <a:lstStyle/>
          <a:p>
            <a:r>
              <a:rPr lang="ru-RU" sz="2400" dirty="0">
                <a:latin typeface="Calibri"/>
                <a:cs typeface="Calibri Light" panose="020F0302020204030204" pitchFamily="34" charset="0"/>
              </a:rPr>
              <a:t>Кудрова Лариса Геннадьевна, </a:t>
            </a:r>
          </a:p>
          <a:p>
            <a:r>
              <a:rPr lang="ru-RU" sz="2400" dirty="0">
                <a:latin typeface="Calibri"/>
                <a:cs typeface="Calibri Light" panose="020F0302020204030204" pitchFamily="34" charset="0"/>
              </a:rPr>
              <a:t>директор ЦНППМ КУРО, канд. </a:t>
            </a:r>
            <a:r>
              <a:rPr lang="ru-RU" sz="2400" dirty="0" err="1">
                <a:latin typeface="Calibri"/>
                <a:cs typeface="Calibri Light" panose="020F0302020204030204" pitchFamily="34" charset="0"/>
              </a:rPr>
              <a:t>пед</a:t>
            </a:r>
            <a:r>
              <a:rPr lang="ru-RU" sz="2400" dirty="0">
                <a:latin typeface="Calibri"/>
                <a:cs typeface="Calibri Light" panose="020F0302020204030204" pitchFamily="34" charset="0"/>
              </a:rPr>
              <a:t>. наук</a:t>
            </a:r>
          </a:p>
        </p:txBody>
      </p:sp>
    </p:spTree>
    <p:extLst>
      <p:ext uri="{BB962C8B-B14F-4D97-AF65-F5344CB8AC3E}">
        <p14:creationId xmlns:p14="http://schemas.microsoft.com/office/powerpoint/2010/main" val="170017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9D1D5-A54B-AB69-8F90-1BE24B482C6E}"/>
              </a:ext>
            </a:extLst>
          </p:cNvPr>
          <p:cNvSpPr txBox="1"/>
          <p:nvPr/>
        </p:nvSpPr>
        <p:spPr>
          <a:xfrm>
            <a:off x="2884488" y="584885"/>
            <a:ext cx="6099174"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2000" b="1" dirty="0">
                <a:solidFill>
                  <a:srgbClr val="002060"/>
                </a:solidFill>
              </a:rPr>
              <a:t>Общие вопросы организации обучения в 1 классе в адаптационный период (сентябрь-октябрь) </a:t>
            </a:r>
          </a:p>
        </p:txBody>
      </p:sp>
      <p:sp>
        <p:nvSpPr>
          <p:cNvPr id="5" name="TextBox 4">
            <a:extLst>
              <a:ext uri="{FF2B5EF4-FFF2-40B4-BE49-F238E27FC236}">
                <a16:creationId xmlns:a16="http://schemas.microsoft.com/office/drawing/2014/main" id="{87D32009-A1B0-3A72-D2A0-657C3FD4EEAA}"/>
              </a:ext>
            </a:extLst>
          </p:cNvPr>
          <p:cNvSpPr txBox="1"/>
          <p:nvPr/>
        </p:nvSpPr>
        <p:spPr>
          <a:xfrm>
            <a:off x="882650" y="1582341"/>
            <a:ext cx="10763250" cy="1015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b="1" dirty="0"/>
              <a:t>Адаптация </a:t>
            </a:r>
            <a:r>
              <a:rPr lang="ru-RU" sz="2000" dirty="0"/>
              <a:t>(от лат. </a:t>
            </a:r>
            <a:r>
              <a:rPr lang="ru-RU" sz="2000" dirty="0" err="1"/>
              <a:t>adaptatio</a:t>
            </a:r>
            <a:r>
              <a:rPr lang="ru-RU" sz="2000" dirty="0"/>
              <a:t> – приспособление) связано с периодом привыкания первоклассника к новому этапу социализации, включения личности в новую для него учебную деятельность и систему новых отношений со взрослыми, сверстниками, самим собой. </a:t>
            </a:r>
          </a:p>
        </p:txBody>
      </p:sp>
      <p:sp>
        <p:nvSpPr>
          <p:cNvPr id="7" name="TextBox 6">
            <a:extLst>
              <a:ext uri="{FF2B5EF4-FFF2-40B4-BE49-F238E27FC236}">
                <a16:creationId xmlns:a16="http://schemas.microsoft.com/office/drawing/2014/main" id="{130E026E-23B0-E62B-31F2-065AE726BC75}"/>
              </a:ext>
            </a:extLst>
          </p:cNvPr>
          <p:cNvSpPr txBox="1"/>
          <p:nvPr/>
        </p:nvSpPr>
        <p:spPr>
          <a:xfrm>
            <a:off x="882650" y="2654985"/>
            <a:ext cx="10407650" cy="2862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u="sng" dirty="0"/>
              <a:t>Особенности адаптационного периода ребенка при поступлении его в школу</a:t>
            </a:r>
            <a:r>
              <a:rPr lang="ru-RU" sz="2000" dirty="0"/>
              <a:t>:</a:t>
            </a:r>
          </a:p>
          <a:p>
            <a:pPr algn="l"/>
            <a:endParaRPr lang="ru-RU" sz="2000" dirty="0"/>
          </a:p>
          <a:p>
            <a:pPr marL="342900" indent="-342900" algn="l">
              <a:buFont typeface="Arial" panose="020B0604020202020204" pitchFamily="34" charset="0"/>
              <a:buChar char="•"/>
            </a:pPr>
            <a:r>
              <a:rPr lang="ru-RU" sz="2000" dirty="0"/>
              <a:t>меняется статус «старшего» в первом классе</a:t>
            </a:r>
          </a:p>
          <a:p>
            <a:pPr marL="342900" indent="-342900" algn="l">
              <a:buFont typeface="Arial" panose="020B0604020202020204" pitchFamily="34" charset="0"/>
              <a:buChar char="•"/>
            </a:pPr>
            <a:endParaRPr lang="ru-RU" sz="2000" dirty="0"/>
          </a:p>
          <a:p>
            <a:pPr marL="342900" indent="-342900" algn="l">
              <a:buFont typeface="Arial" panose="020B0604020202020204" pitchFamily="34" charset="0"/>
              <a:buChar char="•"/>
            </a:pPr>
            <a:r>
              <a:rPr lang="ru-RU" sz="2000" dirty="0"/>
              <a:t>более строгая и обширная система требований к произвольной деятельности вызывает отрицание к ней</a:t>
            </a:r>
          </a:p>
          <a:p>
            <a:pPr marL="342900" indent="-342900" algn="l">
              <a:buFont typeface="Arial" panose="020B0604020202020204" pitchFamily="34" charset="0"/>
              <a:buChar char="•"/>
            </a:pPr>
            <a:endParaRPr lang="ru-RU" sz="2000" dirty="0"/>
          </a:p>
          <a:p>
            <a:pPr marL="342900" indent="-342900" algn="l">
              <a:buFont typeface="Arial" panose="020B0604020202020204" pitchFamily="34" charset="0"/>
              <a:buChar char="•"/>
            </a:pPr>
            <a:r>
              <a:rPr lang="ru-RU" sz="2000" dirty="0"/>
              <a:t>одновременно, в короткие сроки первокласснику нужно пройти новый этап социализации, и если ему не помогать, то начинаются проблемы с адаптацией</a:t>
            </a:r>
          </a:p>
        </p:txBody>
      </p:sp>
    </p:spTree>
    <p:extLst>
      <p:ext uri="{BB962C8B-B14F-4D97-AF65-F5344CB8AC3E}">
        <p14:creationId xmlns:p14="http://schemas.microsoft.com/office/powerpoint/2010/main" val="4286256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B4D50A-5D7C-FA6E-4C9E-F0F9B55EF7BB}"/>
              </a:ext>
            </a:extLst>
          </p:cNvPr>
          <p:cNvSpPr txBox="1"/>
          <p:nvPr/>
        </p:nvSpPr>
        <p:spPr>
          <a:xfrm>
            <a:off x="1143000" y="1243786"/>
            <a:ext cx="9906000" cy="43704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u="sng" dirty="0"/>
              <a:t>Признаки дезадаптации первоклассника можно классифицировать по влиянию на организм ребенка</a:t>
            </a:r>
            <a:r>
              <a:rPr lang="ru-RU" sz="2000" dirty="0"/>
              <a:t>: </a:t>
            </a:r>
          </a:p>
          <a:p>
            <a:pPr algn="l"/>
            <a:endParaRPr lang="ru-RU" sz="2000" dirty="0"/>
          </a:p>
          <a:p>
            <a:pPr marL="342900" indent="-342900" algn="l">
              <a:buFont typeface="Arial" panose="020B0604020202020204" pitchFamily="34" charset="0"/>
              <a:buChar char="•"/>
            </a:pPr>
            <a:r>
              <a:rPr lang="ru-RU" sz="2000" dirty="0"/>
              <a:t>изменения в физическом и эмоциональном состоянии</a:t>
            </a:r>
          </a:p>
          <a:p>
            <a:pPr marL="342900" indent="-342900" algn="l">
              <a:buFont typeface="Arial" panose="020B0604020202020204" pitchFamily="34" charset="0"/>
              <a:buChar char="•"/>
            </a:pPr>
            <a:endParaRPr lang="ru-RU" sz="2000" dirty="0"/>
          </a:p>
          <a:p>
            <a:pPr marL="342900" indent="-342900" algn="l">
              <a:buFont typeface="Arial" panose="020B0604020202020204" pitchFamily="34" charset="0"/>
              <a:buChar char="•"/>
            </a:pPr>
            <a:r>
              <a:rPr lang="ru-RU" sz="2000" dirty="0"/>
              <a:t>трудности формирования учебной деятельности (неуспешность освоения учебного материала: </a:t>
            </a:r>
          </a:p>
          <a:p>
            <a:pPr indent="365125" algn="l"/>
            <a:r>
              <a:rPr lang="ru-RU" sz="2000" dirty="0"/>
              <a:t>- низкая мотивация учения </a:t>
            </a:r>
          </a:p>
          <a:p>
            <a:pPr indent="365125" algn="l"/>
            <a:r>
              <a:rPr lang="ru-RU" sz="2000" dirty="0"/>
              <a:t>- учебная пассивность</a:t>
            </a:r>
          </a:p>
          <a:p>
            <a:pPr indent="365125" algn="l"/>
            <a:r>
              <a:rPr lang="ru-RU" sz="2000" dirty="0"/>
              <a:t>- отсутствие познавательного интереса</a:t>
            </a:r>
          </a:p>
          <a:p>
            <a:pPr indent="365125" algn="l"/>
            <a:r>
              <a:rPr lang="ru-RU" sz="2000" dirty="0"/>
              <a:t>- отказ от выполнения требований учителя </a:t>
            </a:r>
          </a:p>
          <a:p>
            <a:pPr indent="365125" algn="l"/>
            <a:r>
              <a:rPr lang="ru-RU" sz="2000" dirty="0"/>
              <a:t>- нежелание выполнять домашние задания</a:t>
            </a:r>
          </a:p>
          <a:p>
            <a:pPr marL="342900" indent="-342900" algn="l">
              <a:buFont typeface="Arial" panose="020B0604020202020204" pitchFamily="34" charset="0"/>
              <a:buChar char="•"/>
            </a:pPr>
            <a:endParaRPr lang="ru-RU" sz="2000" dirty="0"/>
          </a:p>
          <a:p>
            <a:pPr marL="342900" indent="-342900" algn="l">
              <a:buFont typeface="Arial" panose="020B0604020202020204" pitchFamily="34" charset="0"/>
              <a:buChar char="•"/>
            </a:pPr>
            <a:r>
              <a:rPr lang="ru-RU" sz="2000" dirty="0"/>
              <a:t>изменения в психической деятельности</a:t>
            </a:r>
          </a:p>
        </p:txBody>
      </p:sp>
    </p:spTree>
    <p:extLst>
      <p:ext uri="{BB962C8B-B14F-4D97-AF65-F5344CB8AC3E}">
        <p14:creationId xmlns:p14="http://schemas.microsoft.com/office/powerpoint/2010/main" val="350826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124EC-44F4-8798-C990-3A478A6B9B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2355CA-F0EF-DEF1-447A-0431066394FB}"/>
              </a:ext>
            </a:extLst>
          </p:cNvPr>
          <p:cNvSpPr txBox="1"/>
          <p:nvPr/>
        </p:nvSpPr>
        <p:spPr>
          <a:xfrm>
            <a:off x="3046413" y="680135"/>
            <a:ext cx="6099174"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2000" b="1" dirty="0">
                <a:solidFill>
                  <a:srgbClr val="002060"/>
                </a:solidFill>
              </a:rPr>
              <a:t>Условия благополучного протекания адаптационного периода первоклассников</a:t>
            </a:r>
          </a:p>
        </p:txBody>
      </p:sp>
      <p:sp>
        <p:nvSpPr>
          <p:cNvPr id="5" name="TextBox 4">
            <a:extLst>
              <a:ext uri="{FF2B5EF4-FFF2-40B4-BE49-F238E27FC236}">
                <a16:creationId xmlns:a16="http://schemas.microsoft.com/office/drawing/2014/main" id="{B8217B96-EE3B-FBFF-6B16-49CBDEC206FB}"/>
              </a:ext>
            </a:extLst>
          </p:cNvPr>
          <p:cNvSpPr txBox="1"/>
          <p:nvPr/>
        </p:nvSpPr>
        <p:spPr>
          <a:xfrm>
            <a:off x="1050925" y="1698083"/>
            <a:ext cx="10090150" cy="37856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b="1" dirty="0"/>
              <a:t>Первое условие. </a:t>
            </a:r>
            <a:r>
              <a:rPr lang="ru-RU" sz="2000" dirty="0"/>
              <a:t>Благоприятный, эмоционально-положительный психологический климат в классе. </a:t>
            </a:r>
          </a:p>
          <a:p>
            <a:pPr algn="l"/>
            <a:endParaRPr lang="ru-RU" sz="2000" dirty="0"/>
          </a:p>
          <a:p>
            <a:pPr algn="l"/>
            <a:r>
              <a:rPr lang="ru-RU" sz="2000" b="1" dirty="0"/>
              <a:t>Второе условие.</a:t>
            </a:r>
            <a:r>
              <a:rPr lang="ru-RU" sz="2000" dirty="0"/>
              <a:t> Необходимо строить процесс обучения с учетом индивидуальных особенностей детей: темпа их деятельности, особенности памяти и внимания, уровня сенсорной культуры, владения логическими операциями и связной речью. </a:t>
            </a:r>
          </a:p>
          <a:p>
            <a:pPr algn="l"/>
            <a:endParaRPr lang="ru-RU" sz="2000" dirty="0"/>
          </a:p>
          <a:p>
            <a:pPr algn="l"/>
            <a:r>
              <a:rPr lang="ru-RU" sz="2000" b="1" dirty="0"/>
              <a:t>Третье условие. </a:t>
            </a:r>
            <a:r>
              <a:rPr lang="ru-RU" sz="2000" dirty="0"/>
              <a:t>Важнейшим условием создания успешной адаптационной среды является обеспечение неформального общения с учителями и с одноклассниками. </a:t>
            </a:r>
          </a:p>
          <a:p>
            <a:pPr algn="l"/>
            <a:endParaRPr lang="ru-RU" sz="2000" dirty="0"/>
          </a:p>
          <a:p>
            <a:pPr algn="l"/>
            <a:r>
              <a:rPr lang="ru-RU" sz="2000" b="1" dirty="0"/>
              <a:t>Четвертое условие. </a:t>
            </a:r>
            <a:r>
              <a:rPr lang="ru-RU" sz="2000" dirty="0"/>
              <a:t>Очень важно в адаптационный период наладить отношения с семьей ребенка, который проявляет признаки дезадаптации. </a:t>
            </a:r>
          </a:p>
        </p:txBody>
      </p:sp>
    </p:spTree>
    <p:extLst>
      <p:ext uri="{BB962C8B-B14F-4D97-AF65-F5344CB8AC3E}">
        <p14:creationId xmlns:p14="http://schemas.microsoft.com/office/powerpoint/2010/main" val="29818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8C56A-5C18-43ED-B5CA-159F7015B7FE}"/>
              </a:ext>
            </a:extLst>
          </p:cNvPr>
          <p:cNvSpPr txBox="1"/>
          <p:nvPr/>
        </p:nvSpPr>
        <p:spPr>
          <a:xfrm>
            <a:off x="2947988" y="413435"/>
            <a:ext cx="5900590"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2000" b="1" dirty="0">
                <a:solidFill>
                  <a:srgbClr val="002060"/>
                </a:solidFill>
              </a:rPr>
              <a:t>Требования к организации режима школьного дня для первоклассников в сентябре-октябре</a:t>
            </a:r>
          </a:p>
        </p:txBody>
      </p:sp>
      <p:sp>
        <p:nvSpPr>
          <p:cNvPr id="5" name="TextBox 4">
            <a:extLst>
              <a:ext uri="{FF2B5EF4-FFF2-40B4-BE49-F238E27FC236}">
                <a16:creationId xmlns:a16="http://schemas.microsoft.com/office/drawing/2014/main" id="{C8437FAE-B19F-B2D8-EEAA-310AF9670E44}"/>
              </a:ext>
            </a:extLst>
          </p:cNvPr>
          <p:cNvSpPr txBox="1"/>
          <p:nvPr/>
        </p:nvSpPr>
        <p:spPr>
          <a:xfrm>
            <a:off x="568325" y="1260409"/>
            <a:ext cx="11055350" cy="48013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b="1" dirty="0"/>
              <a:t>1. Ступенчатый режим обучения. </a:t>
            </a:r>
            <a:r>
              <a:rPr lang="ru-RU" dirty="0"/>
              <a:t>Снижение учебной нагрузки в сентябре-октябре – 3 урока в день по 35 минут каждый, в ноябре-декабре – по 4 урока в день по 35 минут каждый. </a:t>
            </a:r>
          </a:p>
          <a:p>
            <a:pPr algn="l"/>
            <a:endParaRPr lang="ru-RU" dirty="0"/>
          </a:p>
          <a:p>
            <a:pPr algn="l"/>
            <a:r>
              <a:rPr lang="ru-RU" dirty="0"/>
              <a:t>Расписание уроков составляется с учетом дневной и недельной умственной работоспособности обучающихся и шкалы трудности учебных предметов, определенной гигиеническими нормативами. Для предупреждения переутомления в течение недели обучающиеся должны иметь облегченный учебный день в среду или в четверг. </a:t>
            </a:r>
          </a:p>
          <a:p>
            <a:pPr algn="l"/>
            <a:endParaRPr lang="ru-RU" dirty="0"/>
          </a:p>
          <a:p>
            <a:pPr algn="l"/>
            <a:r>
              <a:rPr lang="ru-RU" dirty="0"/>
              <a:t>При этом учитель должен понимать, что в случае обучения по индивидуальным учебным планам, в том числе для ускоренного обучения, объем дневной и недельной учебной нагрузки, организация учебных и внеурочных мероприятий, расписание занятий должны соответствовать требованиям, предусмотренным санитарными правилами и нормами СанПиН 1.2.3685-21 «Гигиенические нормативы и требования к обеспечению безопасности и (или) безвредности для человека факторов среды обитания», утвержденным постановлением Главного государственного санитарного врача Российской Федерации от 28 января 2021 г. № 2, и санитарными правилами СП 2.4.3648-20 «Санитарно-эпидемиологические требования к организациям воспитания и обучения, отдыха и оздоровления детей и молодежи», утвержденными постановлением Главного государственного санитарного врача Российской Федерации от 28 сентября 2020 г. № 28. </a:t>
            </a:r>
          </a:p>
        </p:txBody>
      </p:sp>
    </p:spTree>
    <p:extLst>
      <p:ext uri="{BB962C8B-B14F-4D97-AF65-F5344CB8AC3E}">
        <p14:creationId xmlns:p14="http://schemas.microsoft.com/office/powerpoint/2010/main" val="329827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A1EAE5-74B9-C13D-7B0C-A48E5F5FF25A}"/>
              </a:ext>
            </a:extLst>
          </p:cNvPr>
          <p:cNvSpPr txBox="1"/>
          <p:nvPr/>
        </p:nvSpPr>
        <p:spPr>
          <a:xfrm>
            <a:off x="601980" y="1082383"/>
            <a:ext cx="11271152" cy="19389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b="1" dirty="0"/>
              <a:t>2. Организация мероприятий для обеспечения двигательной активности и профилактики переутомления. </a:t>
            </a:r>
          </a:p>
          <a:p>
            <a:pPr algn="l"/>
            <a:r>
              <a:rPr lang="ru-RU" sz="2000" dirty="0"/>
              <a:t>В середине учебного дня проводить педагог организует динамическую паузу не менее 40 минут. Она, как правило, проводится на улице. Рекомендуется во время динамической паузы проводить игры средней подвижности. Это определяется тем, что после этого занятия дети возвращаются на урок, поэтому они не должны быть слишком физически уставшими. </a:t>
            </a:r>
          </a:p>
        </p:txBody>
      </p:sp>
      <p:sp>
        <p:nvSpPr>
          <p:cNvPr id="4" name="TextBox 3">
            <a:extLst>
              <a:ext uri="{FF2B5EF4-FFF2-40B4-BE49-F238E27FC236}">
                <a16:creationId xmlns:a16="http://schemas.microsoft.com/office/drawing/2014/main" id="{E36D86B1-4135-4029-B266-103EFB63D376}"/>
              </a:ext>
            </a:extLst>
          </p:cNvPr>
          <p:cNvSpPr txBox="1"/>
          <p:nvPr/>
        </p:nvSpPr>
        <p:spPr>
          <a:xfrm>
            <a:off x="601981" y="3021375"/>
            <a:ext cx="5981700" cy="31700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b="1" dirty="0"/>
              <a:t>3. Особенности контрольно-оценочной деятельности в первом классе. </a:t>
            </a:r>
          </a:p>
          <a:p>
            <a:pPr algn="l"/>
            <a:r>
              <a:rPr lang="ru-RU" sz="2000" dirty="0"/>
              <a:t>Учитель организует необходимую работу по ознакомлению детей, их родителей с особенностями контрольно-оценочной деятельности в первом классе, разъясняет им необходимость и целесообразность идеи организации контроля достижений ребенка без балльной оценки. Результаты работы первоклассников оцениваются только словесно. </a:t>
            </a:r>
          </a:p>
        </p:txBody>
      </p:sp>
      <p:pic>
        <p:nvPicPr>
          <p:cNvPr id="5" name="Рисунок 4">
            <a:extLst>
              <a:ext uri="{FF2B5EF4-FFF2-40B4-BE49-F238E27FC236}">
                <a16:creationId xmlns:a16="http://schemas.microsoft.com/office/drawing/2014/main" id="{93998B18-0C66-4F31-98BC-B6634D909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7382" y="3190293"/>
            <a:ext cx="1938993" cy="1938993"/>
          </a:xfrm>
          <a:prstGeom prst="rect">
            <a:avLst/>
          </a:prstGeom>
        </p:spPr>
      </p:pic>
      <p:sp>
        <p:nvSpPr>
          <p:cNvPr id="6" name="TextBox 5">
            <a:extLst>
              <a:ext uri="{FF2B5EF4-FFF2-40B4-BE49-F238E27FC236}">
                <a16:creationId xmlns:a16="http://schemas.microsoft.com/office/drawing/2014/main" id="{080501B3-DA67-4FF1-9A03-98855AB2F154}"/>
              </a:ext>
            </a:extLst>
          </p:cNvPr>
          <p:cNvSpPr txBox="1"/>
          <p:nvPr/>
        </p:nvSpPr>
        <p:spPr>
          <a:xfrm>
            <a:off x="6780627" y="5129286"/>
            <a:ext cx="5092505" cy="646331"/>
          </a:xfrm>
          <a:prstGeom prst="rect">
            <a:avLst/>
          </a:prstGeom>
          <a:noFill/>
        </p:spPr>
        <p:txBody>
          <a:bodyPr wrap="square" rtlCol="0">
            <a:spAutoFit/>
          </a:bodyPr>
          <a:lstStyle/>
          <a:p>
            <a:pPr algn="ctr"/>
            <a:r>
              <a:rPr lang="ru-RU" i="1" dirty="0">
                <a:hlinkClick r:id="rId3"/>
              </a:rPr>
              <a:t>Методические рекомендации по организации процесса адаптации первоклассников</a:t>
            </a:r>
            <a:endParaRPr lang="ru-RU" i="1" dirty="0"/>
          </a:p>
        </p:txBody>
      </p:sp>
    </p:spTree>
    <p:extLst>
      <p:ext uri="{BB962C8B-B14F-4D97-AF65-F5344CB8AC3E}">
        <p14:creationId xmlns:p14="http://schemas.microsoft.com/office/powerpoint/2010/main" val="210215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6">
            <a:extLst>
              <a:ext uri="{FF2B5EF4-FFF2-40B4-BE49-F238E27FC236}">
                <a16:creationId xmlns:a16="http://schemas.microsoft.com/office/drawing/2014/main" id="{7628FEB5-9DDD-4A89-B1F9-E5435DB05F14}"/>
              </a:ext>
            </a:extLst>
          </p:cNvPr>
          <p:cNvSpPr/>
          <p:nvPr/>
        </p:nvSpPr>
        <p:spPr>
          <a:xfrm>
            <a:off x="1070021" y="1563130"/>
            <a:ext cx="10051958" cy="8402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2400" b="1">
                <a:latin typeface="Calibri"/>
                <a:ea typeface="Calibri"/>
                <a:cs typeface="Calibri"/>
                <a:sym typeface="Calibri"/>
              </a:defRPr>
            </a:lvl1pPr>
          </a:lstStyle>
          <a:p>
            <a:pPr lvl="0">
              <a:defRPr sz="1800" b="0"/>
            </a:pPr>
            <a:r>
              <a:rPr lang="ru-RU" sz="1800" dirty="0">
                <a:latin typeface="+mj-lt"/>
              </a:rPr>
              <a:t>Цель проекта </a:t>
            </a:r>
            <a:r>
              <a:rPr lang="ru-RU" sz="1800" b="0" dirty="0">
                <a:latin typeface="+mj-lt"/>
              </a:rPr>
              <a:t>- сопровождение образовательных организаций, реализующих программы ускоренного обучения начального общего образования по обновленным ФГОС НОО и ФОП НОО в рамках реализации регионального проекта «Эффективная начальная школа».</a:t>
            </a:r>
            <a:endParaRPr kumimoji="0" sz="1800" b="0" i="0" u="none" strike="noStrike" kern="0" cap="none" spc="0" normalizeH="0" baseline="0" noProof="0" dirty="0">
              <a:ln>
                <a:noFill/>
              </a:ln>
              <a:solidFill>
                <a:sysClr val="windowText" lastClr="000000"/>
              </a:solidFill>
              <a:effectLst/>
              <a:uLnTx/>
              <a:uFillTx/>
              <a:latin typeface="+mj-lt"/>
              <a:cs typeface="Calibri"/>
              <a:sym typeface="Calibri"/>
            </a:endParaRPr>
          </a:p>
        </p:txBody>
      </p:sp>
      <p:sp>
        <p:nvSpPr>
          <p:cNvPr id="4" name="Заголовок 3">
            <a:extLst>
              <a:ext uri="{FF2B5EF4-FFF2-40B4-BE49-F238E27FC236}">
                <a16:creationId xmlns:a16="http://schemas.microsoft.com/office/drawing/2014/main" id="{B4A1138A-C0C0-44F0-9FC3-EC14554CEBDB}"/>
              </a:ext>
            </a:extLst>
          </p:cNvPr>
          <p:cNvSpPr txBox="1">
            <a:spLocks/>
          </p:cNvSpPr>
          <p:nvPr/>
        </p:nvSpPr>
        <p:spPr>
          <a:xfrm>
            <a:off x="1070021" y="2635669"/>
            <a:ext cx="10051958" cy="2828150"/>
          </a:xfrm>
          <a:prstGeom prst="rect">
            <a:avLst/>
          </a:prstGeom>
        </p:spPr>
        <p:txBody>
          <a:bodyPr vert="horz" wrap="square" lIns="57598" tIns="28799" rIns="57598" bIns="28799"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57142" indent="-257142" algn="l" defTabSz="685713">
              <a:spcBef>
                <a:spcPct val="20000"/>
              </a:spcBef>
            </a:pPr>
            <a:r>
              <a:rPr lang="ru-RU" sz="1800" b="1" dirty="0">
                <a:solidFill>
                  <a:prstClr val="black"/>
                </a:solidFill>
                <a:cs typeface="Times New Roman" pitchFamily="18" charset="0"/>
              </a:rPr>
              <a:t>	Критерии входа:</a:t>
            </a:r>
          </a:p>
          <a:p>
            <a:pPr marL="285750" indent="-285750" algn="l" defTabSz="685713">
              <a:spcBef>
                <a:spcPct val="20000"/>
              </a:spcBef>
              <a:buFont typeface="Wingdings" pitchFamily="2" charset="2"/>
              <a:buChar char="ü"/>
            </a:pPr>
            <a:r>
              <a:rPr lang="ru-RU" sz="1800" dirty="0">
                <a:solidFill>
                  <a:prstClr val="black"/>
                </a:solidFill>
                <a:cs typeface="Times New Roman" pitchFamily="18" charset="0"/>
              </a:rPr>
              <a:t>Запрос родителей на организацию ускоренного обучения начального общего образования</a:t>
            </a:r>
          </a:p>
          <a:p>
            <a:pPr marL="285750" indent="-285750" algn="l" defTabSz="685713">
              <a:spcBef>
                <a:spcPct val="20000"/>
              </a:spcBef>
              <a:buFont typeface="Wingdings" pitchFamily="2" charset="2"/>
              <a:buChar char="ü"/>
            </a:pPr>
            <a:r>
              <a:rPr lang="ru-RU" sz="1800" dirty="0">
                <a:solidFill>
                  <a:prstClr val="black"/>
                </a:solidFill>
                <a:cs typeface="Times New Roman" pitchFamily="18" charset="0"/>
              </a:rPr>
              <a:t>Высокий уровень готовности к школе выпускников дошкольного уровня</a:t>
            </a:r>
          </a:p>
          <a:p>
            <a:pPr marL="285750" indent="-285750" algn="l" defTabSz="685713">
              <a:spcBef>
                <a:spcPct val="20000"/>
              </a:spcBef>
              <a:buFont typeface="Wingdings" pitchFamily="2" charset="2"/>
              <a:buChar char="ü"/>
            </a:pPr>
            <a:r>
              <a:rPr lang="ru-RU" sz="1800" dirty="0">
                <a:solidFill>
                  <a:prstClr val="black"/>
                </a:solidFill>
                <a:cs typeface="Times New Roman" pitchFamily="18" charset="0"/>
              </a:rPr>
              <a:t>Прохождение педагогами и членами управленческой команды курсов повышения квалификации по введению обновленного ФГОС НОО и федеральной образовательной программы НОО</a:t>
            </a:r>
          </a:p>
          <a:p>
            <a:pPr marL="285750" indent="-285750" algn="l" defTabSz="685713">
              <a:spcBef>
                <a:spcPct val="20000"/>
              </a:spcBef>
              <a:buFont typeface="Wingdings" pitchFamily="2" charset="2"/>
              <a:buChar char="ü"/>
            </a:pPr>
            <a:r>
              <a:rPr lang="ru-RU" sz="1800" dirty="0">
                <a:solidFill>
                  <a:prstClr val="black"/>
                </a:solidFill>
                <a:cs typeface="Times New Roman" pitchFamily="18" charset="0"/>
              </a:rPr>
              <a:t>Наличие в образовательной организации условий для психолого-педагогического сопровождения индивидуальной образовательной траектории обучающихся в рамках ускоренного обучения</a:t>
            </a:r>
          </a:p>
          <a:p>
            <a:pPr marL="285750" indent="-285750" algn="l" defTabSz="685713">
              <a:spcBef>
                <a:spcPct val="20000"/>
              </a:spcBef>
              <a:buFont typeface="Wingdings" pitchFamily="2" charset="2"/>
              <a:buChar char="ü"/>
            </a:pPr>
            <a:r>
              <a:rPr lang="ru-RU" sz="1800" dirty="0">
                <a:solidFill>
                  <a:prstClr val="black"/>
                </a:solidFill>
                <a:cs typeface="Times New Roman" pitchFamily="18" charset="0"/>
              </a:rPr>
              <a:t>Готовность образовательной программы НОО в соответствии с требованиями обновленного ФГОС НОО и ФОП НОО</a:t>
            </a:r>
          </a:p>
        </p:txBody>
      </p:sp>
      <p:sp>
        <p:nvSpPr>
          <p:cNvPr id="5" name="Прямоугольник 4">
            <a:extLst>
              <a:ext uri="{FF2B5EF4-FFF2-40B4-BE49-F238E27FC236}">
                <a16:creationId xmlns:a16="http://schemas.microsoft.com/office/drawing/2014/main" id="{B3A8AFEF-F028-4BDC-A9B6-BD349D765752}"/>
              </a:ext>
            </a:extLst>
          </p:cNvPr>
          <p:cNvSpPr/>
          <p:nvPr/>
        </p:nvSpPr>
        <p:spPr>
          <a:xfrm>
            <a:off x="2813222" y="376710"/>
            <a:ext cx="6096000" cy="95410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b="1" dirty="0">
                <a:solidFill>
                  <a:srgbClr val="1D3152"/>
                </a:solidFill>
                <a:latin typeface="Calibri"/>
                <a:cs typeface="Calibri"/>
                <a:sym typeface="Calibri"/>
              </a:rPr>
              <a:t>Инновационная модель «Эффективная начальная школа»</a:t>
            </a:r>
          </a:p>
        </p:txBody>
      </p:sp>
    </p:spTree>
    <p:extLst>
      <p:ext uri="{BB962C8B-B14F-4D97-AF65-F5344CB8AC3E}">
        <p14:creationId xmlns:p14="http://schemas.microsoft.com/office/powerpoint/2010/main" val="23523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0BF0B-2A3F-F24D-6A3A-0DFA899DC349}"/>
              </a:ext>
            </a:extLst>
          </p:cNvPr>
          <p:cNvSpPr txBox="1"/>
          <p:nvPr/>
        </p:nvSpPr>
        <p:spPr>
          <a:xfrm>
            <a:off x="2941638" y="395585"/>
            <a:ext cx="6099174" cy="1631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2000" b="1" dirty="0">
                <a:solidFill>
                  <a:srgbClr val="002060"/>
                </a:solidFill>
              </a:rPr>
              <a:t>Изучение учебных предметов в адаптационный период (сентябрь-октябрь).</a:t>
            </a:r>
          </a:p>
          <a:p>
            <a:pPr algn="ctr"/>
            <a:endParaRPr lang="ru-RU" sz="2000" b="1" dirty="0">
              <a:solidFill>
                <a:srgbClr val="002060"/>
              </a:solidFill>
            </a:endParaRPr>
          </a:p>
          <a:p>
            <a:pPr algn="ctr"/>
            <a:r>
              <a:rPr lang="ru-RU" sz="2000" b="1" dirty="0">
                <a:solidFill>
                  <a:srgbClr val="002060"/>
                </a:solidFill>
              </a:rPr>
              <a:t>Планирование недельной нагрузки в условиях ее уменьшения </a:t>
            </a:r>
          </a:p>
        </p:txBody>
      </p:sp>
      <p:sp>
        <p:nvSpPr>
          <p:cNvPr id="5" name="TextBox 4">
            <a:extLst>
              <a:ext uri="{FF2B5EF4-FFF2-40B4-BE49-F238E27FC236}">
                <a16:creationId xmlns:a16="http://schemas.microsoft.com/office/drawing/2014/main" id="{D19A35DF-487C-50FE-B726-6A7A3B353015}"/>
              </a:ext>
            </a:extLst>
          </p:cNvPr>
          <p:cNvSpPr txBox="1"/>
          <p:nvPr/>
        </p:nvSpPr>
        <p:spPr>
          <a:xfrm>
            <a:off x="558800" y="2499836"/>
            <a:ext cx="11074400" cy="22467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dirty="0"/>
              <a:t>В сентябре-октябре недельная нагрузка первоклассников не превышает 15 часов, то есть при пятидневной учебной неделе – 3 урока в день/ 16 часов при наличии 3-го часа физкультуры. </a:t>
            </a:r>
          </a:p>
          <a:p>
            <a:pPr algn="l"/>
            <a:endParaRPr lang="ru-RU" sz="2000" dirty="0"/>
          </a:p>
          <a:p>
            <a:pPr algn="l"/>
            <a:r>
              <a:rPr lang="ru-RU" sz="2000" u="sng" dirty="0"/>
              <a:t>При сокращении часов необходимо учитывать следующие рекомендации:</a:t>
            </a:r>
          </a:p>
          <a:p>
            <a:pPr algn="l"/>
            <a:r>
              <a:rPr lang="ru-RU" sz="2000" dirty="0"/>
              <a:t>в первую очередь уменьшаются часы учебных предметов, которые имеют максимальное количество баллов по шкале трудности – математика, русский язык, окружающий мир, литературное чтение. Вместе с тем сокращение допускается не более, чем 1 час в неделю по каждому предмету.  </a:t>
            </a:r>
          </a:p>
        </p:txBody>
      </p:sp>
    </p:spTree>
    <p:extLst>
      <p:ext uri="{BB962C8B-B14F-4D97-AF65-F5344CB8AC3E}">
        <p14:creationId xmlns:p14="http://schemas.microsoft.com/office/powerpoint/2010/main" val="401159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EE905-643B-E728-F9E8-001D81811EFB}"/>
              </a:ext>
            </a:extLst>
          </p:cNvPr>
          <p:cNvSpPr txBox="1"/>
          <p:nvPr/>
        </p:nvSpPr>
        <p:spPr>
          <a:xfrm>
            <a:off x="422275" y="1091557"/>
            <a:ext cx="11347450" cy="50167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dirty="0"/>
              <a:t>Учебные предметы «Русский язык», «Математика» сокращаются на один час в неделю, а «Литературное чтение» на 0,5 часа. Как планировать содержание уроков в этом случае, описано в методических рекомендациях ниже. </a:t>
            </a:r>
          </a:p>
          <a:p>
            <a:pPr algn="l"/>
            <a:endParaRPr lang="ru-RU" sz="2000" dirty="0"/>
          </a:p>
          <a:p>
            <a:pPr algn="l"/>
            <a:r>
              <a:rPr lang="ru-RU" sz="2000" dirty="0"/>
              <a:t>Учебный предмет «Окружающий мир»: целесообразно в сентябре-октябре проводить по 1 уроку в неделю. Учитель может компенсировать содержание второго урока за счет проведения наблюдений, целевых прогулок и экскурсий в природу, в учреждения культуры и места трудовой деятельности людей. </a:t>
            </a:r>
          </a:p>
          <a:p>
            <a:pPr algn="l"/>
            <a:endParaRPr lang="ru-RU" sz="2000" dirty="0"/>
          </a:p>
          <a:p>
            <a:pPr algn="l"/>
            <a:r>
              <a:rPr lang="ru-RU" sz="2000" dirty="0"/>
              <a:t>Учебные предметы «Музыка» и «Изобразительное искусство» сокращаются на 0,5 часа. Это означает, что возможны два варианта планирования этих уроков: 1) проведение одного урока в неделю в режиме 8 интеграции содержания изо и музыки; 2) проведение по очереди уроков по изо и музыке: первая и третья неделя – урок изобразительного искусства; вторая и четвертая неделя – урок музыки. </a:t>
            </a:r>
          </a:p>
          <a:p>
            <a:pPr algn="l"/>
            <a:endParaRPr lang="ru-RU" sz="2000" dirty="0"/>
          </a:p>
          <a:p>
            <a:pPr algn="l"/>
            <a:r>
              <a:rPr lang="ru-RU" sz="2000" dirty="0"/>
              <a:t>«Труд (технология)» – рекомендуется в период адаптации к школе уменьшить число часов и проводить уроки труда через неделю. </a:t>
            </a:r>
          </a:p>
        </p:txBody>
      </p:sp>
    </p:spTree>
    <p:extLst>
      <p:ext uri="{BB962C8B-B14F-4D97-AF65-F5344CB8AC3E}">
        <p14:creationId xmlns:p14="http://schemas.microsoft.com/office/powerpoint/2010/main" val="3074937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B0EC3-1D02-97A9-7A58-43C224B59565}"/>
              </a:ext>
            </a:extLst>
          </p:cNvPr>
          <p:cNvSpPr txBox="1"/>
          <p:nvPr/>
        </p:nvSpPr>
        <p:spPr>
          <a:xfrm>
            <a:off x="2919804" y="501456"/>
            <a:ext cx="6099174"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2000" b="1" dirty="0">
                <a:solidFill>
                  <a:srgbClr val="002060"/>
                </a:solidFill>
              </a:rPr>
              <a:t>Особенности изучения русского языка и литературного чтения (период обучения грамоте) в сентябре-октябре</a:t>
            </a:r>
          </a:p>
        </p:txBody>
      </p:sp>
      <p:sp>
        <p:nvSpPr>
          <p:cNvPr id="5" name="TextBox 4">
            <a:extLst>
              <a:ext uri="{FF2B5EF4-FFF2-40B4-BE49-F238E27FC236}">
                <a16:creationId xmlns:a16="http://schemas.microsoft.com/office/drawing/2014/main" id="{94A41109-353F-C7D0-C0B9-2EBD0BA0FF5B}"/>
              </a:ext>
            </a:extLst>
          </p:cNvPr>
          <p:cNvSpPr txBox="1"/>
          <p:nvPr/>
        </p:nvSpPr>
        <p:spPr>
          <a:xfrm>
            <a:off x="647700" y="1423241"/>
            <a:ext cx="11156950" cy="44012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dirty="0"/>
              <a:t>а) избегать сокращения общего объема учебного времени, отводимого в программе на отработку действий звукового анализа и моделирования, так как они является основой успешности дальнейшего изучения русского языка, фундаментом будущей орфографической грамотности; </a:t>
            </a:r>
          </a:p>
          <a:p>
            <a:pPr algn="l"/>
            <a:endParaRPr lang="ru-RU" sz="2000" dirty="0"/>
          </a:p>
          <a:p>
            <a:pPr algn="l"/>
            <a:r>
              <a:rPr lang="ru-RU" sz="2000" dirty="0"/>
              <a:t>б) не планировать изучение на одном уроке двух разных букв и не исключать обобщающие уроки, на которых предусмотрена отработка группы изученных букв; </a:t>
            </a:r>
          </a:p>
          <a:p>
            <a:pPr algn="l"/>
            <a:endParaRPr lang="ru-RU" sz="2000" dirty="0"/>
          </a:p>
          <a:p>
            <a:pPr algn="l"/>
            <a:r>
              <a:rPr lang="ru-RU" sz="2000" dirty="0"/>
              <a:t>в) исключить интенсификацию обучения написания букв и не сокращать подготовительный период до введения первой буквы, поскольку современные первоклассники не отличаются высоким уровнем развития мелкой моторики, у многих обучающихся существуют проблемы со зрительным и пространственным восприятием, со зрительно-моторными координациями; если в первые недели ускорять процесс овладения графическим навыком и не давать первоклассникам возможности преодолеть имеющиеся проблемы, то у значительного числа детей проблемы с почерком останутся надолго.</a:t>
            </a:r>
          </a:p>
        </p:txBody>
      </p:sp>
    </p:spTree>
    <p:extLst>
      <p:ext uri="{BB962C8B-B14F-4D97-AF65-F5344CB8AC3E}">
        <p14:creationId xmlns:p14="http://schemas.microsoft.com/office/powerpoint/2010/main" val="3812401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62BCAF-40D5-18CC-8D66-3D402853692B}"/>
              </a:ext>
            </a:extLst>
          </p:cNvPr>
          <p:cNvSpPr txBox="1"/>
          <p:nvPr/>
        </p:nvSpPr>
        <p:spPr>
          <a:xfrm>
            <a:off x="2833685" y="534789"/>
            <a:ext cx="6099174"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2000" b="1" dirty="0">
                <a:solidFill>
                  <a:srgbClr val="002060"/>
                </a:solidFill>
              </a:rPr>
              <a:t>Особенности изучения математики в сентябре-октябре </a:t>
            </a:r>
          </a:p>
        </p:txBody>
      </p:sp>
      <p:pic>
        <p:nvPicPr>
          <p:cNvPr id="5" name="Рисунок 4">
            <a:extLst>
              <a:ext uri="{FF2B5EF4-FFF2-40B4-BE49-F238E27FC236}">
                <a16:creationId xmlns:a16="http://schemas.microsoft.com/office/drawing/2014/main" id="{836D69AD-AB42-D4A5-E74E-2DB1DF185D70}"/>
              </a:ext>
            </a:extLst>
          </p:cNvPr>
          <p:cNvPicPr>
            <a:picLocks noChangeAspect="1"/>
          </p:cNvPicPr>
          <p:nvPr/>
        </p:nvPicPr>
        <p:blipFill>
          <a:blip r:embed="rId2"/>
          <a:stretch>
            <a:fillRect/>
          </a:stretch>
        </p:blipFill>
        <p:spPr>
          <a:xfrm>
            <a:off x="241453" y="1346200"/>
            <a:ext cx="5641819" cy="4337148"/>
          </a:xfrm>
          <a:prstGeom prst="rect">
            <a:avLst/>
          </a:prstGeom>
        </p:spPr>
      </p:pic>
      <p:pic>
        <p:nvPicPr>
          <p:cNvPr id="7" name="Рисунок 6">
            <a:extLst>
              <a:ext uri="{FF2B5EF4-FFF2-40B4-BE49-F238E27FC236}">
                <a16:creationId xmlns:a16="http://schemas.microsoft.com/office/drawing/2014/main" id="{88B53AC1-C14A-D2B3-1D8D-A065CFA6AD51}"/>
              </a:ext>
            </a:extLst>
          </p:cNvPr>
          <p:cNvPicPr>
            <a:picLocks noChangeAspect="1"/>
          </p:cNvPicPr>
          <p:nvPr/>
        </p:nvPicPr>
        <p:blipFill>
          <a:blip r:embed="rId3"/>
          <a:stretch>
            <a:fillRect/>
          </a:stretch>
        </p:blipFill>
        <p:spPr>
          <a:xfrm>
            <a:off x="5902883" y="4359910"/>
            <a:ext cx="6059952" cy="1323438"/>
          </a:xfrm>
          <a:prstGeom prst="rect">
            <a:avLst/>
          </a:prstGeom>
        </p:spPr>
      </p:pic>
      <p:sp>
        <p:nvSpPr>
          <p:cNvPr id="9" name="TextBox 8">
            <a:extLst>
              <a:ext uri="{FF2B5EF4-FFF2-40B4-BE49-F238E27FC236}">
                <a16:creationId xmlns:a16="http://schemas.microsoft.com/office/drawing/2014/main" id="{1006CBCE-B0F4-7852-BAD7-0C6E20810658}"/>
              </a:ext>
            </a:extLst>
          </p:cNvPr>
          <p:cNvSpPr txBox="1"/>
          <p:nvPr/>
        </p:nvSpPr>
        <p:spPr>
          <a:xfrm>
            <a:off x="5883272" y="1985685"/>
            <a:ext cx="5345112" cy="1323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dirty="0"/>
              <a:t>Содержание, имеющее практический характер, будет осваиваться учеником в формах, отличных от обычного урока. Выделим это содержание и возможные формы работы. </a:t>
            </a:r>
          </a:p>
        </p:txBody>
      </p:sp>
    </p:spTree>
    <p:extLst>
      <p:ext uri="{BB962C8B-B14F-4D97-AF65-F5344CB8AC3E}">
        <p14:creationId xmlns:p14="http://schemas.microsoft.com/office/powerpoint/2010/main" val="286306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0E98D-7C4B-E554-BDCB-C82D8BBA6B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947CEC-342B-61F3-5D98-C9302A87EB2C}"/>
              </a:ext>
            </a:extLst>
          </p:cNvPr>
          <p:cNvSpPr txBox="1"/>
          <p:nvPr/>
        </p:nvSpPr>
        <p:spPr>
          <a:xfrm>
            <a:off x="933498" y="1415704"/>
            <a:ext cx="10325003" cy="4225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ru-RU" sz="2000" dirty="0"/>
              <a:t>Стартовая диагностика </a:t>
            </a:r>
            <a:r>
              <a:rPr lang="ru-RU" sz="2000" b="1" dirty="0"/>
              <a:t>проводится администрацией</a:t>
            </a:r>
            <a:r>
              <a:rPr lang="ru-RU" sz="2000" dirty="0"/>
              <a:t> образовательной организации с целью оценки готовности к обучению на уровне начального общего образования.</a:t>
            </a:r>
          </a:p>
          <a:p>
            <a:pPr algn="l"/>
            <a:endParaRPr lang="ru-RU" sz="2000" dirty="0"/>
          </a:p>
          <a:p>
            <a:pPr algn="l"/>
            <a:r>
              <a:rPr lang="ru-RU" sz="2000" dirty="0"/>
              <a:t>Стартовая диагностика проводится </a:t>
            </a:r>
            <a:r>
              <a:rPr lang="ru-RU" sz="2000" b="1" dirty="0"/>
              <a:t>в начале 1 класса </a:t>
            </a:r>
            <a:r>
              <a:rPr lang="ru-RU" sz="2000" dirty="0"/>
              <a:t>и выступает как основа (точка отсчета) для оценки динамики образовательных достижений обучающихся. </a:t>
            </a:r>
          </a:p>
          <a:p>
            <a:pPr algn="l"/>
            <a:endParaRPr lang="ru-RU" sz="2000" dirty="0"/>
          </a:p>
          <a:p>
            <a:pPr algn="l"/>
            <a:r>
              <a:rPr lang="ru-RU" sz="2000" dirty="0"/>
              <a:t>Объектом оценки в рамках стартовой диагностики является </a:t>
            </a:r>
            <a:r>
              <a:rPr lang="ru-RU" sz="2000" b="1" dirty="0"/>
              <a:t>сформированность предпосылок учебной деятельности, готовность к овладению чтением, грамотой и счетом</a:t>
            </a:r>
            <a:r>
              <a:rPr lang="ru-RU" sz="2000" dirty="0"/>
              <a:t>. </a:t>
            </a:r>
          </a:p>
          <a:p>
            <a:pPr algn="l"/>
            <a:endParaRPr lang="ru-RU" sz="2000" dirty="0"/>
          </a:p>
          <a:p>
            <a:pPr algn="l"/>
            <a:r>
              <a:rPr lang="ru-RU" sz="2000" dirty="0"/>
              <a:t>Стартовая диагностика </a:t>
            </a:r>
            <a:r>
              <a:rPr lang="ru-RU" sz="2000" b="1" dirty="0"/>
              <a:t>может проводиться </a:t>
            </a:r>
            <a:r>
              <a:rPr lang="ru-RU" sz="2000" dirty="0"/>
              <a:t>педагогическими работниками с целью оценки готовности к изучению отдельных учебных предметов (разделов). Результаты стартовой диагностики являются основанием для корректировки учебных программ и индивидуализации учебного процесса.</a:t>
            </a:r>
          </a:p>
        </p:txBody>
      </p:sp>
      <p:sp>
        <p:nvSpPr>
          <p:cNvPr id="4" name="TextBox 3">
            <a:extLst>
              <a:ext uri="{FF2B5EF4-FFF2-40B4-BE49-F238E27FC236}">
                <a16:creationId xmlns:a16="http://schemas.microsoft.com/office/drawing/2014/main" id="{6A9635F6-F173-B51F-5A81-3954A11CFCBD}"/>
              </a:ext>
            </a:extLst>
          </p:cNvPr>
          <p:cNvSpPr txBox="1"/>
          <p:nvPr/>
        </p:nvSpPr>
        <p:spPr>
          <a:xfrm>
            <a:off x="4381910" y="608232"/>
            <a:ext cx="3428179"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rgbClr val="002060"/>
                </a:solidFill>
                <a:effectLst/>
                <a:uFillTx/>
                <a:latin typeface="+mj-lt"/>
                <a:ea typeface="+mj-ea"/>
                <a:cs typeface="+mj-cs"/>
                <a:sym typeface="Helvetica Neue"/>
              </a:rPr>
              <a:t>Начальное общее образование</a:t>
            </a:r>
          </a:p>
        </p:txBody>
      </p:sp>
    </p:spTree>
    <p:extLst>
      <p:ext uri="{BB962C8B-B14F-4D97-AF65-F5344CB8AC3E}">
        <p14:creationId xmlns:p14="http://schemas.microsoft.com/office/powerpoint/2010/main" val="117765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6B38-7573-1FD7-FD48-004E5551B71C}"/>
            </a:ext>
          </a:extLst>
        </p:cNvPr>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1F49A3D-9FFC-A3D7-C757-458B84C704C8}"/>
              </a:ext>
            </a:extLst>
          </p:cNvPr>
          <p:cNvSpPr/>
          <p:nvPr/>
        </p:nvSpPr>
        <p:spPr>
          <a:xfrm>
            <a:off x="2544418" y="549253"/>
            <a:ext cx="6644639" cy="523220"/>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Стартовая диагностика</a:t>
            </a:r>
          </a:p>
        </p:txBody>
      </p:sp>
      <p:graphicFrame>
        <p:nvGraphicFramePr>
          <p:cNvPr id="5" name="Таблица 4">
            <a:extLst>
              <a:ext uri="{FF2B5EF4-FFF2-40B4-BE49-F238E27FC236}">
                <a16:creationId xmlns:a16="http://schemas.microsoft.com/office/drawing/2014/main" id="{CEF59DA8-9532-16D5-7D2A-39DF826194DB}"/>
              </a:ext>
            </a:extLst>
          </p:cNvPr>
          <p:cNvGraphicFramePr>
            <a:graphicFrameLocks noGrp="1"/>
          </p:cNvGraphicFramePr>
          <p:nvPr>
            <p:extLst>
              <p:ext uri="{D42A27DB-BD31-4B8C-83A1-F6EECF244321}">
                <p14:modId xmlns:p14="http://schemas.microsoft.com/office/powerpoint/2010/main" val="3199753718"/>
              </p:ext>
            </p:extLst>
          </p:nvPr>
        </p:nvGraphicFramePr>
        <p:xfrm>
          <a:off x="1074420" y="2199056"/>
          <a:ext cx="7098792" cy="1177566"/>
        </p:xfrm>
        <a:graphic>
          <a:graphicData uri="http://schemas.openxmlformats.org/drawingml/2006/table">
            <a:tbl>
              <a:tblPr firstRow="1" firstCol="1" lastRow="1" lastCol="1" bandRow="1" bandCol="1"/>
              <a:tblGrid>
                <a:gridCol w="2365945">
                  <a:extLst>
                    <a:ext uri="{9D8B030D-6E8A-4147-A177-3AD203B41FA5}">
                      <a16:colId xmlns:a16="http://schemas.microsoft.com/office/drawing/2014/main" val="3733420193"/>
                    </a:ext>
                  </a:extLst>
                </a:gridCol>
                <a:gridCol w="2365945">
                  <a:extLst>
                    <a:ext uri="{9D8B030D-6E8A-4147-A177-3AD203B41FA5}">
                      <a16:colId xmlns:a16="http://schemas.microsoft.com/office/drawing/2014/main" val="982358030"/>
                    </a:ext>
                  </a:extLst>
                </a:gridCol>
                <a:gridCol w="2366902">
                  <a:extLst>
                    <a:ext uri="{9D8B030D-6E8A-4147-A177-3AD203B41FA5}">
                      <a16:colId xmlns:a16="http://schemas.microsoft.com/office/drawing/2014/main" val="2079928597"/>
                    </a:ext>
                  </a:extLst>
                </a:gridCol>
              </a:tblGrid>
              <a:tr h="392522">
                <a:tc>
                  <a:txBody>
                    <a:bodyPr/>
                    <a:lstStyle/>
                    <a:p>
                      <a:pPr algn="ctr">
                        <a:lnSpc>
                          <a:spcPct val="115000"/>
                        </a:lnSpc>
                        <a:spcAft>
                          <a:spcPts val="1000"/>
                        </a:spcAft>
                        <a:buNone/>
                      </a:pPr>
                      <a:r>
                        <a:rPr lang="ru-RU" sz="2000" b="1" dirty="0">
                          <a:latin typeface="Calibri"/>
                          <a:ea typeface="+mj-ea"/>
                          <a:cs typeface="+mj-cs"/>
                          <a:sym typeface="Helvetica Neue"/>
                        </a:rPr>
                        <a:t>100% - 80%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ru-RU" sz="2000" b="1" dirty="0">
                          <a:latin typeface="Calibri"/>
                          <a:ea typeface="+mj-ea"/>
                          <a:cs typeface="+mj-cs"/>
                          <a:sym typeface="Helvetica Neue"/>
                        </a:rPr>
                        <a:t>79% – 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ru-RU" sz="2000" b="1" dirty="0">
                          <a:latin typeface="Calibri"/>
                          <a:ea typeface="+mj-ea"/>
                          <a:cs typeface="+mj-cs"/>
                          <a:sym typeface="Helvetica Neue"/>
                        </a:rPr>
                        <a:t>49% и менее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94880"/>
                  </a:ext>
                </a:extLst>
              </a:tr>
              <a:tr h="392522">
                <a:tc>
                  <a:txBody>
                    <a:bodyPr/>
                    <a:lstStyle/>
                    <a:p>
                      <a:pPr algn="ctr">
                        <a:lnSpc>
                          <a:spcPct val="115000"/>
                        </a:lnSpc>
                        <a:spcAft>
                          <a:spcPts val="1000"/>
                        </a:spcAft>
                        <a:buNone/>
                      </a:pPr>
                      <a:r>
                        <a:rPr lang="ru-RU" sz="2000" b="1" dirty="0">
                          <a:latin typeface="Calibri"/>
                          <a:ea typeface="+mj-ea"/>
                          <a:cs typeface="+mj-cs"/>
                          <a:sym typeface="Helvetica Neue"/>
                        </a:rPr>
                        <a:t>91-114 баллов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ru-RU" sz="2000" b="1" dirty="0">
                          <a:latin typeface="Calibri"/>
                          <a:ea typeface="+mj-ea"/>
                          <a:cs typeface="+mj-cs"/>
                          <a:sym typeface="Helvetica Neue"/>
                        </a:rPr>
                        <a:t>57-90 баллов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ru-RU" sz="2000" b="1" dirty="0">
                          <a:latin typeface="Calibri"/>
                          <a:ea typeface="+mj-ea"/>
                          <a:cs typeface="+mj-cs"/>
                          <a:sym typeface="Helvetica Neue"/>
                        </a:rPr>
                        <a:t>0-56 баллов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995953"/>
                  </a:ext>
                </a:extLst>
              </a:tr>
              <a:tr h="392522">
                <a:tc>
                  <a:txBody>
                    <a:bodyPr/>
                    <a:lstStyle/>
                    <a:p>
                      <a:pPr algn="ctr">
                        <a:lnSpc>
                          <a:spcPct val="115000"/>
                        </a:lnSpc>
                        <a:spcAft>
                          <a:spcPts val="1000"/>
                        </a:spcAft>
                        <a:buNone/>
                      </a:pPr>
                      <a:r>
                        <a:rPr lang="ru-RU" sz="2000" b="1" dirty="0">
                          <a:latin typeface="Calibri"/>
                          <a:ea typeface="+mj-ea"/>
                          <a:cs typeface="+mj-cs"/>
                          <a:sym typeface="Helvetica Neue"/>
                        </a:rPr>
                        <a:t>Высокий (В)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ru-RU" sz="2000" b="1" dirty="0">
                          <a:latin typeface="Calibri"/>
                          <a:ea typeface="+mj-ea"/>
                          <a:cs typeface="+mj-cs"/>
                          <a:sym typeface="Helvetica Neue"/>
                        </a:rPr>
                        <a:t>Средний (С)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ru-RU" sz="2000" b="1" dirty="0">
                          <a:latin typeface="Calibri"/>
                          <a:ea typeface="+mj-ea"/>
                          <a:cs typeface="+mj-cs"/>
                          <a:sym typeface="Helvetica Neue"/>
                        </a:rPr>
                        <a:t>Ниже среднего (НС)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39061"/>
                  </a:ext>
                </a:extLst>
              </a:tr>
            </a:tbl>
          </a:graphicData>
        </a:graphic>
      </p:graphicFrame>
      <p:sp>
        <p:nvSpPr>
          <p:cNvPr id="7" name="TextBox 6">
            <a:extLst>
              <a:ext uri="{FF2B5EF4-FFF2-40B4-BE49-F238E27FC236}">
                <a16:creationId xmlns:a16="http://schemas.microsoft.com/office/drawing/2014/main" id="{C73F624B-345E-04E1-8139-F25AFE25F8CA}"/>
              </a:ext>
            </a:extLst>
          </p:cNvPr>
          <p:cNvSpPr txBox="1"/>
          <p:nvPr/>
        </p:nvSpPr>
        <p:spPr>
          <a:xfrm>
            <a:off x="452628" y="3650468"/>
            <a:ext cx="11286744" cy="2308324"/>
          </a:xfrm>
          <a:prstGeom prst="rect">
            <a:avLst/>
          </a:prstGeom>
          <a:noFill/>
        </p:spPr>
        <p:txBody>
          <a:bodyPr wrap="square">
            <a:spAutoFit/>
          </a:bodyPr>
          <a:lstStyle/>
          <a:p>
            <a:pPr algn="just">
              <a:buNone/>
            </a:pPr>
            <a:r>
              <a:rPr lang="ru-RU" sz="1600" b="1" dirty="0">
                <a:effectLst/>
                <a:latin typeface="+mn-lt"/>
                <a:ea typeface="Calibri" panose="020F0502020204030204" pitchFamily="34" charset="0"/>
                <a:cs typeface="Times New Roman" panose="02020603050405020304" pitchFamily="18" charset="0"/>
              </a:rPr>
              <a:t>Рекомендации родителям:</a:t>
            </a:r>
            <a:endParaRPr lang="ru-RU" sz="1400" dirty="0">
              <a:effectLst/>
              <a:latin typeface="+mn-lt"/>
              <a:ea typeface="Calibri" panose="020F0502020204030204" pitchFamily="34" charset="0"/>
              <a:cs typeface="Times New Roman" panose="02020603050405020304" pitchFamily="18" charset="0"/>
            </a:endParaRPr>
          </a:p>
          <a:p>
            <a:pPr algn="just">
              <a:buNone/>
            </a:pPr>
            <a:r>
              <a:rPr lang="ru-RU" sz="1600" b="1" dirty="0">
                <a:latin typeface="+mn-lt"/>
                <a:ea typeface="Calibri" panose="020F0502020204030204" pitchFamily="34" charset="0"/>
                <a:cs typeface="Times New Roman" panose="02020603050405020304" pitchFamily="18" charset="0"/>
              </a:rPr>
              <a:t>В</a:t>
            </a:r>
            <a:r>
              <a:rPr lang="ru-RU" sz="1600" dirty="0">
                <a:latin typeface="+mn-lt"/>
                <a:ea typeface="Calibri" panose="020F0502020204030204" pitchFamily="34" charset="0"/>
                <a:cs typeface="Times New Roman" panose="02020603050405020304" pitchFamily="18" charset="0"/>
              </a:rPr>
              <a:t> - Ребенок имеет высокий уровень развития. При отсутствии медицинских противопоказаний и достижения возраста 7 лет, рекомендовано обучение по модели начального обучения «Эффективная начальная школа».</a:t>
            </a:r>
          </a:p>
          <a:p>
            <a:pPr algn="just">
              <a:buNone/>
            </a:pPr>
            <a:r>
              <a:rPr lang="ru-RU" sz="1600" b="1" dirty="0">
                <a:latin typeface="+mn-lt"/>
                <a:ea typeface="Calibri" panose="020F0502020204030204" pitchFamily="34" charset="0"/>
                <a:cs typeface="Times New Roman" panose="02020603050405020304" pitchFamily="18" charset="0"/>
              </a:rPr>
              <a:t>С</a:t>
            </a:r>
            <a:r>
              <a:rPr lang="ru-RU" sz="1600" dirty="0">
                <a:latin typeface="+mn-lt"/>
                <a:ea typeface="Calibri" panose="020F0502020204030204" pitchFamily="34" charset="0"/>
                <a:cs typeface="Times New Roman" panose="02020603050405020304" pitchFamily="18" charset="0"/>
              </a:rPr>
              <a:t> – Готовность ребенка к школьному обучению соответствует возрастной норме. Необходима поддержка взрослых на этапе адаптации к школьному обучению. Для избежания перегрузки, поэтапно вводить дополнительные внешкольные занятия. Соблюдать режим занятий и отдыха.</a:t>
            </a:r>
          </a:p>
          <a:p>
            <a:pPr algn="just">
              <a:buNone/>
            </a:pPr>
            <a:r>
              <a:rPr lang="ru-RU" sz="1600" b="1" dirty="0">
                <a:latin typeface="+mn-lt"/>
                <a:ea typeface="Calibri" panose="020F0502020204030204" pitchFamily="34" charset="0"/>
                <a:cs typeface="Times New Roman" panose="02020603050405020304" pitchFamily="18" charset="0"/>
              </a:rPr>
              <a:t>НС</a:t>
            </a:r>
            <a:r>
              <a:rPr lang="ru-RU" sz="1600" dirty="0">
                <a:latin typeface="+mn-lt"/>
                <a:ea typeface="Calibri" panose="020F0502020204030204" pitchFamily="34" charset="0"/>
                <a:cs typeface="Times New Roman" panose="02020603050405020304" pitchFamily="18" charset="0"/>
              </a:rPr>
              <a:t> – Ребенок имеет недостаточный уровень готовности к школе. Для преодоления возможных трудностей нужно оказать сопровождение взрослых на этапе вхождения в школьную жизнь. Постепенно приучать к самостоятельности. Систематически обсуждать трудности с ребенком, при необходимости оказывать помощь.</a:t>
            </a:r>
          </a:p>
        </p:txBody>
      </p:sp>
      <p:sp>
        <p:nvSpPr>
          <p:cNvPr id="9" name="TextBox 8">
            <a:extLst>
              <a:ext uri="{FF2B5EF4-FFF2-40B4-BE49-F238E27FC236}">
                <a16:creationId xmlns:a16="http://schemas.microsoft.com/office/drawing/2014/main" id="{A0E6A62B-4DA7-1A7F-8AA7-6C50CE1ED6D2}"/>
              </a:ext>
            </a:extLst>
          </p:cNvPr>
          <p:cNvSpPr txBox="1"/>
          <p:nvPr/>
        </p:nvSpPr>
        <p:spPr>
          <a:xfrm>
            <a:off x="452628" y="1319937"/>
            <a:ext cx="10501884" cy="461665"/>
          </a:xfrm>
          <a:prstGeom prst="rect">
            <a:avLst/>
          </a:prstGeom>
          <a:noFill/>
        </p:spPr>
        <p:txBody>
          <a:bodyPr wrap="square">
            <a:spAutoFit/>
          </a:bodyPr>
          <a:lstStyle/>
          <a:p>
            <a:r>
              <a:rPr lang="ru-RU" sz="2400" dirty="0"/>
              <a:t>Материалы стартовой диагностики </a:t>
            </a:r>
            <a:r>
              <a:rPr lang="en-US" sz="2400" dirty="0">
                <a:hlinkClick r:id="rId2"/>
              </a:rPr>
              <a:t>https://disk.yandex.ru/d/eexCZ8OJuFhCQQ</a:t>
            </a:r>
            <a:r>
              <a:rPr lang="ru-RU" sz="2400" dirty="0"/>
              <a:t> </a:t>
            </a:r>
          </a:p>
        </p:txBody>
      </p:sp>
      <p:pic>
        <p:nvPicPr>
          <p:cNvPr id="4" name="Рисунок 3">
            <a:extLst>
              <a:ext uri="{FF2B5EF4-FFF2-40B4-BE49-F238E27FC236}">
                <a16:creationId xmlns:a16="http://schemas.microsoft.com/office/drawing/2014/main" id="{7B86DDA5-70FF-47E3-999C-6C9167719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1149" y="1947105"/>
            <a:ext cx="1703363" cy="1703363"/>
          </a:xfrm>
          <a:prstGeom prst="rect">
            <a:avLst/>
          </a:prstGeom>
        </p:spPr>
      </p:pic>
    </p:spTree>
    <p:extLst>
      <p:ext uri="{BB962C8B-B14F-4D97-AF65-F5344CB8AC3E}">
        <p14:creationId xmlns:p14="http://schemas.microsoft.com/office/powerpoint/2010/main" val="374460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F5BCB-CF99-3869-8665-45E3A0C992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8A44B1-7E8E-E165-D4B1-12D5F32696FD}"/>
              </a:ext>
            </a:extLst>
          </p:cNvPr>
          <p:cNvSpPr txBox="1"/>
          <p:nvPr/>
        </p:nvSpPr>
        <p:spPr>
          <a:xfrm>
            <a:off x="1077137" y="2163029"/>
            <a:ext cx="10037726" cy="1200329"/>
          </a:xfrm>
          <a:prstGeom prst="rect">
            <a:avLst/>
          </a:prstGeom>
          <a:noFill/>
        </p:spPr>
        <p:txBody>
          <a:bodyPr wrap="square">
            <a:spAutoFit/>
          </a:bodyPr>
          <a:lstStyle/>
          <a:p>
            <a:r>
              <a:rPr lang="ru-RU" sz="2400" dirty="0">
                <a:latin typeface="Calibri"/>
                <a:cs typeface="Calibri Light" panose="020F0302020204030204" pitchFamily="34" charset="0"/>
              </a:rPr>
              <a:t>Ссылку на наблюдательную карту по итогам стартовой диагностики разместить в таблице </a:t>
            </a:r>
            <a:r>
              <a:rPr lang="en-US" sz="2400" dirty="0">
                <a:latin typeface="Calibri"/>
                <a:cs typeface="Calibri Light" panose="020F0302020204030204" pitchFamily="34" charset="0"/>
                <a:hlinkClick r:id="rId2"/>
              </a:rPr>
              <a:t>https://disk.yandex.ru/i/7JA9I9uMX9garA</a:t>
            </a:r>
            <a:r>
              <a:rPr lang="ru-RU" sz="2400" dirty="0">
                <a:latin typeface="Calibri"/>
                <a:cs typeface="Calibri Light" panose="020F0302020204030204" pitchFamily="34" charset="0"/>
              </a:rPr>
              <a:t> </a:t>
            </a:r>
          </a:p>
          <a:p>
            <a:r>
              <a:rPr lang="ru-RU" sz="2400" dirty="0">
                <a:latin typeface="Calibri"/>
                <a:cs typeface="Calibri Light" panose="020F0302020204030204" pitchFamily="34" charset="0"/>
              </a:rPr>
              <a:t>до 26.09.2025</a:t>
            </a:r>
          </a:p>
        </p:txBody>
      </p:sp>
      <p:pic>
        <p:nvPicPr>
          <p:cNvPr id="5" name="Рисунок 4">
            <a:extLst>
              <a:ext uri="{FF2B5EF4-FFF2-40B4-BE49-F238E27FC236}">
                <a16:creationId xmlns:a16="http://schemas.microsoft.com/office/drawing/2014/main" id="{D2D3C2C4-E864-4FB5-718D-CB2AE97D8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864" y="3428773"/>
            <a:ext cx="2176272" cy="2176272"/>
          </a:xfrm>
          <a:prstGeom prst="rect">
            <a:avLst/>
          </a:prstGeom>
        </p:spPr>
      </p:pic>
    </p:spTree>
    <p:extLst>
      <p:ext uri="{BB962C8B-B14F-4D97-AF65-F5344CB8AC3E}">
        <p14:creationId xmlns:p14="http://schemas.microsoft.com/office/powerpoint/2010/main" val="106544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CF574DB-2547-419E-A014-D0131027E225}"/>
              </a:ext>
            </a:extLst>
          </p:cNvPr>
          <p:cNvSpPr/>
          <p:nvPr/>
        </p:nvSpPr>
        <p:spPr>
          <a:xfrm>
            <a:off x="1674056" y="2351782"/>
            <a:ext cx="849688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a:solidFill>
                  <a:srgbClr val="1D3152"/>
                </a:solidFill>
                <a:latin typeface="Calibri"/>
                <a:cs typeface="Calibri"/>
                <a:sym typeface="Calibri"/>
              </a:rPr>
              <a:t>Психологическое сопровождение обучающихся 1-х классов</a:t>
            </a:r>
            <a:endParaRPr kumimoji="0" lang="ru-RU" sz="3200" b="1" i="0" u="none" strike="noStrike" kern="0" cap="none" spc="0" normalizeH="0" baseline="0" noProof="0" dirty="0">
              <a:ln>
                <a:noFill/>
              </a:ln>
              <a:solidFill>
                <a:srgbClr val="1D3152"/>
              </a:solidFill>
              <a:effectLst/>
              <a:highlight>
                <a:srgbClr val="FFFF00"/>
              </a:highlight>
              <a:uLnTx/>
              <a:uFillTx/>
              <a:latin typeface="Calibri"/>
              <a:ea typeface="+mj-ea"/>
              <a:cs typeface="Calibri"/>
              <a:sym typeface="Calibri"/>
            </a:endParaRPr>
          </a:p>
        </p:txBody>
      </p:sp>
      <p:sp>
        <p:nvSpPr>
          <p:cNvPr id="3" name="Прямоугольник 2">
            <a:extLst>
              <a:ext uri="{FF2B5EF4-FFF2-40B4-BE49-F238E27FC236}">
                <a16:creationId xmlns:a16="http://schemas.microsoft.com/office/drawing/2014/main" id="{4299B155-A93B-4F2C-8C84-66996B658DB0}"/>
              </a:ext>
            </a:extLst>
          </p:cNvPr>
          <p:cNvSpPr/>
          <p:nvPr/>
        </p:nvSpPr>
        <p:spPr>
          <a:xfrm>
            <a:off x="5092505" y="4669136"/>
            <a:ext cx="6527409" cy="1200329"/>
          </a:xfrm>
          <a:prstGeom prst="rect">
            <a:avLst/>
          </a:prstGeom>
        </p:spPr>
        <p:txBody>
          <a:bodyPr wrap="square">
            <a:spAutoFit/>
          </a:bodyPr>
          <a:lstStyle/>
          <a:p>
            <a:r>
              <a:rPr lang="ru-RU" sz="2400" dirty="0">
                <a:latin typeface="Calibri"/>
                <a:cs typeface="Calibri Light" panose="020F0302020204030204" pitchFamily="34" charset="0"/>
              </a:rPr>
              <a:t>Филатова Александра Владимировна, </a:t>
            </a:r>
          </a:p>
          <a:p>
            <a:r>
              <a:rPr lang="ru-RU" sz="2400" dirty="0">
                <a:latin typeface="Calibri"/>
                <a:cs typeface="Calibri Light" panose="020F0302020204030204" pitchFamily="34" charset="0"/>
              </a:rPr>
              <a:t>доцент кафедры психологии и педагогики КУРО, канд. филос. наук</a:t>
            </a:r>
          </a:p>
        </p:txBody>
      </p:sp>
    </p:spTree>
    <p:extLst>
      <p:ext uri="{BB962C8B-B14F-4D97-AF65-F5344CB8AC3E}">
        <p14:creationId xmlns:p14="http://schemas.microsoft.com/office/powerpoint/2010/main" val="118477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со скругленными углами 3">
            <a:extLst>
              <a:ext uri="{FF2B5EF4-FFF2-40B4-BE49-F238E27FC236}">
                <a16:creationId xmlns:a16="http://schemas.microsoft.com/office/drawing/2014/main" id="{6C8CC3D7-63C8-4739-9E3D-E5FC75B1ACAF}"/>
              </a:ext>
            </a:extLst>
          </p:cNvPr>
          <p:cNvSpPr/>
          <p:nvPr/>
        </p:nvSpPr>
        <p:spPr>
          <a:xfrm>
            <a:off x="1856873" y="1185778"/>
            <a:ext cx="8057148" cy="406124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a:t>Психологическая адаптация к школе или приспособление школьных условий к потребностям и интересам ребенка? </a:t>
            </a:r>
          </a:p>
        </p:txBody>
      </p:sp>
    </p:spTree>
    <p:extLst>
      <p:ext uri="{BB962C8B-B14F-4D97-AF65-F5344CB8AC3E}">
        <p14:creationId xmlns:p14="http://schemas.microsoft.com/office/powerpoint/2010/main" val="809217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838200" y="1267928"/>
            <a:ext cx="10515600" cy="1115394"/>
          </a:xfrm>
        </p:spPr>
        <p:txBody>
          <a:bodyPr>
            <a:normAutofit fontScale="90000"/>
          </a:bodyPr>
          <a:lstStyle/>
          <a:p>
            <a:r>
              <a:rPr lang="ru-RU" sz="4400" dirty="0"/>
              <a:t>Конкретизация принципов организации сопровождения адаптации первоклассника</a:t>
            </a:r>
            <a:endParaRPr lang="ru-RU" dirty="0"/>
          </a:p>
        </p:txBody>
      </p:sp>
      <p:graphicFrame>
        <p:nvGraphicFramePr>
          <p:cNvPr id="6" name="Объект 3">
            <a:extLst>
              <a:ext uri="{FF2B5EF4-FFF2-40B4-BE49-F238E27FC236}">
                <a16:creationId xmlns:a16="http://schemas.microsoft.com/office/drawing/2014/main" id="{EB17F460-9314-436D-9C33-C22B49487CD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39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A137FCA4-8CD7-4ED4-A666-985C0829A427}"/>
              </a:ext>
            </a:extLst>
          </p:cNvPr>
          <p:cNvGraphicFramePr>
            <a:graphicFrameLocks noGrp="1"/>
          </p:cNvGraphicFramePr>
          <p:nvPr>
            <p:extLst>
              <p:ext uri="{D42A27DB-BD31-4B8C-83A1-F6EECF244321}">
                <p14:modId xmlns:p14="http://schemas.microsoft.com/office/powerpoint/2010/main" val="1866555241"/>
              </p:ext>
            </p:extLst>
          </p:nvPr>
        </p:nvGraphicFramePr>
        <p:xfrm>
          <a:off x="850556" y="1862207"/>
          <a:ext cx="10490887" cy="3737908"/>
        </p:xfrm>
        <a:graphic>
          <a:graphicData uri="http://schemas.openxmlformats.org/drawingml/2006/table">
            <a:tbl>
              <a:tblPr firstRow="1" bandRow="1">
                <a:tableStyleId>{2D5ABB26-0587-4C30-8999-92F81FD0307C}</a:tableStyleId>
              </a:tblPr>
              <a:tblGrid>
                <a:gridCol w="10490887">
                  <a:extLst>
                    <a:ext uri="{9D8B030D-6E8A-4147-A177-3AD203B41FA5}">
                      <a16:colId xmlns:a16="http://schemas.microsoft.com/office/drawing/2014/main" val="3226685526"/>
                    </a:ext>
                  </a:extLst>
                </a:gridCol>
              </a:tblGrid>
              <a:tr h="40520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ru-RU" sz="1800" b="0" dirty="0">
                          <a:solidFill>
                            <a:schemeClr val="tx1"/>
                          </a:solidFill>
                          <a:latin typeface="+mj-lt"/>
                        </a:rPr>
                        <a:t>1. Оказать методическое сопровождение участников проекта по составлению ОП с учетом требований обновленного ФГОС НОО и ФОП НОО. </a:t>
                      </a:r>
                      <a:endParaRPr lang="ru-RU" sz="1800" b="0" dirty="0">
                        <a:solidFill>
                          <a:schemeClr val="tx1"/>
                        </a:solidFill>
                        <a:latin typeface="+mj-lt"/>
                        <a:cs typeface="Times New Roman" panose="02020603050405020304" pitchFamily="18" charset="0"/>
                      </a:endParaRPr>
                    </a:p>
                  </a:txBody>
                  <a:tcPr marL="80201" marR="80201" marT="40100" marB="40100"/>
                </a:tc>
                <a:extLst>
                  <a:ext uri="{0D108BD9-81ED-4DB2-BD59-A6C34878D82A}">
                    <a16:rowId xmlns:a16="http://schemas.microsoft.com/office/drawing/2014/main" val="253432200"/>
                  </a:ext>
                </a:extLst>
              </a:tr>
              <a:tr h="56978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ru-RU" sz="1800" dirty="0">
                          <a:solidFill>
                            <a:schemeClr val="tx1"/>
                          </a:solidFill>
                          <a:latin typeface="+mj-lt"/>
                        </a:rPr>
                        <a:t>2. Обеспечить адресную методическую поддержку, консультирование педагогических и управленческих кадров организаций, участников проекта по реализации ФГОС НОО и ФГОС ООО.</a:t>
                      </a:r>
                      <a:endParaRPr lang="ru-RU" sz="1800" dirty="0">
                        <a:solidFill>
                          <a:schemeClr val="tx1"/>
                        </a:solidFill>
                        <a:latin typeface="+mj-lt"/>
                        <a:cs typeface="Times New Roman" panose="02020603050405020304" pitchFamily="18" charset="0"/>
                      </a:endParaRPr>
                    </a:p>
                  </a:txBody>
                  <a:tcPr marL="80201" marR="80201" marT="40100" marB="40100"/>
                </a:tc>
                <a:extLst>
                  <a:ext uri="{0D108BD9-81ED-4DB2-BD59-A6C34878D82A}">
                    <a16:rowId xmlns:a16="http://schemas.microsoft.com/office/drawing/2014/main" val="1203959245"/>
                  </a:ext>
                </a:extLst>
              </a:tr>
              <a:tr h="257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800" dirty="0">
                          <a:solidFill>
                            <a:schemeClr val="tx1"/>
                          </a:solidFill>
                          <a:latin typeface="+mj-lt"/>
                        </a:rPr>
                        <a:t>3. Изучить условия, необходимые для эффективной реализации проекта.</a:t>
                      </a:r>
                      <a:endParaRPr lang="ru-RU" sz="1800" dirty="0">
                        <a:solidFill>
                          <a:schemeClr val="tx1"/>
                        </a:solidFill>
                        <a:latin typeface="+mj-lt"/>
                        <a:cs typeface="Times New Roman" panose="02020603050405020304" pitchFamily="18" charset="0"/>
                      </a:endParaRPr>
                    </a:p>
                  </a:txBody>
                  <a:tcPr marL="80201" marR="80201" marT="40100" marB="40100"/>
                </a:tc>
                <a:extLst>
                  <a:ext uri="{0D108BD9-81ED-4DB2-BD59-A6C34878D82A}">
                    <a16:rowId xmlns:a16="http://schemas.microsoft.com/office/drawing/2014/main" val="2207767627"/>
                  </a:ext>
                </a:extLst>
              </a:tr>
              <a:tr h="57996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latin typeface="+mj-lt"/>
                        </a:rPr>
                        <a:t>4. </a:t>
                      </a:r>
                      <a:r>
                        <a:rPr lang="ru-RU" sz="1800" kern="1200" dirty="0">
                          <a:solidFill>
                            <a:schemeClr val="tx1"/>
                          </a:solidFill>
                          <a:effectLst/>
                          <a:latin typeface="+mj-lt"/>
                        </a:rPr>
                        <a:t>Провести мониторинг результатов освоения ОП обучающимися образовательных организаций, принимающих участие в проекте на основе единых диагностических материалов.</a:t>
                      </a:r>
                      <a:endParaRPr lang="ru-RU" sz="1800" dirty="0">
                        <a:solidFill>
                          <a:schemeClr val="tx1"/>
                        </a:solidFill>
                        <a:latin typeface="+mj-lt"/>
                        <a:cs typeface="Times New Roman" panose="02020603050405020304" pitchFamily="18" charset="0"/>
                      </a:endParaRPr>
                    </a:p>
                  </a:txBody>
                  <a:tcPr marL="80201" marR="80201" marT="40100" marB="40100"/>
                </a:tc>
                <a:extLst>
                  <a:ext uri="{0D108BD9-81ED-4DB2-BD59-A6C34878D82A}">
                    <a16:rowId xmlns:a16="http://schemas.microsoft.com/office/drawing/2014/main" val="3394092363"/>
                  </a:ext>
                </a:extLst>
              </a:tr>
              <a:tr h="24448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ru-RU" sz="1800" dirty="0">
                          <a:solidFill>
                            <a:schemeClr val="tx1"/>
                          </a:solidFill>
                          <a:latin typeface="+mj-lt"/>
                        </a:rPr>
                        <a:t>5. </a:t>
                      </a:r>
                      <a:r>
                        <a:rPr lang="ru-RU" sz="1800" kern="1200" dirty="0">
                          <a:solidFill>
                            <a:schemeClr val="tx1"/>
                          </a:solidFill>
                          <a:effectLst/>
                          <a:latin typeface="+mj-lt"/>
                        </a:rPr>
                        <a:t>Организовать цикличный мониторинг реализации проекта.</a:t>
                      </a:r>
                      <a:endParaRPr lang="ru-RU" sz="1800" dirty="0">
                        <a:solidFill>
                          <a:schemeClr val="tx1"/>
                        </a:solidFill>
                        <a:latin typeface="+mj-lt"/>
                        <a:cs typeface="Times New Roman" panose="02020603050405020304" pitchFamily="18" charset="0"/>
                      </a:endParaRPr>
                    </a:p>
                  </a:txBody>
                  <a:tcPr marL="80201" marR="80201" marT="40100" marB="40100"/>
                </a:tc>
                <a:extLst>
                  <a:ext uri="{0D108BD9-81ED-4DB2-BD59-A6C34878D82A}">
                    <a16:rowId xmlns:a16="http://schemas.microsoft.com/office/drawing/2014/main" val="630910478"/>
                  </a:ext>
                </a:extLst>
              </a:tr>
              <a:tr h="4040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800" dirty="0">
                          <a:solidFill>
                            <a:schemeClr val="tx1"/>
                          </a:solidFill>
                          <a:latin typeface="+mj-lt"/>
                        </a:rPr>
                        <a:t>6. Провести диагностику уровня учебной мотивации обучающихся, освоивших ООП НОО ускоренного обучения в полном объеме.</a:t>
                      </a:r>
                      <a:endParaRPr lang="ru-RU" sz="1800" dirty="0">
                        <a:solidFill>
                          <a:schemeClr val="tx1"/>
                        </a:solidFill>
                        <a:latin typeface="+mj-lt"/>
                        <a:cs typeface="Times New Roman" panose="02020603050405020304" pitchFamily="18" charset="0"/>
                      </a:endParaRPr>
                    </a:p>
                  </a:txBody>
                  <a:tcPr marL="80201" marR="80201" marT="40100" marB="40100"/>
                </a:tc>
                <a:extLst>
                  <a:ext uri="{0D108BD9-81ED-4DB2-BD59-A6C34878D82A}">
                    <a16:rowId xmlns:a16="http://schemas.microsoft.com/office/drawing/2014/main" val="2623382847"/>
                  </a:ext>
                </a:extLst>
              </a:tr>
              <a:tr h="5135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800" dirty="0">
                          <a:solidFill>
                            <a:schemeClr val="tx1"/>
                          </a:solidFill>
                          <a:latin typeface="+mj-lt"/>
                        </a:rPr>
                        <a:t>7. Создать банк лучших практик проекта.</a:t>
                      </a:r>
                      <a:endParaRPr lang="ru-RU" sz="1800" dirty="0">
                        <a:solidFill>
                          <a:schemeClr val="tx1"/>
                        </a:solidFill>
                        <a:latin typeface="+mj-lt"/>
                        <a:cs typeface="Times New Roman" panose="02020603050405020304" pitchFamily="18" charset="0"/>
                      </a:endParaRPr>
                    </a:p>
                  </a:txBody>
                  <a:tcPr marL="80201" marR="80201" marT="40100" marB="40100"/>
                </a:tc>
                <a:extLst>
                  <a:ext uri="{0D108BD9-81ED-4DB2-BD59-A6C34878D82A}">
                    <a16:rowId xmlns:a16="http://schemas.microsoft.com/office/drawing/2014/main" val="1319787331"/>
                  </a:ext>
                </a:extLst>
              </a:tr>
            </a:tbl>
          </a:graphicData>
        </a:graphic>
      </p:graphicFrame>
      <p:sp>
        <p:nvSpPr>
          <p:cNvPr id="2" name="Прямоугольник 1">
            <a:extLst>
              <a:ext uri="{FF2B5EF4-FFF2-40B4-BE49-F238E27FC236}">
                <a16:creationId xmlns:a16="http://schemas.microsoft.com/office/drawing/2014/main" id="{A47E134C-0F5A-45B0-A5AA-6DA38C5BD2A0}"/>
              </a:ext>
            </a:extLst>
          </p:cNvPr>
          <p:cNvSpPr/>
          <p:nvPr/>
        </p:nvSpPr>
        <p:spPr>
          <a:xfrm>
            <a:off x="2862649" y="541694"/>
            <a:ext cx="6096000" cy="954107"/>
          </a:xfrm>
          <a:prstGeom prst="rect">
            <a:avLst/>
          </a:prstGeom>
        </p:spPr>
        <p:txBody>
          <a:bodyPr>
            <a:spAutoFit/>
          </a:bodyPr>
          <a:lstStyle/>
          <a:p>
            <a:pPr marL="0" marR="0" lvl="0" indent="0" algn="ctr" defTabSz="1168237" rtl="0" eaLnBrk="1" fontAlgn="auto" latinLnBrk="0" hangingPunct="1">
              <a:lnSpc>
                <a:spcPct val="100000"/>
              </a:lnSpc>
              <a:spcBef>
                <a:spcPts val="0"/>
              </a:spcBef>
              <a:spcAft>
                <a:spcPts val="0"/>
              </a:spcAft>
              <a:buClrTx/>
              <a:buSzTx/>
              <a:buFontTx/>
              <a:buNone/>
              <a:tabLst/>
              <a:defRPr/>
            </a:pPr>
            <a:r>
              <a:rPr lang="ru-RU" sz="2800" b="1" dirty="0">
                <a:solidFill>
                  <a:srgbClr val="1D3152"/>
                </a:solidFill>
                <a:latin typeface="Calibri"/>
                <a:cs typeface="Calibri"/>
              </a:rPr>
              <a:t>Задачи по реализации </a:t>
            </a:r>
          </a:p>
          <a:p>
            <a:pPr marL="0" marR="0" lvl="0" indent="0" algn="ctr" defTabSz="1168237" rtl="0" eaLnBrk="1" fontAlgn="auto" latinLnBrk="0" hangingPunct="1">
              <a:lnSpc>
                <a:spcPct val="100000"/>
              </a:lnSpc>
              <a:spcBef>
                <a:spcPts val="0"/>
              </a:spcBef>
              <a:spcAft>
                <a:spcPts val="0"/>
              </a:spcAft>
              <a:buClrTx/>
              <a:buSzTx/>
              <a:buFontTx/>
              <a:buNone/>
              <a:tabLst/>
              <a:defRPr/>
            </a:pPr>
            <a:r>
              <a:rPr lang="ru-RU" sz="2800" b="1" dirty="0">
                <a:solidFill>
                  <a:srgbClr val="1D3152"/>
                </a:solidFill>
                <a:latin typeface="Calibri"/>
                <a:cs typeface="Calibri"/>
              </a:rPr>
              <a:t>проекта на 2025 – 2026 учебный год</a:t>
            </a:r>
          </a:p>
        </p:txBody>
      </p:sp>
    </p:spTree>
    <p:extLst>
      <p:ext uri="{BB962C8B-B14F-4D97-AF65-F5344CB8AC3E}">
        <p14:creationId xmlns:p14="http://schemas.microsoft.com/office/powerpoint/2010/main" val="412029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838200" y="1363579"/>
            <a:ext cx="10515600" cy="567741"/>
          </a:xfrm>
        </p:spPr>
        <p:txBody>
          <a:bodyPr>
            <a:normAutofit fontScale="90000"/>
          </a:bodyPr>
          <a:lstStyle/>
          <a:p>
            <a:r>
              <a:rPr lang="ru-RU" dirty="0"/>
              <a:t>Психолого-педагогическое сопровождение адаптации первоклассников</a:t>
            </a:r>
          </a:p>
        </p:txBody>
      </p:sp>
      <p:sp>
        <p:nvSpPr>
          <p:cNvPr id="3" name="Объект 2">
            <a:extLst>
              <a:ext uri="{FF2B5EF4-FFF2-40B4-BE49-F238E27FC236}">
                <a16:creationId xmlns:a16="http://schemas.microsoft.com/office/drawing/2014/main" id="{08715691-0E1F-44E2-ABA3-D1F2F0B3B891}"/>
              </a:ext>
            </a:extLst>
          </p:cNvPr>
          <p:cNvSpPr>
            <a:spLocks noGrp="1"/>
          </p:cNvSpPr>
          <p:nvPr>
            <p:ph idx="1"/>
          </p:nvPr>
        </p:nvSpPr>
        <p:spPr>
          <a:xfrm>
            <a:off x="838200" y="2141537"/>
            <a:ext cx="10515600" cy="4351338"/>
          </a:xfrm>
        </p:spPr>
        <p:txBody>
          <a:bodyPr>
            <a:normAutofit fontScale="70000" lnSpcReduction="20000"/>
          </a:bodyPr>
          <a:lstStyle/>
          <a:p>
            <a:endParaRPr lang="ru-RU" dirty="0"/>
          </a:p>
          <a:p>
            <a:r>
              <a:rPr lang="ru-RU" dirty="0"/>
              <a:t>Учащиеся  - ознакомление со школой (экскурсии, знакомство с правилами и проч.)</a:t>
            </a:r>
          </a:p>
          <a:p>
            <a:r>
              <a:rPr lang="ru-RU" dirty="0"/>
              <a:t>Педагоги -  предоставление информации о психо-физиологических особенностях детей, влияющих на необходимость построения индивидуальных маршрутов обучения или особой организации обучения</a:t>
            </a:r>
          </a:p>
          <a:p>
            <a:r>
              <a:rPr lang="ru-RU" dirty="0"/>
              <a:t>Родители – консультации по организации режима дня, организации рабочего места первоклассника,  обеспечению психологической поддержки ребенка</a:t>
            </a:r>
          </a:p>
          <a:p>
            <a:r>
              <a:rPr lang="ru-RU" dirty="0"/>
              <a:t>Администрация – информирование об основных психо-физиологических особенностях детей данного возраста, аргументация необходимости соблюдения требований   </a:t>
            </a:r>
          </a:p>
          <a:p>
            <a:pPr>
              <a:buFont typeface="Wingdings" pitchFamily="2" charset="2"/>
              <a:buChar char="Ø"/>
            </a:pPr>
            <a:r>
              <a:rPr lang="ru-RU" dirty="0"/>
              <a:t>Педагог-психолог представитель помогающей профессии</a:t>
            </a:r>
          </a:p>
          <a:p>
            <a:pPr>
              <a:buFont typeface="Wingdings" pitchFamily="2" charset="2"/>
              <a:buChar char="Ø"/>
            </a:pPr>
            <a:r>
              <a:rPr lang="ru-RU" dirty="0"/>
              <a:t>Основная помощь:</a:t>
            </a:r>
          </a:p>
          <a:p>
            <a:pPr>
              <a:buNone/>
            </a:pPr>
            <a:r>
              <a:rPr lang="ru-RU" dirty="0"/>
              <a:t>    </a:t>
            </a:r>
            <a:r>
              <a:rPr lang="ru-RU" b="1" dirty="0"/>
              <a:t>информирование родителей и педагогов об особенностях учащихся и рекомендации для учителя  по организации дифференцированного и/или индивидуального подхода</a:t>
            </a:r>
          </a:p>
          <a:p>
            <a:endParaRPr lang="ru-RU" dirty="0"/>
          </a:p>
        </p:txBody>
      </p:sp>
    </p:spTree>
    <p:extLst>
      <p:ext uri="{BB962C8B-B14F-4D97-AF65-F5344CB8AC3E}">
        <p14:creationId xmlns:p14="http://schemas.microsoft.com/office/powerpoint/2010/main" val="1990272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2394285" y="240632"/>
            <a:ext cx="10515600" cy="567741"/>
          </a:xfrm>
        </p:spPr>
        <p:txBody>
          <a:bodyPr>
            <a:normAutofit fontScale="90000"/>
          </a:bodyPr>
          <a:lstStyle/>
          <a:p>
            <a:r>
              <a:rPr lang="ru-RU" b="0" i="0" dirty="0"/>
              <a:t>Адаптация по </a:t>
            </a:r>
            <a:r>
              <a:rPr lang="ru-RU" b="0" i="0" dirty="0" err="1"/>
              <a:t>Дорожевец</a:t>
            </a:r>
            <a:r>
              <a:rPr lang="ru-RU" b="0" i="0" dirty="0"/>
              <a:t> Т.В. </a:t>
            </a:r>
            <a:endParaRPr lang="ru-RU" dirty="0"/>
          </a:p>
        </p:txBody>
      </p:sp>
      <p:graphicFrame>
        <p:nvGraphicFramePr>
          <p:cNvPr id="6" name="Объект 3">
            <a:extLst>
              <a:ext uri="{FF2B5EF4-FFF2-40B4-BE49-F238E27FC236}">
                <a16:creationId xmlns:a16="http://schemas.microsoft.com/office/drawing/2014/main" id="{EF211027-5EEF-488F-8B26-6389168B4D1A}"/>
              </a:ext>
            </a:extLst>
          </p:cNvPr>
          <p:cNvGraphicFramePr>
            <a:graphicFrameLocks noGrp="1"/>
          </p:cNvGraphicFramePr>
          <p:nvPr>
            <p:ph idx="1"/>
            <p:extLst/>
          </p:nvPr>
        </p:nvGraphicFramePr>
        <p:xfrm>
          <a:off x="838200" y="1193718"/>
          <a:ext cx="10515600" cy="1501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Заголовок 1">
            <a:extLst>
              <a:ext uri="{FF2B5EF4-FFF2-40B4-BE49-F238E27FC236}">
                <a16:creationId xmlns:a16="http://schemas.microsoft.com/office/drawing/2014/main" id="{CB253A8D-48B0-4BB2-B21A-09000FEE14FF}"/>
              </a:ext>
            </a:extLst>
          </p:cNvPr>
          <p:cNvSpPr txBox="1">
            <a:spLocks/>
          </p:cNvSpPr>
          <p:nvPr/>
        </p:nvSpPr>
        <p:spPr>
          <a:xfrm>
            <a:off x="838200" y="2996573"/>
            <a:ext cx="10515600" cy="43242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Способы отношения ребенка к социальным нормам</a:t>
            </a:r>
          </a:p>
        </p:txBody>
      </p:sp>
      <p:graphicFrame>
        <p:nvGraphicFramePr>
          <p:cNvPr id="8" name="Объект 3">
            <a:extLst>
              <a:ext uri="{FF2B5EF4-FFF2-40B4-BE49-F238E27FC236}">
                <a16:creationId xmlns:a16="http://schemas.microsoft.com/office/drawing/2014/main" id="{A9B2DFAC-AFB8-43BC-B733-740C085991E8}"/>
              </a:ext>
            </a:extLst>
          </p:cNvPr>
          <p:cNvGraphicFramePr>
            <a:graphicFrameLocks/>
          </p:cNvGraphicFramePr>
          <p:nvPr>
            <p:extLst/>
          </p:nvPr>
        </p:nvGraphicFramePr>
        <p:xfrm>
          <a:off x="838200" y="3428999"/>
          <a:ext cx="10515600" cy="2747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66027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838200" y="1363579"/>
            <a:ext cx="10515600" cy="567741"/>
          </a:xfrm>
        </p:spPr>
        <p:txBody>
          <a:bodyPr>
            <a:normAutofit fontScale="90000"/>
          </a:bodyPr>
          <a:lstStyle/>
          <a:p>
            <a:r>
              <a:rPr lang="ru-RU" b="0" i="0" dirty="0"/>
              <a:t>Особенности психологии семилетнего ребёнка</a:t>
            </a:r>
            <a:endParaRPr lang="ru-RU" dirty="0"/>
          </a:p>
        </p:txBody>
      </p:sp>
      <p:graphicFrame>
        <p:nvGraphicFramePr>
          <p:cNvPr id="7" name="Объект 3">
            <a:extLst>
              <a:ext uri="{FF2B5EF4-FFF2-40B4-BE49-F238E27FC236}">
                <a16:creationId xmlns:a16="http://schemas.microsoft.com/office/drawing/2014/main" id="{14D035D9-FAA6-4802-AB31-FC5472213898}"/>
              </a:ext>
            </a:extLst>
          </p:cNvPr>
          <p:cNvGraphicFramePr>
            <a:graphicFrameLocks/>
          </p:cNvGraphicFramePr>
          <p:nvPr>
            <p:extLst/>
          </p:nvPr>
        </p:nvGraphicFramePr>
        <p:xfrm>
          <a:off x="990600" y="2393366"/>
          <a:ext cx="10515600" cy="3650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586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838200" y="1363579"/>
            <a:ext cx="10515600" cy="567741"/>
          </a:xfrm>
        </p:spPr>
        <p:txBody>
          <a:bodyPr>
            <a:normAutofit fontScale="90000"/>
          </a:bodyPr>
          <a:lstStyle/>
          <a:p>
            <a:r>
              <a:rPr lang="ru-RU" dirty="0"/>
              <a:t>Параметры развития произвольности по </a:t>
            </a:r>
            <a:r>
              <a:rPr lang="ru-RU" dirty="0" err="1"/>
              <a:t>Д.Б.Эльконину</a:t>
            </a:r>
            <a:endParaRPr lang="ru-RU" dirty="0"/>
          </a:p>
        </p:txBody>
      </p:sp>
      <p:graphicFrame>
        <p:nvGraphicFramePr>
          <p:cNvPr id="5" name="Объект 3">
            <a:extLst>
              <a:ext uri="{FF2B5EF4-FFF2-40B4-BE49-F238E27FC236}">
                <a16:creationId xmlns:a16="http://schemas.microsoft.com/office/drawing/2014/main" id="{7955467B-DB94-42E8-96E3-05E0C853AFBE}"/>
              </a:ext>
            </a:extLst>
          </p:cNvPr>
          <p:cNvGraphicFramePr>
            <a:graphicFrameLocks/>
          </p:cNvGraphicFramePr>
          <p:nvPr>
            <p:extLst/>
          </p:nvPr>
        </p:nvGraphicFramePr>
        <p:xfrm>
          <a:off x="1022685" y="2211974"/>
          <a:ext cx="10515600" cy="393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205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2201779" y="898358"/>
            <a:ext cx="10515600" cy="567741"/>
          </a:xfrm>
        </p:spPr>
        <p:txBody>
          <a:bodyPr>
            <a:normAutofit fontScale="90000"/>
          </a:bodyPr>
          <a:lstStyle/>
          <a:p>
            <a:r>
              <a:rPr lang="ru-RU" dirty="0"/>
              <a:t>Развитие учебных интересов</a:t>
            </a:r>
          </a:p>
        </p:txBody>
      </p:sp>
      <p:graphicFrame>
        <p:nvGraphicFramePr>
          <p:cNvPr id="6" name="Объект 3">
            <a:extLst>
              <a:ext uri="{FF2B5EF4-FFF2-40B4-BE49-F238E27FC236}">
                <a16:creationId xmlns:a16="http://schemas.microsoft.com/office/drawing/2014/main" id="{FB9E05C1-CECB-4127-81AD-641F8A474B8E}"/>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237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1110916" y="1058779"/>
            <a:ext cx="10515600" cy="567741"/>
          </a:xfrm>
        </p:spPr>
        <p:txBody>
          <a:bodyPr>
            <a:normAutofit fontScale="90000"/>
          </a:bodyPr>
          <a:lstStyle/>
          <a:p>
            <a:r>
              <a:rPr lang="ru-RU" dirty="0"/>
              <a:t>Психолого-педагогическое сопровождение </a:t>
            </a:r>
          </a:p>
        </p:txBody>
      </p:sp>
      <p:graphicFrame>
        <p:nvGraphicFramePr>
          <p:cNvPr id="7" name="Объект 3">
            <a:extLst>
              <a:ext uri="{FF2B5EF4-FFF2-40B4-BE49-F238E27FC236}">
                <a16:creationId xmlns:a16="http://schemas.microsoft.com/office/drawing/2014/main" id="{53037CA9-7B37-493B-9148-5F575936F348}"/>
              </a:ext>
            </a:extLst>
          </p:cNvPr>
          <p:cNvGraphicFramePr>
            <a:graphicFrameLocks/>
          </p:cNvGraphicFramePr>
          <p:nvPr>
            <p:extLst/>
          </p:nvPr>
        </p:nvGraphicFramePr>
        <p:xfrm>
          <a:off x="1797666" y="1825625"/>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376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FFD79-F178-4190-A5D2-8D0490422108}"/>
              </a:ext>
            </a:extLst>
          </p:cNvPr>
          <p:cNvSpPr>
            <a:spLocks noGrp="1"/>
          </p:cNvSpPr>
          <p:nvPr>
            <p:ph type="title"/>
          </p:nvPr>
        </p:nvSpPr>
        <p:spPr>
          <a:xfrm>
            <a:off x="1676400" y="1068620"/>
            <a:ext cx="10515600" cy="567741"/>
          </a:xfrm>
        </p:spPr>
        <p:txBody>
          <a:bodyPr>
            <a:normAutofit fontScale="90000"/>
          </a:bodyPr>
          <a:lstStyle/>
          <a:p>
            <a:r>
              <a:rPr lang="ru-RU" dirty="0"/>
              <a:t>Психолого-педагогическая поддержка</a:t>
            </a:r>
          </a:p>
        </p:txBody>
      </p:sp>
      <p:grpSp>
        <p:nvGrpSpPr>
          <p:cNvPr id="5" name="Группа 4">
            <a:extLst>
              <a:ext uri="{FF2B5EF4-FFF2-40B4-BE49-F238E27FC236}">
                <a16:creationId xmlns:a16="http://schemas.microsoft.com/office/drawing/2014/main" id="{6E775867-EEF5-4065-89DB-ADA74C692645}"/>
              </a:ext>
            </a:extLst>
          </p:cNvPr>
          <p:cNvGrpSpPr/>
          <p:nvPr/>
        </p:nvGrpSpPr>
        <p:grpSpPr>
          <a:xfrm>
            <a:off x="1476823" y="2070794"/>
            <a:ext cx="8596668" cy="3861000"/>
            <a:chOff x="0" y="9886"/>
            <a:chExt cx="8596668" cy="3861000"/>
          </a:xfrm>
        </p:grpSpPr>
        <p:sp>
          <p:nvSpPr>
            <p:cNvPr id="6" name="Прямоугольник: скругленные углы 5">
              <a:extLst>
                <a:ext uri="{FF2B5EF4-FFF2-40B4-BE49-F238E27FC236}">
                  <a16:creationId xmlns:a16="http://schemas.microsoft.com/office/drawing/2014/main" id="{49C6D5AA-1571-4B56-AECB-0731BCF96A17}"/>
                </a:ext>
              </a:extLst>
            </p:cNvPr>
            <p:cNvSpPr/>
            <p:nvPr/>
          </p:nvSpPr>
          <p:spPr>
            <a:xfrm>
              <a:off x="0" y="9886"/>
              <a:ext cx="8596668" cy="38610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Прямоугольник: скругленные углы 4">
              <a:extLst>
                <a:ext uri="{FF2B5EF4-FFF2-40B4-BE49-F238E27FC236}">
                  <a16:creationId xmlns:a16="http://schemas.microsoft.com/office/drawing/2014/main" id="{560D8109-5C37-4E61-A213-78638B17CB69}"/>
                </a:ext>
              </a:extLst>
            </p:cNvPr>
            <p:cNvSpPr txBox="1"/>
            <p:nvPr/>
          </p:nvSpPr>
          <p:spPr>
            <a:xfrm>
              <a:off x="188478" y="198364"/>
              <a:ext cx="8219712" cy="3484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u-RU" sz="3300" kern="1200"/>
                <a:t>тактика педагогической деятельности, направленная на содействие процессам самоопределения и самовыражения личности ребенка, развития его неповторимой индивидуальности, целью которой является создание условий перспективного развития </a:t>
              </a:r>
            </a:p>
          </p:txBody>
        </p:sp>
      </p:grpSp>
    </p:spTree>
    <p:extLst>
      <p:ext uri="{BB962C8B-B14F-4D97-AF65-F5344CB8AC3E}">
        <p14:creationId xmlns:p14="http://schemas.microsoft.com/office/powerpoint/2010/main" val="1203799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A41A1-0B3D-CFE4-F642-1E34E893DBA2}"/>
              </a:ext>
            </a:extLst>
          </p:cNvPr>
          <p:cNvSpPr txBox="1"/>
          <p:nvPr/>
        </p:nvSpPr>
        <p:spPr>
          <a:xfrm>
            <a:off x="2032254" y="2782669"/>
            <a:ext cx="8127492" cy="646331"/>
          </a:xfrm>
          <a:prstGeom prst="rect">
            <a:avLst/>
          </a:prstGeom>
          <a:noFill/>
        </p:spPr>
        <p:txBody>
          <a:bodyPr wrap="square">
            <a:spAutoFit/>
          </a:bodyPr>
          <a:lstStyle/>
          <a:p>
            <a:pPr algn="ctr"/>
            <a:r>
              <a:rPr lang="ru-RU" sz="3600" b="1" kern="1200" dirty="0">
                <a:solidFill>
                  <a:schemeClr val="accent5">
                    <a:lumMod val="50000"/>
                  </a:schemeClr>
                </a:solidFill>
              </a:rPr>
              <a:t>Анализ итоговых работ 2-3-х классов</a:t>
            </a:r>
          </a:p>
        </p:txBody>
      </p:sp>
      <p:sp>
        <p:nvSpPr>
          <p:cNvPr id="2" name="Прямоугольник 1">
            <a:extLst>
              <a:ext uri="{FF2B5EF4-FFF2-40B4-BE49-F238E27FC236}">
                <a16:creationId xmlns:a16="http://schemas.microsoft.com/office/drawing/2014/main" id="{0C689995-AAFB-4BD8-89EE-31BA896E1395}"/>
              </a:ext>
            </a:extLst>
          </p:cNvPr>
          <p:cNvSpPr/>
          <p:nvPr/>
        </p:nvSpPr>
        <p:spPr>
          <a:xfrm>
            <a:off x="6197600" y="4644349"/>
            <a:ext cx="5152571" cy="830997"/>
          </a:xfrm>
          <a:prstGeom prst="rect">
            <a:avLst/>
          </a:prstGeom>
        </p:spPr>
        <p:txBody>
          <a:bodyPr wrap="square">
            <a:spAutoFit/>
          </a:bodyPr>
          <a:lstStyle/>
          <a:p>
            <a:pPr>
              <a:spcBef>
                <a:spcPts val="0"/>
              </a:spcBef>
              <a:spcAft>
                <a:spcPts val="0"/>
              </a:spcAft>
            </a:pPr>
            <a:r>
              <a:rPr lang="ru-RU" sz="2400" dirty="0">
                <a:latin typeface="Calibri" panose="020F0502020204030204" pitchFamily="34" charset="0"/>
                <a:cs typeface="Calibri Light" panose="020F0302020204030204" pitchFamily="34" charset="0"/>
              </a:rPr>
              <a:t>Янычева Галина Владимировна, </a:t>
            </a:r>
            <a:endParaRPr lang="ru-RU" sz="2400" dirty="0"/>
          </a:p>
          <a:p>
            <a:pPr>
              <a:spcBef>
                <a:spcPts val="0"/>
              </a:spcBef>
              <a:spcAft>
                <a:spcPts val="0"/>
              </a:spcAft>
            </a:pPr>
            <a:r>
              <a:rPr lang="ru-RU" sz="2400" dirty="0">
                <a:latin typeface="Calibri" panose="020F0502020204030204" pitchFamily="34" charset="0"/>
                <a:cs typeface="Calibri Light" panose="020F0302020204030204" pitchFamily="34" charset="0"/>
              </a:rPr>
              <a:t>тьютор ЦНППМ (г. Ивантеевка) КУРО</a:t>
            </a:r>
            <a:endParaRPr lang="ru-RU" sz="2400" dirty="0">
              <a:effectLst/>
            </a:endParaRPr>
          </a:p>
        </p:txBody>
      </p:sp>
    </p:spTree>
    <p:extLst>
      <p:ext uri="{BB962C8B-B14F-4D97-AF65-F5344CB8AC3E}">
        <p14:creationId xmlns:p14="http://schemas.microsoft.com/office/powerpoint/2010/main" val="1210740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B6A302F-A1C5-49BC-828A-362835253D19}"/>
              </a:ext>
            </a:extLst>
          </p:cNvPr>
          <p:cNvSpPr txBox="1">
            <a:spLocks/>
          </p:cNvSpPr>
          <p:nvPr/>
        </p:nvSpPr>
        <p:spPr>
          <a:xfrm>
            <a:off x="1003953" y="1407440"/>
            <a:ext cx="9899904" cy="6025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Calibri"/>
              </a:rPr>
              <a:t>Цель проведения проверочных работ во 2-3-х классах:</a:t>
            </a:r>
          </a:p>
        </p:txBody>
      </p:sp>
      <p:sp>
        <p:nvSpPr>
          <p:cNvPr id="8" name="Объект 2">
            <a:extLst>
              <a:ext uri="{FF2B5EF4-FFF2-40B4-BE49-F238E27FC236}">
                <a16:creationId xmlns:a16="http://schemas.microsoft.com/office/drawing/2014/main" id="{DF10308B-EB09-4A79-83F7-3A4062A4BEBF}"/>
              </a:ext>
            </a:extLst>
          </p:cNvPr>
          <p:cNvSpPr txBox="1">
            <a:spLocks/>
          </p:cNvSpPr>
          <p:nvPr/>
        </p:nvSpPr>
        <p:spPr>
          <a:xfrm>
            <a:off x="1003953" y="2191657"/>
            <a:ext cx="9899904" cy="3498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определение уровня усвоения учащимися предметного содержания программы по математике, русскому языку, литературному чтению, окружающему миру за первый класс общеобразовательной школы в рамках проекта «Инновационная модель «Эффективная начальная школа» и выявление элементов содержания, вызывающих наибольшие затруднения.</a:t>
            </a:r>
          </a:p>
        </p:txBody>
      </p:sp>
    </p:spTree>
    <p:extLst>
      <p:ext uri="{BB962C8B-B14F-4D97-AF65-F5344CB8AC3E}">
        <p14:creationId xmlns:p14="http://schemas.microsoft.com/office/powerpoint/2010/main" val="2302428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55">
            <a:extLst>
              <a:ext uri="{FF2B5EF4-FFF2-40B4-BE49-F238E27FC236}">
                <a16:creationId xmlns:a16="http://schemas.microsoft.com/office/drawing/2014/main" id="{51194DD0-D568-4052-A5E3-AFEC34B71A2F}"/>
              </a:ext>
            </a:extLst>
          </p:cNvPr>
          <p:cNvSpPr/>
          <p:nvPr/>
        </p:nvSpPr>
        <p:spPr>
          <a:xfrm>
            <a:off x="3143012" y="637760"/>
            <a:ext cx="5685910"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Русский язык 2-й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EB2FB716-3579-47D8-9BC9-3D84D5C2E0C0}"/>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5494 обучающихся из 244 образовательных организаций. </a:t>
            </a:r>
          </a:p>
        </p:txBody>
      </p:sp>
      <p:sp>
        <p:nvSpPr>
          <p:cNvPr id="5" name="TextBox 4">
            <a:extLst>
              <a:ext uri="{FF2B5EF4-FFF2-40B4-BE49-F238E27FC236}">
                <a16:creationId xmlns:a16="http://schemas.microsoft.com/office/drawing/2014/main" id="{EFDAE30D-0FC6-4170-977B-D3CD8AB4FC3F}"/>
              </a:ext>
            </a:extLst>
          </p:cNvPr>
          <p:cNvSpPr txBox="1"/>
          <p:nvPr/>
        </p:nvSpPr>
        <p:spPr>
          <a:xfrm>
            <a:off x="838200" y="2577092"/>
            <a:ext cx="3935278"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всего 19 обучающихся, что составляет 0,35% от общего числа  выполнявших работу из </a:t>
            </a:r>
            <a:r>
              <a:rPr lang="ru-RU" sz="2800" kern="1200" dirty="0">
                <a:solidFill>
                  <a:prstClr val="black"/>
                </a:solidFill>
                <a:latin typeface="Calibri"/>
              </a:rPr>
              <a:t>11</a:t>
            </a: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 организаций (4,9%).</a:t>
            </a:r>
          </a:p>
        </p:txBody>
      </p:sp>
      <p:graphicFrame>
        <p:nvGraphicFramePr>
          <p:cNvPr id="6" name="Диаграмма 5">
            <a:extLst>
              <a:ext uri="{FF2B5EF4-FFF2-40B4-BE49-F238E27FC236}">
                <a16:creationId xmlns:a16="http://schemas.microsoft.com/office/drawing/2014/main" id="{16F9AD23-76A5-4695-9FEF-0DF2CF0D7BB2}"/>
              </a:ext>
            </a:extLst>
          </p:cNvPr>
          <p:cNvGraphicFramePr/>
          <p:nvPr>
            <p:extLst>
              <p:ext uri="{D42A27DB-BD31-4B8C-83A1-F6EECF244321}">
                <p14:modId xmlns:p14="http://schemas.microsoft.com/office/powerpoint/2010/main" val="3432090805"/>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017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B0BC080-1D72-4C7D-9C99-52D7145DF60C}"/>
              </a:ext>
            </a:extLst>
          </p:cNvPr>
          <p:cNvSpPr/>
          <p:nvPr/>
        </p:nvSpPr>
        <p:spPr>
          <a:xfrm>
            <a:off x="2404717" y="267143"/>
            <a:ext cx="7382565" cy="954107"/>
          </a:xfrm>
          <a:prstGeom prst="rect">
            <a:avLst/>
          </a:prstGeom>
        </p:spPr>
        <p:txBody>
          <a:bodyPr wrap="square">
            <a:spAutoFit/>
          </a:bodyPr>
          <a:lstStyle/>
          <a:p>
            <a:pPr>
              <a:defRPr/>
            </a:pPr>
            <a:r>
              <a:rPr lang="ru-RU" sz="2800" b="1" dirty="0">
                <a:solidFill>
                  <a:srgbClr val="1D3152"/>
                </a:solidFill>
                <a:latin typeface="Calibri"/>
                <a:cs typeface="Calibri"/>
                <a:sym typeface="Calibri"/>
              </a:rPr>
              <a:t>Совещание руководителей по вопросам реализации ускоренного обучения</a:t>
            </a:r>
          </a:p>
        </p:txBody>
      </p:sp>
      <p:graphicFrame>
        <p:nvGraphicFramePr>
          <p:cNvPr id="4" name="Таблица 3">
            <a:extLst>
              <a:ext uri="{FF2B5EF4-FFF2-40B4-BE49-F238E27FC236}">
                <a16:creationId xmlns:a16="http://schemas.microsoft.com/office/drawing/2014/main" id="{3B853AFA-8258-445B-9677-59D9A04313D7}"/>
              </a:ext>
            </a:extLst>
          </p:cNvPr>
          <p:cNvGraphicFramePr>
            <a:graphicFrameLocks noGrp="1"/>
          </p:cNvGraphicFramePr>
          <p:nvPr>
            <p:extLst>
              <p:ext uri="{D42A27DB-BD31-4B8C-83A1-F6EECF244321}">
                <p14:modId xmlns:p14="http://schemas.microsoft.com/office/powerpoint/2010/main" val="2998664920"/>
              </p:ext>
            </p:extLst>
          </p:nvPr>
        </p:nvGraphicFramePr>
        <p:xfrm>
          <a:off x="689349" y="1221250"/>
          <a:ext cx="10813299" cy="4953000"/>
        </p:xfrm>
        <a:graphic>
          <a:graphicData uri="http://schemas.openxmlformats.org/drawingml/2006/table">
            <a:tbl>
              <a:tblPr firstRow="1" bandRow="1"/>
              <a:tblGrid>
                <a:gridCol w="1714698">
                  <a:extLst>
                    <a:ext uri="{9D8B030D-6E8A-4147-A177-3AD203B41FA5}">
                      <a16:colId xmlns:a16="http://schemas.microsoft.com/office/drawing/2014/main" val="3223016874"/>
                    </a:ext>
                  </a:extLst>
                </a:gridCol>
                <a:gridCol w="9098601">
                  <a:extLst>
                    <a:ext uri="{9D8B030D-6E8A-4147-A177-3AD203B41FA5}">
                      <a16:colId xmlns:a16="http://schemas.microsoft.com/office/drawing/2014/main" val="4002237858"/>
                    </a:ext>
                  </a:extLst>
                </a:gridCol>
              </a:tblGrid>
              <a:tr h="370840">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r>
                        <a:rPr lang="ru-RU" sz="1800" b="1" dirty="0">
                          <a:latin typeface="Calibri Light" panose="020F0302020204030204" pitchFamily="34" charset="0"/>
                          <a:cs typeface="Calibri Light" panose="020F0302020204030204" pitchFamily="34" charset="0"/>
                        </a:rPr>
                        <a:t>Дата и время проведения</a:t>
                      </a:r>
                    </a:p>
                  </a:txBody>
                  <a:tcPr anchor="ct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r>
                        <a:rPr lang="ru-RU" sz="1800" b="1" dirty="0">
                          <a:latin typeface="Calibri Light" panose="020F0302020204030204" pitchFamily="34" charset="0"/>
                          <a:cs typeface="Calibri Light" panose="020F0302020204030204" pitchFamily="34" charset="0"/>
                        </a:rPr>
                        <a:t>Тема</a:t>
                      </a:r>
                    </a:p>
                  </a:txBody>
                  <a:tcPr anchor="ct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811753"/>
                  </a:ext>
                </a:extLst>
              </a:tr>
              <a:tr h="370840">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r>
                        <a:rPr lang="ru-RU" sz="1800" dirty="0">
                          <a:latin typeface="Calibri Light" panose="020F0302020204030204" pitchFamily="34" charset="0"/>
                          <a:cs typeface="Calibri Light" panose="020F0302020204030204" pitchFamily="34" charset="0"/>
                        </a:rPr>
                        <a:t>03.09.2025</a:t>
                      </a:r>
                      <a:br>
                        <a:rPr lang="ru-RU" sz="1800" dirty="0">
                          <a:latin typeface="Calibri Light" panose="020F0302020204030204" pitchFamily="34" charset="0"/>
                          <a:cs typeface="Calibri Light" panose="020F0302020204030204" pitchFamily="34" charset="0"/>
                        </a:rPr>
                      </a:br>
                      <a:r>
                        <a:rPr lang="ru-RU" sz="1800" dirty="0">
                          <a:latin typeface="Calibri Light" panose="020F0302020204030204" pitchFamily="34" charset="0"/>
                          <a:cs typeface="Calibri Light" panose="020F0302020204030204" pitchFamily="34" charset="0"/>
                        </a:rPr>
                        <a:t>15:00 </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lvl="0" algn="l">
                        <a:defRPr sz="1800"/>
                      </a:pPr>
                      <a:r>
                        <a:rPr lang="ru-RU" sz="1800" dirty="0">
                          <a:latin typeface="Calibri Light" panose="020F0302020204030204" pitchFamily="34" charset="0"/>
                          <a:cs typeface="Calibri Light" panose="020F0302020204030204" pitchFamily="34" charset="0"/>
                        </a:rPr>
                        <a:t>Организация адаптационного периода и стартовой диагностики в 1-м классе. Психологическое сопровождение обучающихся 1-х классов. Анализ итоговых работ 2-3-х классов и анализ ВПР</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6550268"/>
                  </a:ext>
                </a:extLst>
              </a:tr>
              <a:tr h="370840">
                <a:tc>
                  <a:txBody>
                    <a:bodyPr/>
                    <a:lstStyle/>
                    <a:p>
                      <a:pPr marL="0" algn="l" defTabSz="914400" rtl="0" eaLnBrk="1" latinLnBrk="0" hangingPunct="1">
                        <a:buNone/>
                      </a:pPr>
                      <a:r>
                        <a:rPr lang="ru-RU" sz="1800" kern="12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01.10.2025</a:t>
                      </a:r>
                    </a:p>
                    <a:p>
                      <a:pPr marL="0" algn="l" defTabSz="914400" rtl="0" eaLnBrk="1" latinLnBrk="0" hangingPunct="1">
                        <a:buNone/>
                      </a:pPr>
                      <a:r>
                        <a:rPr lang="ru-RU" sz="1800" kern="12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14:00</a:t>
                      </a:r>
                    </a:p>
                  </a:txBody>
                  <a:tcPr marL="68580" marR="68580" marT="0" marB="0">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buNone/>
                      </a:pPr>
                      <a:r>
                        <a:rPr lang="ru-RU" sz="1800" kern="12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Организация проектной деятельности обучающихся</a:t>
                      </a:r>
                    </a:p>
                  </a:txBody>
                  <a:tcPr marL="68580" marR="68580" marT="0" marB="0">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7566007"/>
                  </a:ext>
                </a:extLst>
              </a:tr>
              <a:tr h="370840">
                <a:tc>
                  <a:txBody>
                    <a:bodyPr/>
                    <a:lstStyle/>
                    <a:p>
                      <a:pPr marL="0" algn="l" defTabSz="914400" rtl="0" eaLnBrk="1" latinLnBrk="0" hangingPunct="1">
                        <a:buNone/>
                      </a:pPr>
                      <a:r>
                        <a:rPr lang="ru-RU" sz="1800" kern="120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06.11.2025</a:t>
                      </a:r>
                    </a:p>
                    <a:p>
                      <a:pPr marL="0" algn="l" defTabSz="914400" rtl="0" eaLnBrk="1" latinLnBrk="0" hangingPunct="1">
                        <a:buNone/>
                      </a:pPr>
                      <a:r>
                        <a:rPr lang="ru-RU" sz="1800" kern="120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14:00</a:t>
                      </a:r>
                    </a:p>
                  </a:txBody>
                  <a:tcPr marL="68580" marR="68580" marT="0" marB="0">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buNone/>
                      </a:pPr>
                      <a:r>
                        <a:rPr lang="ru-RU" sz="1800" kern="12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Организация промежуточной аттестации в 1-м классе</a:t>
                      </a:r>
                    </a:p>
                  </a:txBody>
                  <a:tcPr marL="68580" marR="68580" marT="0" marB="0">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561845"/>
                  </a:ext>
                </a:extLst>
              </a:tr>
              <a:tr h="370840">
                <a:tc>
                  <a:txBody>
                    <a:bodyPr/>
                    <a:lstStyle/>
                    <a:p>
                      <a:pPr marL="0" algn="l" defTabSz="914400" rtl="0" eaLnBrk="1" latinLnBrk="0" hangingPunct="1">
                        <a:buNone/>
                      </a:pPr>
                      <a:r>
                        <a:rPr lang="ru-RU" sz="1800" kern="12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04.12.2025</a:t>
                      </a:r>
                    </a:p>
                    <a:p>
                      <a:pPr marL="0" algn="l" defTabSz="914400" rtl="0" eaLnBrk="1" latinLnBrk="0" hangingPunct="1">
                        <a:buNone/>
                      </a:pPr>
                      <a:r>
                        <a:rPr lang="ru-RU" sz="1800" kern="12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14:00</a:t>
                      </a:r>
                    </a:p>
                  </a:txBody>
                  <a:tcPr marL="68580" marR="68580" marT="0" marB="0">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buNone/>
                      </a:pPr>
                      <a:r>
                        <a:rPr lang="ru-RU" sz="1800" kern="12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Система оценки планируемых результатов реализации ОП</a:t>
                      </a:r>
                    </a:p>
                  </a:txBody>
                  <a:tcPr marL="68580" marR="68580" marT="0" marB="0">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098599"/>
                  </a:ext>
                </a:extLst>
              </a:tr>
              <a:tr h="370840">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algn="l" defTabSz="914400" rtl="0" eaLnBrk="1" latinLnBrk="0" hangingPunct="1">
                        <a:buNone/>
                      </a:pPr>
                      <a:r>
                        <a:rPr lang="ru-RU" sz="1800" kern="1200" dirty="0">
                          <a:solidFill>
                            <a:schemeClr val="tx1"/>
                          </a:solidFill>
                          <a:latin typeface="Calibri Light" panose="020F0302020204030204" pitchFamily="34" charset="0"/>
                          <a:cs typeface="Calibri Light" panose="020F0302020204030204" pitchFamily="34" charset="0"/>
                        </a:rPr>
                        <a:t>Февраль 2026</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algn="l" defTabSz="914400" rtl="0" eaLnBrk="1" latinLnBrk="0" hangingPunct="1">
                        <a:buNone/>
                      </a:pPr>
                      <a:r>
                        <a:rPr lang="ru-RU" sz="1800" kern="1200" dirty="0">
                          <a:solidFill>
                            <a:schemeClr val="tx1"/>
                          </a:solidFill>
                          <a:latin typeface="Calibri Light" panose="020F0302020204030204" pitchFamily="34" charset="0"/>
                          <a:cs typeface="Calibri Light" panose="020F0302020204030204" pitchFamily="34" charset="0"/>
                        </a:rPr>
                        <a:t>Аспектный анализ урока.</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339225"/>
                  </a:ext>
                </a:extLst>
              </a:tr>
              <a:tr h="370840">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algn="l" defTabSz="914400" rtl="0" eaLnBrk="1" latinLnBrk="0" hangingPunct="1">
                        <a:buNone/>
                      </a:pPr>
                      <a:r>
                        <a:rPr lang="ru-RU" sz="1800" kern="1200" dirty="0">
                          <a:solidFill>
                            <a:schemeClr val="tx1"/>
                          </a:solidFill>
                          <a:latin typeface="Calibri Light" panose="020F0302020204030204" pitchFamily="34" charset="0"/>
                          <a:cs typeface="Calibri Light" panose="020F0302020204030204" pitchFamily="34" charset="0"/>
                        </a:rPr>
                        <a:t>Март 2026</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Calibri Light" panose="020F0302020204030204" pitchFamily="34" charset="0"/>
                          <a:cs typeface="Calibri Light" panose="020F0302020204030204" pitchFamily="34" charset="0"/>
                        </a:rPr>
                        <a:t>Организация методического сопровождения профессионального роста педагогов.</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545131"/>
                  </a:ext>
                </a:extLst>
              </a:tr>
              <a:tr h="370840">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algn="l" defTabSz="914400" rtl="0" eaLnBrk="1" latinLnBrk="0" hangingPunct="1">
                        <a:buNone/>
                      </a:pPr>
                      <a:r>
                        <a:rPr lang="ru-RU" sz="1800" kern="1200" dirty="0">
                          <a:solidFill>
                            <a:schemeClr val="tx1"/>
                          </a:solidFill>
                          <a:latin typeface="Calibri Light" panose="020F0302020204030204" pitchFamily="34" charset="0"/>
                          <a:cs typeface="Calibri Light" panose="020F0302020204030204" pitchFamily="34" charset="0"/>
                        </a:rPr>
                        <a:t>Апрель 2026</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Calibri Light" panose="020F0302020204030204" pitchFamily="34" charset="0"/>
                          <a:ea typeface="Helvetica"/>
                          <a:cs typeface="Calibri Light" panose="020F0302020204030204" pitchFamily="34" charset="0"/>
                        </a:rPr>
                        <a:t>Управленческие решения и этапы открытия 1-го класса. </a:t>
                      </a:r>
                      <a:r>
                        <a:rPr lang="ru-RU" sz="1800" kern="1200" dirty="0">
                          <a:solidFill>
                            <a:schemeClr val="tx1"/>
                          </a:solidFill>
                          <a:latin typeface="Calibri Light" panose="020F0302020204030204" pitchFamily="34" charset="0"/>
                          <a:cs typeface="Calibri Light" panose="020F0302020204030204" pitchFamily="34" charset="0"/>
                        </a:rPr>
                        <a:t>Организация промежуточной аттестации во 2 – 4-х классах.</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009524"/>
                  </a:ext>
                </a:extLst>
              </a:tr>
              <a:tr h="370840">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algn="l" defTabSz="914400" rtl="0" eaLnBrk="1" latinLnBrk="0" hangingPunct="1">
                        <a:buNone/>
                      </a:pPr>
                      <a:r>
                        <a:rPr lang="ru-RU" sz="1800" kern="1200" dirty="0">
                          <a:solidFill>
                            <a:schemeClr val="tx1"/>
                          </a:solidFill>
                          <a:latin typeface="Calibri Light" panose="020F0302020204030204" pitchFamily="34" charset="0"/>
                          <a:cs typeface="Calibri Light" panose="020F0302020204030204" pitchFamily="34" charset="0"/>
                        </a:rPr>
                        <a:t>Май 2026</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algn="l" defTabSz="914400" rtl="0" eaLnBrk="1" latinLnBrk="0" hangingPunct="1">
                        <a:buNone/>
                      </a:pPr>
                      <a:r>
                        <a:rPr lang="ru-RU" sz="1800" kern="1200" dirty="0">
                          <a:solidFill>
                            <a:schemeClr val="tx1"/>
                          </a:solidFill>
                          <a:latin typeface="Calibri Light" panose="020F0302020204030204" pitchFamily="34" charset="0"/>
                          <a:cs typeface="Calibri Light" panose="020F0302020204030204" pitchFamily="34" charset="0"/>
                        </a:rPr>
                        <a:t>Анализ эффективности реализации ускоренного обучения.</a:t>
                      </a:r>
                    </a:p>
                  </a:txBody>
                  <a:tcPr>
                    <a:lnL w="12700" cap="flat" cmpd="sng" algn="ctr">
                      <a:solidFill>
                        <a:srgbClr val="EB7C3C"/>
                      </a:solidFill>
                      <a:prstDash val="solid"/>
                      <a:round/>
                      <a:headEnd type="none" w="med" len="med"/>
                      <a:tailEnd type="none" w="med" len="med"/>
                    </a:lnL>
                    <a:lnR w="12700" cap="flat" cmpd="sng" algn="ctr">
                      <a:solidFill>
                        <a:srgbClr val="EB7C3C"/>
                      </a:solidFill>
                      <a:prstDash val="solid"/>
                      <a:round/>
                      <a:headEnd type="none" w="med" len="med"/>
                      <a:tailEnd type="none" w="med" len="med"/>
                    </a:lnR>
                    <a:lnT w="12700" cap="flat" cmpd="sng" algn="ctr">
                      <a:solidFill>
                        <a:srgbClr val="EB7C3C"/>
                      </a:solidFill>
                      <a:prstDash val="solid"/>
                      <a:round/>
                      <a:headEnd type="none" w="med" len="med"/>
                      <a:tailEnd type="none" w="med" len="med"/>
                    </a:lnT>
                    <a:lnB w="12700" cap="flat" cmpd="sng" algn="ctr">
                      <a:solidFill>
                        <a:srgbClr val="EB7C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549570"/>
                  </a:ext>
                </a:extLst>
              </a:tr>
            </a:tbl>
          </a:graphicData>
        </a:graphic>
      </p:graphicFrame>
      <p:pic>
        <p:nvPicPr>
          <p:cNvPr id="6146" name="Picture 2" descr="https://code-qr.ru/storage/generated/2024/09/02/96eacd308bebbe65ca51a20206aa9dba/2024090211030.png">
            <a:extLst>
              <a:ext uri="{FF2B5EF4-FFF2-40B4-BE49-F238E27FC236}">
                <a16:creationId xmlns:a16="http://schemas.microsoft.com/office/drawing/2014/main" id="{88E597D6-0997-46E0-9C58-B304B8719F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2962" y="2721360"/>
            <a:ext cx="1818330" cy="19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4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3C8DE-695C-4E37-BF37-611C7008F68E}"/>
              </a:ext>
            </a:extLst>
          </p:cNvPr>
          <p:cNvSpPr txBox="1"/>
          <p:nvPr/>
        </p:nvSpPr>
        <p:spPr>
          <a:xfrm>
            <a:off x="865853" y="1156708"/>
            <a:ext cx="1046029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№3. </a:t>
            </a:r>
            <a:r>
              <a:rPr kumimoji="0" lang="ru-RU" sz="240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Р</a:t>
            </a:r>
            <a:r>
              <a:rPr lang="ru-RU" sz="2400" kern="1200" dirty="0" err="1">
                <a:solidFill>
                  <a:prstClr val="black"/>
                </a:solidFill>
                <a:latin typeface="Calibri" panose="020F0502020204030204"/>
              </a:rPr>
              <a:t>азличать</a:t>
            </a:r>
            <a:r>
              <a:rPr lang="ru-RU" sz="2400" kern="1200" dirty="0">
                <a:solidFill>
                  <a:prstClr val="black"/>
                </a:solidFill>
                <a:latin typeface="Calibri" panose="020F0502020204030204"/>
              </a:rPr>
              <a:t> звонкие и глухие согласные звуки.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kern="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a:solidFill>
                  <a:prstClr val="black"/>
                </a:solidFill>
                <a:latin typeface="Calibri" panose="020F0502020204030204"/>
              </a:rPr>
              <a:t>1246 (22,7%) обучающихся </a:t>
            </a: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не справились с данным заданием.</a:t>
            </a:r>
          </a:p>
        </p:txBody>
      </p:sp>
      <p:sp>
        <p:nvSpPr>
          <p:cNvPr id="7" name="TextBox 6">
            <a:extLst>
              <a:ext uri="{FF2B5EF4-FFF2-40B4-BE49-F238E27FC236}">
                <a16:creationId xmlns:a16="http://schemas.microsoft.com/office/drawing/2014/main" id="{9BDCADA4-3163-7589-B234-146D2C2C0037}"/>
              </a:ext>
            </a:extLst>
          </p:cNvPr>
          <p:cNvSpPr txBox="1"/>
          <p:nvPr/>
        </p:nvSpPr>
        <p:spPr>
          <a:xfrm>
            <a:off x="3162300" y="493964"/>
            <a:ext cx="5238750" cy="523220"/>
          </a:xfrm>
          <a:prstGeom prst="rect">
            <a:avLst/>
          </a:prstGeom>
          <a:noFill/>
        </p:spPr>
        <p:txBody>
          <a:bodyPr wrap="square">
            <a:spAutoFit/>
          </a:bodyPr>
          <a:lstStyle/>
          <a:p>
            <a:pPr algn="ctr"/>
            <a:r>
              <a:rPr lang="ru-RU" sz="2800" b="1" dirty="0">
                <a:solidFill>
                  <a:srgbClr val="1D3152"/>
                </a:solidFill>
                <a:latin typeface="Calibri Light"/>
                <a:cs typeface="Calibri"/>
              </a:rPr>
              <a:t>Дефициты </a:t>
            </a:r>
          </a:p>
        </p:txBody>
      </p:sp>
      <p:sp>
        <p:nvSpPr>
          <p:cNvPr id="11" name="TextBox 10">
            <a:extLst>
              <a:ext uri="{FF2B5EF4-FFF2-40B4-BE49-F238E27FC236}">
                <a16:creationId xmlns:a16="http://schemas.microsoft.com/office/drawing/2014/main" id="{22890541-C1BA-7859-4A3A-7119A065316C}"/>
              </a:ext>
            </a:extLst>
          </p:cNvPr>
          <p:cNvSpPr txBox="1"/>
          <p:nvPr/>
        </p:nvSpPr>
        <p:spPr>
          <a:xfrm>
            <a:off x="865853" y="2373450"/>
            <a:ext cx="3977609"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Возможной причиной является следующее: звукобуквенный анализ слова одно из самых сложных умений для обучающихся начальной школы, но на формирование этого умения не выделены отдельные часы. </a:t>
            </a:r>
          </a:p>
        </p:txBody>
      </p:sp>
      <p:pic>
        <p:nvPicPr>
          <p:cNvPr id="13" name="Рисунок 12">
            <a:extLst>
              <a:ext uri="{FF2B5EF4-FFF2-40B4-BE49-F238E27FC236}">
                <a16:creationId xmlns:a16="http://schemas.microsoft.com/office/drawing/2014/main" id="{B6A14CD3-7C4F-08CD-D8CE-104B5B1591BD}"/>
              </a:ext>
            </a:extLst>
          </p:cNvPr>
          <p:cNvPicPr>
            <a:picLocks noChangeAspect="1"/>
          </p:cNvPicPr>
          <p:nvPr/>
        </p:nvPicPr>
        <p:blipFill>
          <a:blip r:embed="rId2"/>
          <a:stretch>
            <a:fillRect/>
          </a:stretch>
        </p:blipFill>
        <p:spPr>
          <a:xfrm>
            <a:off x="4843462" y="2419350"/>
            <a:ext cx="6619875" cy="2019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856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55">
            <a:extLst>
              <a:ext uri="{FF2B5EF4-FFF2-40B4-BE49-F238E27FC236}">
                <a16:creationId xmlns:a16="http://schemas.microsoft.com/office/drawing/2014/main" id="{51194DD0-D568-4052-A5E3-AFEC34B71A2F}"/>
              </a:ext>
            </a:extLst>
          </p:cNvPr>
          <p:cNvSpPr/>
          <p:nvPr/>
        </p:nvSpPr>
        <p:spPr>
          <a:xfrm>
            <a:off x="3275102" y="473767"/>
            <a:ext cx="5685910"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C92BE3AF-D252-4B2D-86FE-6428E87646F1}"/>
              </a:ext>
            </a:extLst>
          </p:cNvPr>
          <p:cNvSpPr txBox="1">
            <a:spLocks/>
          </p:cNvSpPr>
          <p:nvPr/>
        </p:nvSpPr>
        <p:spPr>
          <a:xfrm>
            <a:off x="471237" y="121447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Обеспечить корректировку рабочей программы по русскому языку с целью введения дополнительных часов по фонетике в рамках изучения других разделов.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Организовать методические практикумы по применению учителями эффективных приёмов, направленных на ликвидацию выявленных дефицитов по разным разделам курса русского языка.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Систематически включать в урок русского языка задания, направленные на отработку умения различать согласные звуки по заданным характеристикам. Использовать в рамках урока эффективные приёмы, позволяющие достигнуть высокого уровня формируемого умения.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Организовать систематическую работу, направленную на ликвидацию выявленных дефицитов по разным разделам курса русского языка.</a:t>
            </a:r>
          </a:p>
        </p:txBody>
      </p:sp>
      <p:cxnSp>
        <p:nvCxnSpPr>
          <p:cNvPr id="4" name="Прямая соединительная линия 3">
            <a:extLst>
              <a:ext uri="{FF2B5EF4-FFF2-40B4-BE49-F238E27FC236}">
                <a16:creationId xmlns:a16="http://schemas.microsoft.com/office/drawing/2014/main" id="{63BC8414-9C54-4E59-9B4D-827CBB274BD7}"/>
              </a:ext>
            </a:extLst>
          </p:cNvPr>
          <p:cNvCxnSpPr/>
          <p:nvPr/>
        </p:nvCxnSpPr>
        <p:spPr>
          <a:xfrm>
            <a:off x="471237" y="322562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0541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0016-0EB2-350B-E903-BAC247869A7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699FA61D-3179-E058-1D53-548C4264353A}"/>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Математика 2-й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856A367F-372B-E677-9A9A-6CC66719EB42}"/>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5492 обучающихся из 244 образовательных организаций. </a:t>
            </a:r>
          </a:p>
        </p:txBody>
      </p:sp>
      <p:sp>
        <p:nvSpPr>
          <p:cNvPr id="5" name="TextBox 4">
            <a:extLst>
              <a:ext uri="{FF2B5EF4-FFF2-40B4-BE49-F238E27FC236}">
                <a16:creationId xmlns:a16="http://schemas.microsoft.com/office/drawing/2014/main" id="{DFFA6157-CDC8-725B-DE22-3C15919D7B10}"/>
              </a:ext>
            </a:extLst>
          </p:cNvPr>
          <p:cNvSpPr txBox="1"/>
          <p:nvPr/>
        </p:nvSpPr>
        <p:spPr>
          <a:xfrm>
            <a:off x="838200" y="2577092"/>
            <a:ext cx="3935278"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всего 14 обучающихся, что составляет 0,25% от общего числа  выполнявших работу из 9 организаций (4%).</a:t>
            </a:r>
          </a:p>
        </p:txBody>
      </p:sp>
      <p:graphicFrame>
        <p:nvGraphicFramePr>
          <p:cNvPr id="6" name="Диаграмма 5">
            <a:extLst>
              <a:ext uri="{FF2B5EF4-FFF2-40B4-BE49-F238E27FC236}">
                <a16:creationId xmlns:a16="http://schemas.microsoft.com/office/drawing/2014/main" id="{24E38C8B-9EC9-DA38-FDCA-D54D2B7354EA}"/>
              </a:ext>
            </a:extLst>
          </p:cNvPr>
          <p:cNvGraphicFramePr/>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148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156708"/>
            <a:ext cx="104602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№11. </a:t>
            </a:r>
            <a:r>
              <a:rPr lang="ru-RU" sz="2400" kern="1200" dirty="0">
                <a:solidFill>
                  <a:prstClr val="black"/>
                </a:solidFill>
                <a:latin typeface="Calibri" panose="020F0502020204030204"/>
              </a:rPr>
              <a:t>Обнаруживать модели геометрических фигур в окружающем мире.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a:solidFill>
                  <a:prstClr val="black"/>
                </a:solidFill>
                <a:latin typeface="Calibri" panose="020F0502020204030204"/>
              </a:rPr>
              <a:t>1081 (19,7%) обучающийся </a:t>
            </a: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не справился с данным заданием.</a:t>
            </a:r>
          </a:p>
        </p:txBody>
      </p:sp>
      <p:sp>
        <p:nvSpPr>
          <p:cNvPr id="7" name="TextBox 6">
            <a:extLst>
              <a:ext uri="{FF2B5EF4-FFF2-40B4-BE49-F238E27FC236}">
                <a16:creationId xmlns:a16="http://schemas.microsoft.com/office/drawing/2014/main" id="{E462C75C-D0A2-8D48-BA73-664B8F9E9999}"/>
              </a:ext>
            </a:extLst>
          </p:cNvPr>
          <p:cNvSpPr txBox="1"/>
          <p:nvPr/>
        </p:nvSpPr>
        <p:spPr>
          <a:xfrm>
            <a:off x="3162300" y="493964"/>
            <a:ext cx="5238750" cy="523220"/>
          </a:xfrm>
          <a:prstGeom prst="rect">
            <a:avLst/>
          </a:prstGeom>
          <a:noFill/>
        </p:spPr>
        <p:txBody>
          <a:bodyPr wrap="square">
            <a:spAutoFit/>
          </a:bodyPr>
          <a:lstStyle/>
          <a:p>
            <a:pPr algn="ctr"/>
            <a:r>
              <a:rPr lang="ru-RU" sz="2800" b="1" dirty="0">
                <a:solidFill>
                  <a:srgbClr val="1D3152"/>
                </a:solidFill>
                <a:latin typeface="Calibri Light"/>
                <a:cs typeface="Calibri"/>
              </a:rPr>
              <a:t>Дефициты </a:t>
            </a:r>
          </a:p>
        </p:txBody>
      </p:sp>
      <p:pic>
        <p:nvPicPr>
          <p:cNvPr id="9" name="Рисунок 8">
            <a:extLst>
              <a:ext uri="{FF2B5EF4-FFF2-40B4-BE49-F238E27FC236}">
                <a16:creationId xmlns:a16="http://schemas.microsoft.com/office/drawing/2014/main" id="{7EF35094-EF56-DB53-5008-40F243F26CEC}"/>
              </a:ext>
            </a:extLst>
          </p:cNvPr>
          <p:cNvPicPr>
            <a:picLocks noChangeAspect="1"/>
          </p:cNvPicPr>
          <p:nvPr/>
        </p:nvPicPr>
        <p:blipFill>
          <a:blip r:embed="rId2"/>
          <a:stretch>
            <a:fillRect/>
          </a:stretch>
        </p:blipFill>
        <p:spPr>
          <a:xfrm>
            <a:off x="6677947" y="2566987"/>
            <a:ext cx="4648200" cy="294322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AE7A27B-D2EF-3C2F-86E5-48DFAB8647AF}"/>
              </a:ext>
            </a:extLst>
          </p:cNvPr>
          <p:cNvSpPr txBox="1"/>
          <p:nvPr/>
        </p:nvSpPr>
        <p:spPr>
          <a:xfrm>
            <a:off x="865853" y="2699771"/>
            <a:ext cx="566829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Многие обучающиеся отметили мяч, как предмет, имеющий форму круга. Так же некоторые обучающиеся отметили кубик, как предмет, имеющий форму квадрата.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Возможной причиной является то, что дети пока плохо различают плоские и объёмные предметы.</a:t>
            </a:r>
          </a:p>
        </p:txBody>
      </p:sp>
    </p:spTree>
    <p:extLst>
      <p:ext uri="{BB962C8B-B14F-4D97-AF65-F5344CB8AC3E}">
        <p14:creationId xmlns:p14="http://schemas.microsoft.com/office/powerpoint/2010/main" val="2290767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F954-F573-3EE5-8F21-3A7EE975162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766FD0B7-BF10-2A38-A5AB-3C0DBB5D94EA}"/>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A628137-B9CE-1331-354E-2FFCC772C951}"/>
              </a:ext>
            </a:extLst>
          </p:cNvPr>
          <p:cNvSpPr txBox="1">
            <a:spLocks/>
          </p:cNvSpPr>
          <p:nvPr/>
        </p:nvSpPr>
        <p:spPr>
          <a:xfrm>
            <a:off x="471237" y="121447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проведение промежуточных срезовых работ, направленных на выявление у обучающихся уровня сформированности умений в соответствии с выявленными дефицитами.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Продумать модель организации внеурочной деятельности по практической математике, направленную на ликвидацию выявленных дефицитов, связанных с пониманием и различением форм плоских фигур.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Систематически включать в урок математики задания, направленные на формирование умения различать формы плоских фигур, в том числе реальных предметов, окружающих ребёнка.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Включать в уроки математики практические задания (рассматривание, наложение на геометрические формы реальных предметов и т. д.) </a:t>
            </a:r>
          </a:p>
        </p:txBody>
      </p:sp>
      <p:cxnSp>
        <p:nvCxnSpPr>
          <p:cNvPr id="4" name="Прямая соединительная линия 3">
            <a:extLst>
              <a:ext uri="{FF2B5EF4-FFF2-40B4-BE49-F238E27FC236}">
                <a16:creationId xmlns:a16="http://schemas.microsoft.com/office/drawing/2014/main" id="{008D20DE-F850-EFFD-B8A0-FFBB6BFA229A}"/>
              </a:ext>
            </a:extLst>
          </p:cNvPr>
          <p:cNvCxnSpPr/>
          <p:nvPr/>
        </p:nvCxnSpPr>
        <p:spPr>
          <a:xfrm>
            <a:off x="471237" y="358757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23479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B1C6A-FCB0-E9DD-E264-3D69253DD878}"/>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0BE249D8-3CF2-4C47-E17A-C70EA3FC9B3C}"/>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Литературное чтение 2-й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34971F39-173D-1587-DF9E-5FF3540A16D1}"/>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5487 обучающихся из 244 образовательных организаций. </a:t>
            </a:r>
          </a:p>
        </p:txBody>
      </p:sp>
      <p:sp>
        <p:nvSpPr>
          <p:cNvPr id="5" name="TextBox 4">
            <a:extLst>
              <a:ext uri="{FF2B5EF4-FFF2-40B4-BE49-F238E27FC236}">
                <a16:creationId xmlns:a16="http://schemas.microsoft.com/office/drawing/2014/main" id="{713C0A8C-D969-5AFA-06B6-379203E8BA1C}"/>
              </a:ext>
            </a:extLst>
          </p:cNvPr>
          <p:cNvSpPr txBox="1"/>
          <p:nvPr/>
        </p:nvSpPr>
        <p:spPr>
          <a:xfrm>
            <a:off x="838200" y="2577092"/>
            <a:ext cx="3935278"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всего 4 обучающихся, что составляет 0,07% от общего числа  выполнявших работу из 4 организаций (1,8%).</a:t>
            </a:r>
          </a:p>
        </p:txBody>
      </p:sp>
      <p:graphicFrame>
        <p:nvGraphicFramePr>
          <p:cNvPr id="6" name="Диаграмма 5">
            <a:extLst>
              <a:ext uri="{FF2B5EF4-FFF2-40B4-BE49-F238E27FC236}">
                <a16:creationId xmlns:a16="http://schemas.microsoft.com/office/drawing/2014/main" id="{DB4A95FD-A6BE-812E-E270-22D3FD3FC321}"/>
              </a:ext>
            </a:extLst>
          </p:cNvPr>
          <p:cNvGraphicFramePr/>
          <p:nvPr>
            <p:extLst>
              <p:ext uri="{D42A27DB-BD31-4B8C-83A1-F6EECF244321}">
                <p14:modId xmlns:p14="http://schemas.microsoft.com/office/powerpoint/2010/main" val="2661932630"/>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705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43770-6034-183E-324B-A1C9DFBD3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37C075-0644-AB82-BF33-4DA822898FBC}"/>
              </a:ext>
            </a:extLst>
          </p:cNvPr>
          <p:cNvSpPr txBox="1"/>
          <p:nvPr/>
        </p:nvSpPr>
        <p:spPr>
          <a:xfrm>
            <a:off x="865853" y="1156708"/>
            <a:ext cx="104602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№6. </a:t>
            </a:r>
            <a:r>
              <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Находить в тексте примеры использования слов в прямом и переносном значении.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1010 (18,4%) обучающихся не справились с заданием.</a:t>
            </a:r>
          </a:p>
        </p:txBody>
      </p:sp>
      <p:sp>
        <p:nvSpPr>
          <p:cNvPr id="7" name="TextBox 6">
            <a:extLst>
              <a:ext uri="{FF2B5EF4-FFF2-40B4-BE49-F238E27FC236}">
                <a16:creationId xmlns:a16="http://schemas.microsoft.com/office/drawing/2014/main" id="{B9587C11-7FBC-2A68-A52A-9DD705F60CB1}"/>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pic>
        <p:nvPicPr>
          <p:cNvPr id="6" name="Рисунок 5">
            <a:extLst>
              <a:ext uri="{FF2B5EF4-FFF2-40B4-BE49-F238E27FC236}">
                <a16:creationId xmlns:a16="http://schemas.microsoft.com/office/drawing/2014/main" id="{F1C178F4-F5E2-65BF-53C2-9777FDD83009}"/>
              </a:ext>
            </a:extLst>
          </p:cNvPr>
          <p:cNvPicPr>
            <a:picLocks noChangeAspect="1"/>
          </p:cNvPicPr>
          <p:nvPr/>
        </p:nvPicPr>
        <p:blipFill>
          <a:blip r:embed="rId2"/>
          <a:stretch>
            <a:fillRect/>
          </a:stretch>
        </p:blipFill>
        <p:spPr>
          <a:xfrm>
            <a:off x="2159037" y="3162300"/>
            <a:ext cx="7873925" cy="1866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9322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3705-50F9-2EE2-4EA4-055A34AFEA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A0333E-E297-5532-E719-2B4835C49665}"/>
              </a:ext>
            </a:extLst>
          </p:cNvPr>
          <p:cNvSpPr txBox="1"/>
          <p:nvPr/>
        </p:nvSpPr>
        <p:spPr>
          <a:xfrm>
            <a:off x="865853" y="1156708"/>
            <a:ext cx="10460294"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№10. </a:t>
            </a:r>
            <a:r>
              <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Составлять высказывания на заданную тему по содержанию произведения (не менее 5 предложений). Формулировать устно простые выводы, подтверждать свой ответ примерами из текста.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a:solidFill>
                  <a:prstClr val="black"/>
                </a:solidFill>
                <a:latin typeface="Calibri" panose="020F0502020204030204"/>
              </a:rPr>
              <a:t>Не справились </a:t>
            </a: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1117 (20,36%) обучающихся.</a:t>
            </a:r>
          </a:p>
        </p:txBody>
      </p:sp>
      <p:sp>
        <p:nvSpPr>
          <p:cNvPr id="7" name="TextBox 6">
            <a:extLst>
              <a:ext uri="{FF2B5EF4-FFF2-40B4-BE49-F238E27FC236}">
                <a16:creationId xmlns:a16="http://schemas.microsoft.com/office/drawing/2014/main" id="{9DC6AA1F-2B11-229A-987D-9993349AD52D}"/>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pic>
        <p:nvPicPr>
          <p:cNvPr id="8" name="Рисунок 7">
            <a:extLst>
              <a:ext uri="{FF2B5EF4-FFF2-40B4-BE49-F238E27FC236}">
                <a16:creationId xmlns:a16="http://schemas.microsoft.com/office/drawing/2014/main" id="{A2F306EB-67F5-A944-EAB2-B79F9A96ED12}"/>
              </a:ext>
            </a:extLst>
          </p:cNvPr>
          <p:cNvPicPr>
            <a:picLocks noChangeAspect="1"/>
          </p:cNvPicPr>
          <p:nvPr/>
        </p:nvPicPr>
        <p:blipFill>
          <a:blip r:embed="rId2"/>
          <a:stretch>
            <a:fillRect/>
          </a:stretch>
        </p:blipFill>
        <p:spPr>
          <a:xfrm>
            <a:off x="2805112" y="3429000"/>
            <a:ext cx="6581775" cy="2343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794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3713-943B-4A2A-3F76-819AD5E940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762F395-FED3-BCF7-6DE4-BC9AC00F79FD}"/>
              </a:ext>
            </a:extLst>
          </p:cNvPr>
          <p:cNvSpPr txBox="1"/>
          <p:nvPr/>
        </p:nvSpPr>
        <p:spPr>
          <a:xfrm>
            <a:off x="865853" y="1351508"/>
            <a:ext cx="10460294" cy="4154984"/>
          </a:xfrm>
          <a:prstGeom prst="rect">
            <a:avLst/>
          </a:prstGeom>
          <a:noFill/>
        </p:spPr>
        <p:txBody>
          <a:bodyPr wrap="square">
            <a:spAutoFit/>
          </a:bodyPr>
          <a:lstStyle/>
          <a:p>
            <a:pPr marR="0" lvl="0" indent="361950" algn="l" defTabSz="914400" rtl="0" eaLnBrk="1" fontAlgn="auto" latinLnBrk="0" hangingPunct="1">
              <a:lnSpc>
                <a:spcPct val="100000"/>
              </a:lnSpc>
              <a:spcBef>
                <a:spcPts val="0"/>
              </a:spcBef>
              <a:spcAft>
                <a:spcPts val="0"/>
              </a:spcAft>
              <a:buClrTx/>
              <a:buSzTx/>
              <a:buFontTx/>
              <a:buNone/>
              <a:tabLst/>
              <a:defRPr/>
            </a:pPr>
            <a:r>
              <a:rPr kumimoji="0" lang="ru-RU" sz="240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Задания состоят из нескольких шагов и являются заданиями повышенного уровня. Обучающимся сначала нужно было найти строки в самом произведении, прочитать их, уточнить контекст высказывания в самом произведении (№6), а затем записать своими словами и перечитав последний абзац сделать вывод на основе прочитанного (№ 10), а потом оформить свои мысли в виде нескольких предложений. </a:t>
            </a:r>
          </a:p>
          <a:p>
            <a:pPr marR="0" lvl="0" indent="361950" algn="l" defTabSz="914400" rtl="0" eaLnBrk="1" fontAlgn="auto" latinLnBrk="0" hangingPunct="1">
              <a:lnSpc>
                <a:spcPct val="100000"/>
              </a:lnSpc>
              <a:spcBef>
                <a:spcPts val="0"/>
              </a:spcBef>
              <a:spcAft>
                <a:spcPts val="0"/>
              </a:spcAft>
              <a:buClrTx/>
              <a:buSzTx/>
              <a:buFontTx/>
              <a:buNone/>
              <a:tabLst/>
              <a:defRPr/>
            </a:pPr>
            <a:r>
              <a:rPr kumimoji="0" lang="ru-RU" sz="240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Причиной трудностей при выполнении этих заданий является не только проблема понимания «переносного» значения слова, но и проблема смыслового чтения, а именно анализ и понимание прочитанного. Неверное понимание приводит к формулированию ошибочных суждений, а иногда к высказыванию подтверждающему совсем другую мысль.</a:t>
            </a:r>
          </a:p>
        </p:txBody>
      </p:sp>
    </p:spTree>
    <p:extLst>
      <p:ext uri="{BB962C8B-B14F-4D97-AF65-F5344CB8AC3E}">
        <p14:creationId xmlns:p14="http://schemas.microsoft.com/office/powerpoint/2010/main" val="535588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7D7520-B4A7-82B8-0D89-9576FFCAF0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128881-A48C-5A88-C759-FDA899E042B6}"/>
              </a:ext>
            </a:extLst>
          </p:cNvPr>
          <p:cNvSpPr txBox="1"/>
          <p:nvPr/>
        </p:nvSpPr>
        <p:spPr>
          <a:xfrm>
            <a:off x="865853" y="1156708"/>
            <a:ext cx="104602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№11. </a:t>
            </a:r>
            <a:r>
              <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Осознанно применять  для анализа текста изученные понятия (тема, заголовок).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a:solidFill>
                  <a:prstClr val="black"/>
                </a:solidFill>
                <a:latin typeface="Calibri" panose="020F0502020204030204"/>
              </a:rPr>
              <a:t>Не справились </a:t>
            </a: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1338 (24,4%) обучающихся.</a:t>
            </a:r>
          </a:p>
        </p:txBody>
      </p:sp>
      <p:sp>
        <p:nvSpPr>
          <p:cNvPr id="7" name="TextBox 6">
            <a:extLst>
              <a:ext uri="{FF2B5EF4-FFF2-40B4-BE49-F238E27FC236}">
                <a16:creationId xmlns:a16="http://schemas.microsoft.com/office/drawing/2014/main" id="{A1BDE4AA-F162-C2C6-07D8-8C7D706C170B}"/>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8" name="TextBox 7">
            <a:extLst>
              <a:ext uri="{FF2B5EF4-FFF2-40B4-BE49-F238E27FC236}">
                <a16:creationId xmlns:a16="http://schemas.microsoft.com/office/drawing/2014/main" id="{66689D0E-1F8E-85D3-F0CB-C4B3F0DF3B8C}"/>
              </a:ext>
            </a:extLst>
          </p:cNvPr>
          <p:cNvSpPr txBox="1"/>
          <p:nvPr/>
        </p:nvSpPr>
        <p:spPr>
          <a:xfrm>
            <a:off x="671049" y="4652949"/>
            <a:ext cx="10849897" cy="1323439"/>
          </a:xfrm>
          <a:prstGeom prst="rect">
            <a:avLst/>
          </a:prstGeom>
          <a:noFill/>
        </p:spPr>
        <p:txBody>
          <a:bodyPr wrap="square">
            <a:spAutoFit/>
          </a:bodyPr>
          <a:lstStyle/>
          <a:p>
            <a:r>
              <a:rPr lang="ru-RU" sz="2000" i="1" kern="1200" dirty="0">
                <a:solidFill>
                  <a:prstClr val="black"/>
                </a:solidFill>
                <a:latin typeface="Calibri" panose="020F0502020204030204"/>
              </a:rPr>
              <a:t>В задании нужно было понять, что отражает заголовок: тему или основную мысль текста. Работа над различением этих понятий начинается во 2 классе и продолжается до конца 4 класса. Данное задание во 2 классе является заданием повышенного уровня, что объясняет такое число ошибок. </a:t>
            </a:r>
          </a:p>
        </p:txBody>
      </p:sp>
      <p:pic>
        <p:nvPicPr>
          <p:cNvPr id="10" name="Рисунок 9">
            <a:extLst>
              <a:ext uri="{FF2B5EF4-FFF2-40B4-BE49-F238E27FC236}">
                <a16:creationId xmlns:a16="http://schemas.microsoft.com/office/drawing/2014/main" id="{BD4037F6-D385-F4D0-5CE4-A5F9B31A6129}"/>
              </a:ext>
            </a:extLst>
          </p:cNvPr>
          <p:cNvPicPr>
            <a:picLocks noChangeAspect="1"/>
          </p:cNvPicPr>
          <p:nvPr/>
        </p:nvPicPr>
        <p:blipFill>
          <a:blip r:embed="rId4"/>
          <a:stretch>
            <a:fillRect/>
          </a:stretch>
        </p:blipFill>
        <p:spPr>
          <a:xfrm>
            <a:off x="3045766" y="2904828"/>
            <a:ext cx="6100462" cy="1569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943630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2339735" y="304201"/>
            <a:ext cx="6401930" cy="97872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3200" b="1" i="0" u="none" strike="noStrike" kern="0" cap="none" spc="0" normalizeH="0" baseline="0" noProof="0" dirty="0">
                <a:ln>
                  <a:noFill/>
                </a:ln>
                <a:solidFill>
                  <a:srgbClr val="1D3152"/>
                </a:solidFill>
                <a:effectLst/>
                <a:uLnTx/>
                <a:uFillTx/>
                <a:latin typeface="Calibri"/>
                <a:cs typeface="Calibri"/>
                <a:sym typeface="Calibri"/>
              </a:rPr>
              <a:t>Постоянно действующие вебинары для педагогов</a:t>
            </a:r>
            <a:endParaRPr kumimoji="0" sz="3200" b="1" i="0" u="none" strike="noStrike" kern="0" cap="none" spc="0" normalizeH="0" baseline="0" noProof="0" dirty="0">
              <a:ln>
                <a:noFill/>
              </a:ln>
              <a:solidFill>
                <a:srgbClr val="1D3152"/>
              </a:solidFill>
              <a:effectLst/>
              <a:uLnTx/>
              <a:uFillTx/>
              <a:latin typeface="Calibri"/>
              <a:cs typeface="Calibri"/>
              <a:sym typeface="Calibri"/>
            </a:endParaRPr>
          </a:p>
        </p:txBody>
      </p:sp>
      <p:sp>
        <p:nvSpPr>
          <p:cNvPr id="56" name="Shape 56"/>
          <p:cNvSpPr/>
          <p:nvPr/>
        </p:nvSpPr>
        <p:spPr>
          <a:xfrm>
            <a:off x="580321" y="1528862"/>
            <a:ext cx="4695699"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spcBef>
                <a:spcPts val="1000"/>
              </a:spcBef>
              <a:defRPr sz="2400" b="1">
                <a:latin typeface="Calibri"/>
                <a:ea typeface="Calibri"/>
                <a:cs typeface="Calibri"/>
                <a:sym typeface="Calibri"/>
              </a:defRPr>
            </a:lvl1pPr>
          </a:lstStyle>
          <a:p>
            <a:pPr marL="0" marR="0" lvl="0" indent="0" defTabSz="914400" eaLnBrk="1" fontAlgn="auto" latinLnBrk="0" hangingPunct="1">
              <a:lnSpc>
                <a:spcPct val="90000"/>
              </a:lnSpc>
              <a:spcBef>
                <a:spcPts val="1000"/>
              </a:spcBef>
              <a:spcAft>
                <a:spcPts val="0"/>
              </a:spcAft>
              <a:buClrTx/>
              <a:buSzTx/>
              <a:buFontTx/>
              <a:buNone/>
              <a:tabLst/>
              <a:defRPr sz="1800" b="0"/>
            </a:pPr>
            <a:r>
              <a:rPr kumimoji="0" lang="ru-RU" sz="2400" b="1" i="0" u="none" strike="noStrike" kern="0" cap="none" spc="0" normalizeH="0" baseline="0" noProof="0" dirty="0">
                <a:ln>
                  <a:noFill/>
                </a:ln>
                <a:solidFill>
                  <a:sysClr val="windowText" lastClr="000000"/>
                </a:solidFill>
                <a:effectLst/>
                <a:uLnTx/>
                <a:uFillTx/>
                <a:latin typeface="Calibri"/>
                <a:cs typeface="Calibri"/>
                <a:sym typeface="Calibri"/>
              </a:rPr>
              <a:t>Каждую пятницу 16:00</a:t>
            </a:r>
            <a:endParaRPr kumimoji="0" sz="2400" b="1" i="0" u="none" strike="noStrike" kern="0" cap="none" spc="0" normalizeH="0" baseline="0" noProof="0" dirty="0">
              <a:ln>
                <a:noFill/>
              </a:ln>
              <a:solidFill>
                <a:sysClr val="windowText" lastClr="000000"/>
              </a:solidFill>
              <a:effectLst/>
              <a:uLnTx/>
              <a:uFillTx/>
              <a:latin typeface="Calibri"/>
              <a:cs typeface="Calibri"/>
              <a:sym typeface="Calibri"/>
            </a:endParaRPr>
          </a:p>
        </p:txBody>
      </p:sp>
      <p:sp>
        <p:nvSpPr>
          <p:cNvPr id="5" name="Shape 57">
            <a:extLst>
              <a:ext uri="{FF2B5EF4-FFF2-40B4-BE49-F238E27FC236}">
                <a16:creationId xmlns:a16="http://schemas.microsoft.com/office/drawing/2014/main" id="{11923DF0-E73A-459A-AD23-809BAF9491A4}"/>
              </a:ext>
            </a:extLst>
          </p:cNvPr>
          <p:cNvSpPr/>
          <p:nvPr/>
        </p:nvSpPr>
        <p:spPr>
          <a:xfrm>
            <a:off x="679380" y="5196511"/>
            <a:ext cx="9193280" cy="7571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1600">
                <a:latin typeface="Calibri"/>
                <a:ea typeface="Calibri"/>
                <a:cs typeface="Calibri"/>
                <a:sym typeface="Calibri"/>
              </a:defRPr>
            </a:lvl1pPr>
          </a:lstStyle>
          <a:p>
            <a:pPr marL="0" marR="0" lvl="0" indent="0" algn="l" defTabSz="914400" eaLnBrk="1" fontAlgn="auto" latinLnBrk="0" hangingPunct="1">
              <a:lnSpc>
                <a:spcPct val="90000"/>
              </a:lnSpc>
              <a:spcBef>
                <a:spcPts val="0"/>
              </a:spcBef>
              <a:spcAft>
                <a:spcPts val="0"/>
              </a:spcAft>
              <a:buClrTx/>
              <a:buSzTx/>
              <a:buFontTx/>
              <a:buNone/>
              <a:tabLst/>
              <a:defRPr sz="1800"/>
            </a:pPr>
            <a:r>
              <a:rPr kumimoji="0" lang="ru-RU" sz="2400" i="1"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sym typeface="Calibri"/>
              </a:rPr>
              <a:t>Тестирование после каждого вебинара</a:t>
            </a:r>
            <a:endParaRPr lang="ru-RU" sz="2400" i="1" dirty="0">
              <a:latin typeface="Calibri Light" panose="020F0302020204030204" pitchFamily="34" charset="0"/>
              <a:cs typeface="Calibri Light" panose="020F0302020204030204" pitchFamily="34" charset="0"/>
            </a:endParaRPr>
          </a:p>
          <a:p>
            <a:pPr marL="0" marR="0" lvl="0" indent="0" algn="l" defTabSz="914400" eaLnBrk="1" fontAlgn="auto" latinLnBrk="0" hangingPunct="1">
              <a:lnSpc>
                <a:spcPct val="90000"/>
              </a:lnSpc>
              <a:spcBef>
                <a:spcPts val="0"/>
              </a:spcBef>
              <a:spcAft>
                <a:spcPts val="0"/>
              </a:spcAft>
              <a:buClrTx/>
              <a:buSzTx/>
              <a:buFontTx/>
              <a:buNone/>
              <a:tabLst/>
              <a:defRPr sz="1800"/>
            </a:pPr>
            <a:r>
              <a:rPr kumimoji="0" lang="ru-RU" sz="2400" b="1" i="1"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sym typeface="Calibri"/>
              </a:rPr>
              <a:t>Доступ к тесту закрыт в понедельник 16:00</a:t>
            </a:r>
            <a:endParaRPr kumimoji="0" sz="2400" b="1" i="1"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sym typeface="Calibri"/>
            </a:endParaRPr>
          </a:p>
        </p:txBody>
      </p:sp>
      <p:pic>
        <p:nvPicPr>
          <p:cNvPr id="1029" name="Picture 5" descr="https://code-qr.ru/storage/generated/2024/09/02/96eacd308bebbe65ca51a20206aa9dba/2024090211030.png">
            <a:extLst>
              <a:ext uri="{FF2B5EF4-FFF2-40B4-BE49-F238E27FC236}">
                <a16:creationId xmlns:a16="http://schemas.microsoft.com/office/drawing/2014/main" id="{2DC4BA19-9F00-4F00-B9BE-101CCA242F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8128" y="4803156"/>
            <a:ext cx="1235742" cy="13395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7753E277-BC9A-F2FB-7BFC-B417BF978E16}"/>
              </a:ext>
            </a:extLst>
          </p:cNvPr>
          <p:cNvSpPr/>
          <p:nvPr/>
        </p:nvSpPr>
        <p:spPr>
          <a:xfrm>
            <a:off x="580321" y="2036311"/>
            <a:ext cx="10799982" cy="278537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2000" b="1" dirty="0">
                <a:solidFill>
                  <a:srgbClr val="E8573C"/>
                </a:solidFill>
                <a:latin typeface="+mn-lt"/>
                <a:ea typeface="+mn-ea"/>
                <a:cs typeface="Calibri Light" panose="020F0302020204030204" pitchFamily="34" charset="0"/>
              </a:rPr>
              <a:t>1 неделя </a:t>
            </a:r>
            <a:r>
              <a:rPr lang="ru-RU" sz="2000" dirty="0">
                <a:solidFill>
                  <a:srgbClr val="E8573C"/>
                </a:solidFill>
                <a:latin typeface="+mn-lt"/>
                <a:ea typeface="+mn-ea"/>
                <a:cs typeface="Calibri Light" panose="020F0302020204030204" pitchFamily="34" charset="0"/>
                <a:sym typeface="Calibri"/>
              </a:rPr>
              <a:t>– </a:t>
            </a:r>
            <a:r>
              <a:rPr lang="ru-RU" sz="2000" kern="1200" dirty="0">
                <a:solidFill>
                  <a:prstClr val="black"/>
                </a:solidFill>
                <a:latin typeface="+mn-lt"/>
                <a:ea typeface="+mn-ea"/>
                <a:cs typeface="Calibri Light" panose="020F0302020204030204" pitchFamily="34" charset="0"/>
              </a:rPr>
              <a:t>Преподавание предмета русский язык при реализации ускоренного обучения в начальном общем образовании</a:t>
            </a:r>
            <a:endParaRPr lang="ru-RU" sz="2000" dirty="0">
              <a:latin typeface="+mn-lt"/>
              <a:ea typeface="+mn-ea"/>
              <a:cs typeface="Calibri Light" panose="020F0302020204030204" pitchFamily="34" charset="0"/>
              <a:sym typeface="Calibr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ru-RU" sz="2000" b="1" dirty="0">
                <a:solidFill>
                  <a:srgbClr val="E8573C"/>
                </a:solidFill>
                <a:latin typeface="+mn-lt"/>
                <a:ea typeface="+mn-ea"/>
                <a:cs typeface="Calibri Light" panose="020F0302020204030204" pitchFamily="34" charset="0"/>
              </a:rPr>
              <a:t>2 неделя </a:t>
            </a:r>
            <a:r>
              <a:rPr lang="ru-RU" sz="2000" dirty="0">
                <a:solidFill>
                  <a:srgbClr val="E8573C"/>
                </a:solidFill>
                <a:latin typeface="+mn-lt"/>
                <a:ea typeface="+mn-ea"/>
                <a:cs typeface="Calibri Light" panose="020F0302020204030204" pitchFamily="34" charset="0"/>
                <a:sym typeface="Calibri"/>
              </a:rPr>
              <a:t>– </a:t>
            </a:r>
            <a:r>
              <a:rPr lang="ru-RU" sz="2000" kern="1200" dirty="0">
                <a:solidFill>
                  <a:prstClr val="black"/>
                </a:solidFill>
                <a:latin typeface="+mn-lt"/>
                <a:ea typeface="+mn-ea"/>
                <a:cs typeface="Calibri Light" panose="020F0302020204030204" pitchFamily="34" charset="0"/>
              </a:rPr>
              <a:t>Преподавание предмета литературное чтение при реализации ускоренного обучения в начальном общем образовании </a:t>
            </a:r>
            <a:endParaRPr lang="ru-RU" sz="2000" dirty="0">
              <a:latin typeface="+mn-lt"/>
              <a:ea typeface="+mn-ea"/>
              <a:cs typeface="Calibri Light" panose="020F0302020204030204" pitchFamily="34" charset="0"/>
              <a:sym typeface="Calibr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ru-RU" sz="2000" b="1" dirty="0">
                <a:solidFill>
                  <a:srgbClr val="E8573C"/>
                </a:solidFill>
                <a:latin typeface="+mn-lt"/>
                <a:ea typeface="+mn-ea"/>
                <a:cs typeface="Calibri Light" panose="020F0302020204030204" pitchFamily="34" charset="0"/>
              </a:rPr>
              <a:t>3 неделя </a:t>
            </a:r>
            <a:r>
              <a:rPr lang="ru-RU" sz="2000" dirty="0">
                <a:solidFill>
                  <a:srgbClr val="E8573C"/>
                </a:solidFill>
                <a:latin typeface="+mn-lt"/>
                <a:ea typeface="+mn-ea"/>
                <a:cs typeface="Calibri Light" panose="020F0302020204030204" pitchFamily="34" charset="0"/>
                <a:sym typeface="Calibri"/>
              </a:rPr>
              <a:t>– </a:t>
            </a:r>
            <a:r>
              <a:rPr lang="ru-RU" sz="2000" kern="1200" dirty="0">
                <a:solidFill>
                  <a:prstClr val="black"/>
                </a:solidFill>
                <a:latin typeface="+mn-lt"/>
                <a:ea typeface="+mn-ea"/>
                <a:cs typeface="Calibri Light" panose="020F0302020204030204" pitchFamily="34" charset="0"/>
              </a:rPr>
              <a:t>Преподавание предмета математика при реализации ускоренного обучения в начальном общем образовании</a:t>
            </a:r>
            <a:endParaRPr lang="ru-RU" sz="2000" dirty="0">
              <a:latin typeface="+mn-lt"/>
              <a:ea typeface="+mn-ea"/>
              <a:cs typeface="Calibri Light" panose="020F0302020204030204" pitchFamily="34" charset="0"/>
              <a:sym typeface="Calibr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ru-RU" sz="2000" b="1" dirty="0">
                <a:solidFill>
                  <a:srgbClr val="E8573C"/>
                </a:solidFill>
                <a:latin typeface="+mn-lt"/>
                <a:ea typeface="+mn-ea"/>
                <a:cs typeface="Calibri Light" panose="020F0302020204030204" pitchFamily="34" charset="0"/>
              </a:rPr>
              <a:t>4 неделя </a:t>
            </a:r>
            <a:r>
              <a:rPr lang="ru-RU" sz="2000" dirty="0">
                <a:solidFill>
                  <a:srgbClr val="E8573C"/>
                </a:solidFill>
                <a:latin typeface="+mn-lt"/>
                <a:ea typeface="+mn-ea"/>
                <a:cs typeface="Calibri Light" panose="020F0302020204030204" pitchFamily="34" charset="0"/>
                <a:sym typeface="Calibri"/>
              </a:rPr>
              <a:t>– </a:t>
            </a:r>
            <a:r>
              <a:rPr lang="ru-RU" sz="2000" kern="1200" dirty="0">
                <a:solidFill>
                  <a:prstClr val="black"/>
                </a:solidFill>
                <a:latin typeface="+mn-lt"/>
                <a:ea typeface="+mn-ea"/>
                <a:cs typeface="Calibri Light" panose="020F0302020204030204" pitchFamily="34" charset="0"/>
              </a:rPr>
              <a:t>Преподавание предмета окружающий мир при реализации ускоренного обучения в начальном общем образовании</a:t>
            </a:r>
            <a:endParaRPr lang="ru-RU" sz="2000" dirty="0">
              <a:latin typeface="+mn-lt"/>
              <a:ea typeface="+mn-ea"/>
              <a:cs typeface="Calibri Light" panose="020F0302020204030204" pitchFamily="34" charset="0"/>
              <a:sym typeface="Calibri"/>
            </a:endParaRPr>
          </a:p>
        </p:txBody>
      </p:sp>
    </p:spTree>
    <p:extLst>
      <p:ext uri="{BB962C8B-B14F-4D97-AF65-F5344CB8AC3E}">
        <p14:creationId xmlns:p14="http://schemas.microsoft.com/office/powerpoint/2010/main" val="1158092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6353-B821-CB66-DE99-2BE3FE4E4118}"/>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BFDD608F-ED84-23C6-D532-FFA88F3B916E}"/>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AF6846F3-5393-B6A6-D919-3A1B4DED1DC3}"/>
              </a:ext>
            </a:extLst>
          </p:cNvPr>
          <p:cNvSpPr txBox="1">
            <a:spLocks/>
          </p:cNvSpPr>
          <p:nvPr/>
        </p:nvSpPr>
        <p:spPr>
          <a:xfrm>
            <a:off x="161925" y="1093453"/>
            <a:ext cx="11868149" cy="4988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проведение промежуточных срезовых работ, направленных на проверку умения объяснять значения слов и выражений с опорой на контекст произведения, составлять и записывать предложения на заданную тему с опорой на контекст произведения.</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Организовать методические практикумы по знакомству учителей с эффективными приёмами, направленными на формирование эффективного смыслового чтения.</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3.	Организовать посещение уроков с целью выявления эффективных приёмов работы учителей, направленными на формирование эффективного смыслового чтения.</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4.	Продумать организацию внеурочной деятельности, направленную в том числе на ликвидацию выявленных дефицитов.</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800" b="1" i="0" u="none" strike="noStrike" kern="1200" cap="none" spc="0" normalizeH="0" baseline="0" noProof="0" dirty="0">
              <a:ln>
                <a:noFill/>
              </a:ln>
              <a:solidFill>
                <a:srgbClr val="1D3152"/>
              </a:solidFill>
              <a:effectLst/>
              <a:uLnTx/>
              <a:uFillTx/>
              <a:latin typeface="Calibri"/>
              <a:ea typeface="+mn-ea"/>
              <a:cs typeface="Calibri"/>
              <a:sym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систематическую работу (на каждом уроке), направленную на умение различать тему и основную мысль текста, в том числе и на примере стихотворных текстов.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Организовать систематическую работу (на каждом уроке), направленную на формирование навыков смыслового чтения и различных приёмов работы с текстом.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3. Систематически включать в урок литературного чтения задания, направленные на умения составлять и записывать предложения на заданную тему с опорой на контекст произведения.</a:t>
            </a:r>
          </a:p>
        </p:txBody>
      </p:sp>
      <p:cxnSp>
        <p:nvCxnSpPr>
          <p:cNvPr id="4" name="Прямая соединительная линия 3">
            <a:extLst>
              <a:ext uri="{FF2B5EF4-FFF2-40B4-BE49-F238E27FC236}">
                <a16:creationId xmlns:a16="http://schemas.microsoft.com/office/drawing/2014/main" id="{1A726E14-0759-6359-BE25-74C53E88BD11}"/>
              </a:ext>
            </a:extLst>
          </p:cNvPr>
          <p:cNvCxnSpPr/>
          <p:nvPr/>
        </p:nvCxnSpPr>
        <p:spPr>
          <a:xfrm>
            <a:off x="161925" y="408287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680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0740-B039-4C13-FB41-E0DC5FFFA3A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F224E5CC-D89C-0F5E-0844-FD6A1E14B317}"/>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Окружающий мир 2-й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E98EB12D-9260-48E4-D2A6-8CC4360B423C}"/>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5486 обучающихся из 244 образовательных организаций. </a:t>
            </a:r>
          </a:p>
        </p:txBody>
      </p:sp>
      <p:sp>
        <p:nvSpPr>
          <p:cNvPr id="5" name="TextBox 4">
            <a:extLst>
              <a:ext uri="{FF2B5EF4-FFF2-40B4-BE49-F238E27FC236}">
                <a16:creationId xmlns:a16="http://schemas.microsoft.com/office/drawing/2014/main" id="{3B7F8DB3-ADA6-5D67-4038-508C73616A97}"/>
              </a:ext>
            </a:extLst>
          </p:cNvPr>
          <p:cNvSpPr txBox="1"/>
          <p:nvPr/>
        </p:nvSpPr>
        <p:spPr>
          <a:xfrm>
            <a:off x="838200" y="2577092"/>
            <a:ext cx="3935278"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справились все 100% обучающихся.</a:t>
            </a:r>
          </a:p>
        </p:txBody>
      </p:sp>
      <p:graphicFrame>
        <p:nvGraphicFramePr>
          <p:cNvPr id="6" name="Диаграмма 5">
            <a:extLst>
              <a:ext uri="{FF2B5EF4-FFF2-40B4-BE49-F238E27FC236}">
                <a16:creationId xmlns:a16="http://schemas.microsoft.com/office/drawing/2014/main" id="{F5E4040C-4E3D-1436-C9BA-6D656DA34834}"/>
              </a:ext>
            </a:extLst>
          </p:cNvPr>
          <p:cNvGraphicFramePr/>
          <p:nvPr>
            <p:extLst>
              <p:ext uri="{D42A27DB-BD31-4B8C-83A1-F6EECF244321}">
                <p14:modId xmlns:p14="http://schemas.microsoft.com/office/powerpoint/2010/main" val="2902682247"/>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848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7612-C22B-1025-8D99-AEC35B9084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77EF07-D51F-DAAF-D2CE-5931F3203F4C}"/>
              </a:ext>
            </a:extLst>
          </p:cNvPr>
          <p:cNvSpPr txBox="1"/>
          <p:nvPr/>
        </p:nvSpPr>
        <p:spPr>
          <a:xfrm>
            <a:off x="865853" y="1156708"/>
            <a:ext cx="104602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№1. </a:t>
            </a:r>
            <a:r>
              <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Группировать изученные объекты живой   природы по предложенным признакам.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656 (12%) обучающихся не справились с данным заданием.</a:t>
            </a:r>
          </a:p>
        </p:txBody>
      </p:sp>
      <p:sp>
        <p:nvSpPr>
          <p:cNvPr id="7" name="TextBox 6">
            <a:extLst>
              <a:ext uri="{FF2B5EF4-FFF2-40B4-BE49-F238E27FC236}">
                <a16:creationId xmlns:a16="http://schemas.microsoft.com/office/drawing/2014/main" id="{95A0A65B-2499-BF50-B6AE-C0A330E382CC}"/>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6E452476-2B60-84C4-0DD6-F45B146A4A67}"/>
              </a:ext>
            </a:extLst>
          </p:cNvPr>
          <p:cNvSpPr txBox="1"/>
          <p:nvPr/>
        </p:nvSpPr>
        <p:spPr>
          <a:xfrm>
            <a:off x="865853" y="2654304"/>
            <a:ext cx="593883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Обучающиеся плохо различают объекты живой и неживой природы. Возможной причиной может быть несформированное умение извлекать информацию из рисунка или смысловое чтение. В задании было сказано, что нужно найти все объекты неживой природы, а многие ученики отметили лишь несколько объектов. </a:t>
            </a:r>
          </a:p>
        </p:txBody>
      </p:sp>
      <p:pic>
        <p:nvPicPr>
          <p:cNvPr id="4" name="Рисунок 3">
            <a:extLst>
              <a:ext uri="{FF2B5EF4-FFF2-40B4-BE49-F238E27FC236}">
                <a16:creationId xmlns:a16="http://schemas.microsoft.com/office/drawing/2014/main" id="{889E85DD-44DB-36AE-229B-9C67DD1BAB76}"/>
              </a:ext>
            </a:extLst>
          </p:cNvPr>
          <p:cNvPicPr>
            <a:picLocks noChangeAspect="1"/>
          </p:cNvPicPr>
          <p:nvPr/>
        </p:nvPicPr>
        <p:blipFill>
          <a:blip r:embed="rId2"/>
          <a:stretch>
            <a:fillRect/>
          </a:stretch>
        </p:blipFill>
        <p:spPr>
          <a:xfrm>
            <a:off x="7010381" y="2809375"/>
            <a:ext cx="4557731" cy="2736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2417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7993-8724-369C-D108-09E5A226503A}"/>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F9A8DF1C-9265-23FD-6642-9791E04C5A8B}"/>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4B84882E-78EB-B755-DD76-1B4E808B5246}"/>
              </a:ext>
            </a:extLst>
          </p:cNvPr>
          <p:cNvSpPr txBox="1">
            <a:spLocks/>
          </p:cNvSpPr>
          <p:nvPr/>
        </p:nvSpPr>
        <p:spPr>
          <a:xfrm>
            <a:off x="471237" y="121447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проведение промежуточных срезовых работ, направленных на выявление у обучающихся уровня сформированности умений различать объекты живой и неживой природы, в том числе с опорой на рисунок.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Систематически включать в урок окружающего мира работу, направленную на формирование умения смыслового чтения, в том числе заданий с разными формулировками (все, только те, некоторые, всевозможные и т.д.) Использовать в рамках урока эффективные приёмы, позволяющие достигнуть высокого уровня формируемого умения.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Организовать систематическую работу, направленную на формирование умения различать объекты живой и неживой природы, в том числе с опорой на рисунки и на реальные объекты (выход на экскурсии на пришкольную территорию с целью наблюдения за различными объектами живой и неживой природы). </a:t>
            </a:r>
          </a:p>
        </p:txBody>
      </p:sp>
      <p:cxnSp>
        <p:nvCxnSpPr>
          <p:cNvPr id="4" name="Прямая соединительная линия 3">
            <a:extLst>
              <a:ext uri="{FF2B5EF4-FFF2-40B4-BE49-F238E27FC236}">
                <a16:creationId xmlns:a16="http://schemas.microsoft.com/office/drawing/2014/main" id="{F35803DF-4694-44C5-F5E6-1E7F20B5F1AD}"/>
              </a:ext>
            </a:extLst>
          </p:cNvPr>
          <p:cNvCxnSpPr/>
          <p:nvPr/>
        </p:nvCxnSpPr>
        <p:spPr>
          <a:xfrm>
            <a:off x="471237" y="278747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12821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17D09-6040-49D5-2481-F47578FF2D3E}"/>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897E3BDF-2309-4402-3976-6714823854B7}"/>
              </a:ext>
            </a:extLst>
          </p:cNvPr>
          <p:cNvSpPr/>
          <p:nvPr/>
        </p:nvSpPr>
        <p:spPr>
          <a:xfrm>
            <a:off x="3143012" y="637760"/>
            <a:ext cx="5685910"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Русский язык 3-й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806BABDB-6E35-ECC4-F4A8-1C94D9E0E172}"/>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5728 обучающихся из 2</a:t>
            </a:r>
            <a:r>
              <a:rPr lang="ru-RU" dirty="0">
                <a:solidFill>
                  <a:sysClr val="windowText" lastClr="000000"/>
                </a:solidFill>
                <a:latin typeface="Calibri"/>
              </a:rPr>
              <a:t>23</a:t>
            </a: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 образовательных организаций. </a:t>
            </a:r>
          </a:p>
        </p:txBody>
      </p:sp>
      <p:sp>
        <p:nvSpPr>
          <p:cNvPr id="5" name="TextBox 4">
            <a:extLst>
              <a:ext uri="{FF2B5EF4-FFF2-40B4-BE49-F238E27FC236}">
                <a16:creationId xmlns:a16="http://schemas.microsoft.com/office/drawing/2014/main" id="{01C9B996-924A-48D6-127F-40AABAA64D07}"/>
              </a:ext>
            </a:extLst>
          </p:cNvPr>
          <p:cNvSpPr txBox="1"/>
          <p:nvPr/>
        </p:nvSpPr>
        <p:spPr>
          <a:xfrm>
            <a:off x="838200" y="2577092"/>
            <a:ext cx="3935278"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всего 4 обучающихся, что составляет 0,07% от общего числа  выполнявших работу из </a:t>
            </a:r>
            <a:r>
              <a:rPr lang="ru-RU" sz="2800" kern="1200" dirty="0">
                <a:solidFill>
                  <a:prstClr val="black"/>
                </a:solidFill>
                <a:latin typeface="Calibri"/>
              </a:rPr>
              <a:t>3</a:t>
            </a: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 организаций (</a:t>
            </a:r>
            <a:r>
              <a:rPr lang="ru-RU" sz="2800" kern="1200" dirty="0">
                <a:solidFill>
                  <a:prstClr val="black"/>
                </a:solidFill>
                <a:latin typeface="Calibri"/>
              </a:rPr>
              <a:t>0</a:t>
            </a: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,13%).</a:t>
            </a:r>
          </a:p>
        </p:txBody>
      </p:sp>
      <p:graphicFrame>
        <p:nvGraphicFramePr>
          <p:cNvPr id="6" name="Диаграмма 5">
            <a:extLst>
              <a:ext uri="{FF2B5EF4-FFF2-40B4-BE49-F238E27FC236}">
                <a16:creationId xmlns:a16="http://schemas.microsoft.com/office/drawing/2014/main" id="{DFA6C204-E955-093F-5E40-33A95AFD8049}"/>
              </a:ext>
            </a:extLst>
          </p:cNvPr>
          <p:cNvGraphicFramePr/>
          <p:nvPr>
            <p:extLst>
              <p:ext uri="{D42A27DB-BD31-4B8C-83A1-F6EECF244321}">
                <p14:modId xmlns:p14="http://schemas.microsoft.com/office/powerpoint/2010/main" val="2856747883"/>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0144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E42B-819C-4BAC-0D3F-0B5B2E0471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A1007F-310F-B226-707B-4D5BED04B999}"/>
              </a:ext>
            </a:extLst>
          </p:cNvPr>
          <p:cNvSpPr txBox="1"/>
          <p:nvPr/>
        </p:nvSpPr>
        <p:spPr>
          <a:xfrm>
            <a:off x="865853" y="1156708"/>
            <a:ext cx="10460294" cy="1415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№6. </a:t>
            </a:r>
            <a:r>
              <a:rPr kumimoji="0" lang="ru-RU"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Различать однокоренные слова и формы одного и того же слова; различать однокоренные слова  и слова с омонимичными корнями (без названия термина); различать однокоренные  слова и синонимы.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kern="1200" dirty="0">
                <a:solidFill>
                  <a:prstClr val="black"/>
                </a:solidFill>
                <a:latin typeface="Calibri" panose="020F0502020204030204"/>
              </a:rPr>
              <a:t>Не справились </a:t>
            </a: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2344 (40,9%) обучающихся.</a:t>
            </a:r>
          </a:p>
        </p:txBody>
      </p:sp>
      <p:sp>
        <p:nvSpPr>
          <p:cNvPr id="7" name="TextBox 6">
            <a:extLst>
              <a:ext uri="{FF2B5EF4-FFF2-40B4-BE49-F238E27FC236}">
                <a16:creationId xmlns:a16="http://schemas.microsoft.com/office/drawing/2014/main" id="{0F18FA64-8169-0A31-F6B3-905CE33006DC}"/>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B1021A51-BDE1-6D9F-CFF9-9E9691E05772}"/>
              </a:ext>
            </a:extLst>
          </p:cNvPr>
          <p:cNvSpPr txBox="1"/>
          <p:nvPr/>
        </p:nvSpPr>
        <p:spPr>
          <a:xfrm>
            <a:off x="865853" y="2693684"/>
            <a:ext cx="3953797"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Обучающиеся допустили ошибку при выборе последней строки (стол, столовый, столик, столы). Эту строчку нельзя выбрать, так как в ней присутствуют формы одного слова (стол – столы). Эти слова не являются однокоренными, а являются формой единственного и множественного числа  слова СТОЛ. </a:t>
            </a:r>
          </a:p>
        </p:txBody>
      </p:sp>
      <p:pic>
        <p:nvPicPr>
          <p:cNvPr id="4" name="Рисунок 3">
            <a:extLst>
              <a:ext uri="{FF2B5EF4-FFF2-40B4-BE49-F238E27FC236}">
                <a16:creationId xmlns:a16="http://schemas.microsoft.com/office/drawing/2014/main" id="{68E8CB84-CA1C-24DF-EEEE-862FEF19C464}"/>
              </a:ext>
            </a:extLst>
          </p:cNvPr>
          <p:cNvPicPr>
            <a:picLocks noChangeAspect="1"/>
          </p:cNvPicPr>
          <p:nvPr/>
        </p:nvPicPr>
        <p:blipFill>
          <a:blip r:embed="rId2"/>
          <a:stretch>
            <a:fillRect/>
          </a:stretch>
        </p:blipFill>
        <p:spPr>
          <a:xfrm>
            <a:off x="4999088" y="2712004"/>
            <a:ext cx="6803923" cy="220765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DA0CE41-3456-6991-A231-C97E960FC4FD}"/>
              </a:ext>
            </a:extLst>
          </p:cNvPr>
          <p:cNvSpPr txBox="1"/>
          <p:nvPr/>
        </p:nvSpPr>
        <p:spPr>
          <a:xfrm>
            <a:off x="865853" y="5239627"/>
            <a:ext cx="10937158" cy="923330"/>
          </a:xfrm>
          <a:prstGeom prst="rect">
            <a:avLst/>
          </a:prstGeom>
          <a:noFill/>
        </p:spPr>
        <p:txBody>
          <a:bodyPr wrap="square">
            <a:spAutoFit/>
          </a:bodyPr>
          <a:lstStyle/>
          <a:p>
            <a:r>
              <a:rPr lang="ru-RU" i="1" kern="1200" dirty="0">
                <a:solidFill>
                  <a:prstClr val="black"/>
                </a:solidFill>
                <a:latin typeface="Calibri" panose="020F0502020204030204"/>
              </a:rPr>
              <a:t>Частая ошибка для 2 класса, но в 3 классе понятие о формах слова должно быть сформировано. Такое число ошибок настораживает. Однако радует то, что большинство обучающихся в этом году не допустили ошибку с омонимичными корнями в строке (гора, горный, горевать, горка).</a:t>
            </a:r>
          </a:p>
        </p:txBody>
      </p:sp>
    </p:spTree>
    <p:extLst>
      <p:ext uri="{BB962C8B-B14F-4D97-AF65-F5344CB8AC3E}">
        <p14:creationId xmlns:p14="http://schemas.microsoft.com/office/powerpoint/2010/main" val="3146855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DC3F-5F34-57EB-F716-51F78908DE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3175B4-2C36-DEFA-BFFF-8751473A8530}"/>
              </a:ext>
            </a:extLst>
          </p:cNvPr>
          <p:cNvSpPr txBox="1"/>
          <p:nvPr/>
        </p:nvSpPr>
        <p:spPr>
          <a:xfrm>
            <a:off x="865853" y="1156708"/>
            <a:ext cx="10460294"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№3. </a:t>
            </a:r>
            <a:r>
              <a:rPr kumimoji="0" lang="ru-RU"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Производить звукобуквенный анализ слова (в словах с орфограммами; без транскрибирования).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kern="1200" dirty="0">
                <a:solidFill>
                  <a:prstClr val="black"/>
                </a:solidFill>
                <a:latin typeface="Calibri" panose="020F0502020204030204"/>
              </a:rPr>
              <a:t>Не справились </a:t>
            </a: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1320 (23,1%) обучающихся.</a:t>
            </a:r>
          </a:p>
        </p:txBody>
      </p:sp>
      <p:sp>
        <p:nvSpPr>
          <p:cNvPr id="7" name="TextBox 6">
            <a:extLst>
              <a:ext uri="{FF2B5EF4-FFF2-40B4-BE49-F238E27FC236}">
                <a16:creationId xmlns:a16="http://schemas.microsoft.com/office/drawing/2014/main" id="{4DBD33F7-690F-6924-B91F-DCC22B84B498}"/>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71EA38BB-89A4-3F61-8232-4E074441E53C}"/>
              </a:ext>
            </a:extLst>
          </p:cNvPr>
          <p:cNvSpPr txBox="1"/>
          <p:nvPr/>
        </p:nvSpPr>
        <p:spPr>
          <a:xfrm>
            <a:off x="818689" y="4608686"/>
            <a:ext cx="1055462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Одной из возможных причин этих ошибок является маленькое количество часов, отведённое на изучение раздела «Фонетика» в 3 классе. На изучение этого раздела в программе заложено всего 2 часа, а далее прописывается, что изучение происходит во всех разделах курса русского языка. То есть учителю самостоятельно нужно включать урок задания, направленные на изучение фонетики.</a:t>
            </a:r>
          </a:p>
        </p:txBody>
      </p:sp>
      <p:pic>
        <p:nvPicPr>
          <p:cNvPr id="5" name="Рисунок 4">
            <a:extLst>
              <a:ext uri="{FF2B5EF4-FFF2-40B4-BE49-F238E27FC236}">
                <a16:creationId xmlns:a16="http://schemas.microsoft.com/office/drawing/2014/main" id="{21DA9C9E-E561-8BE0-41D9-72E50225721E}"/>
              </a:ext>
            </a:extLst>
          </p:cNvPr>
          <p:cNvPicPr>
            <a:picLocks noChangeAspect="1"/>
          </p:cNvPicPr>
          <p:nvPr/>
        </p:nvPicPr>
        <p:blipFill>
          <a:blip r:embed="rId2"/>
          <a:stretch>
            <a:fillRect/>
          </a:stretch>
        </p:blipFill>
        <p:spPr>
          <a:xfrm>
            <a:off x="3433762" y="2466975"/>
            <a:ext cx="5324475" cy="1924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276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88FD-B858-D8A2-AAB4-E9F47F4CAE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1E6A86-AEE4-A850-7DAA-07147814208B}"/>
              </a:ext>
            </a:extLst>
          </p:cNvPr>
          <p:cNvSpPr txBox="1"/>
          <p:nvPr/>
        </p:nvSpPr>
        <p:spPr>
          <a:xfrm>
            <a:off x="865853" y="1156708"/>
            <a:ext cx="10460294" cy="13696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№7. </a:t>
            </a:r>
            <a:r>
              <a:rPr kumimoji="0" lang="ru-RU"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Распознавать имена существительные, определять грамматические признаки имен существительных: род, число, падеж; склонять в единственном числе имена существительные с ударными окончаниями.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kern="1200" dirty="0">
                <a:solidFill>
                  <a:prstClr val="black"/>
                </a:solidFill>
                <a:latin typeface="Calibri" panose="020F0502020204030204"/>
              </a:rPr>
              <a:t>Не справились </a:t>
            </a: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1429 (25%) обучающихся.</a:t>
            </a:r>
          </a:p>
        </p:txBody>
      </p:sp>
      <p:sp>
        <p:nvSpPr>
          <p:cNvPr id="7" name="TextBox 6">
            <a:extLst>
              <a:ext uri="{FF2B5EF4-FFF2-40B4-BE49-F238E27FC236}">
                <a16:creationId xmlns:a16="http://schemas.microsoft.com/office/drawing/2014/main" id="{0FB3CDDD-DB22-18BF-478D-543ADC7F684C}"/>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68505AB9-260B-4844-FA9D-690571B001E6}"/>
              </a:ext>
            </a:extLst>
          </p:cNvPr>
          <p:cNvSpPr txBox="1"/>
          <p:nvPr/>
        </p:nvSpPr>
        <p:spPr>
          <a:xfrm>
            <a:off x="865853" y="2623527"/>
            <a:ext cx="5515897"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В списке были слова, относящиеся к 1 склонению мужского рода (дедушка), а столбик был подписан – 1 склонение, ж. р. Причиной ошибок стал не тот факт, что дети не знают какие существительные относятся к 1 склонению, а то, что выписывать нужно было только существительные женского рода. Это вновь проблема смыслового чтения и удерживания задания. Аналогичная ситуация была с существительными 2 склонения среднего рода, которые не нужно было выписывать. В результате детям не хватило строчек в таблице, не помогла даже подсказка в задании, что есть лишние слова. </a:t>
            </a:r>
          </a:p>
        </p:txBody>
      </p:sp>
      <p:pic>
        <p:nvPicPr>
          <p:cNvPr id="4" name="Рисунок 3">
            <a:extLst>
              <a:ext uri="{FF2B5EF4-FFF2-40B4-BE49-F238E27FC236}">
                <a16:creationId xmlns:a16="http://schemas.microsoft.com/office/drawing/2014/main" id="{5C4FD1E5-B07E-6628-2079-1AB6E2CDAD69}"/>
              </a:ext>
            </a:extLst>
          </p:cNvPr>
          <p:cNvPicPr>
            <a:picLocks noChangeAspect="1"/>
          </p:cNvPicPr>
          <p:nvPr/>
        </p:nvPicPr>
        <p:blipFill>
          <a:blip r:embed="rId2"/>
          <a:stretch>
            <a:fillRect/>
          </a:stretch>
        </p:blipFill>
        <p:spPr>
          <a:xfrm>
            <a:off x="6381750" y="2898174"/>
            <a:ext cx="5334000" cy="2867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402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6F24A-0C97-919A-57F2-B199672407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3DB2AA-28A4-8637-2CA2-6A813F88112D}"/>
              </a:ext>
            </a:extLst>
          </p:cNvPr>
          <p:cNvSpPr txBox="1"/>
          <p:nvPr/>
        </p:nvSpPr>
        <p:spPr>
          <a:xfrm>
            <a:off x="865853" y="1221367"/>
            <a:ext cx="104602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№13. </a:t>
            </a:r>
            <a:r>
              <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Формулировать простые выводы на основе прочитанного устно и письменно (1-2 предложения).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a:solidFill>
                  <a:prstClr val="black"/>
                </a:solidFill>
                <a:latin typeface="Calibri" panose="020F0502020204030204"/>
              </a:rPr>
              <a:t>Не справились </a:t>
            </a: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1901 (33,2%) обучающийся.</a:t>
            </a:r>
          </a:p>
        </p:txBody>
      </p:sp>
      <p:sp>
        <p:nvSpPr>
          <p:cNvPr id="7" name="TextBox 6">
            <a:extLst>
              <a:ext uri="{FF2B5EF4-FFF2-40B4-BE49-F238E27FC236}">
                <a16:creationId xmlns:a16="http://schemas.microsoft.com/office/drawing/2014/main" id="{A963BFF5-FB15-A47A-1D8D-0A0589746DF2}"/>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EBAAAE3F-25D9-645B-9887-49165CED244B}"/>
              </a:ext>
            </a:extLst>
          </p:cNvPr>
          <p:cNvSpPr txBox="1"/>
          <p:nvPr/>
        </p:nvSpPr>
        <p:spPr>
          <a:xfrm>
            <a:off x="865853" y="4436305"/>
            <a:ext cx="1058411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Обучающимся нужно было на основе прочитанного сделать вывод о том, ПОЧЕМУ воробьи осуждали Сидора, а большинство обучающихся написали ЗА ЧТО воробьи осуждали Сидора. Это задание повышенного уровня, позволяющее увидеть уровень понимания прочитанного и умение делать выводы на основе прочитанного текста. </a:t>
            </a:r>
          </a:p>
        </p:txBody>
      </p:sp>
      <p:pic>
        <p:nvPicPr>
          <p:cNvPr id="5" name="Рисунок 4">
            <a:extLst>
              <a:ext uri="{FF2B5EF4-FFF2-40B4-BE49-F238E27FC236}">
                <a16:creationId xmlns:a16="http://schemas.microsoft.com/office/drawing/2014/main" id="{EB0D9838-476D-A054-5305-375655495F87}"/>
              </a:ext>
            </a:extLst>
          </p:cNvPr>
          <p:cNvPicPr>
            <a:picLocks noChangeAspect="1"/>
          </p:cNvPicPr>
          <p:nvPr/>
        </p:nvPicPr>
        <p:blipFill>
          <a:blip r:embed="rId2"/>
          <a:stretch>
            <a:fillRect/>
          </a:stretch>
        </p:blipFill>
        <p:spPr>
          <a:xfrm>
            <a:off x="3409950" y="2635739"/>
            <a:ext cx="5372100" cy="1504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1767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5F7C4-BC1E-414E-C6AF-4C914CD3DC1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F08ED133-D410-269C-654A-F4A115A036B3}"/>
              </a:ext>
            </a:extLst>
          </p:cNvPr>
          <p:cNvSpPr/>
          <p:nvPr/>
        </p:nvSpPr>
        <p:spPr>
          <a:xfrm>
            <a:off x="3275102" y="473767"/>
            <a:ext cx="5685910"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F4DE865-DAA9-2091-5BD3-22861A93DE22}"/>
              </a:ext>
            </a:extLst>
          </p:cNvPr>
          <p:cNvSpPr txBox="1">
            <a:spLocks/>
          </p:cNvSpPr>
          <p:nvPr/>
        </p:nvSpPr>
        <p:spPr>
          <a:xfrm>
            <a:off x="235618" y="1214475"/>
            <a:ext cx="11720763"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Обеспечить корректировку рабочей программы по русскому языку с целью введения дополнительных часов по фонетике в рамках изучения других разделов или разработка дополнительной программы внеурочной деятельности по русскому языку, направленной на устранение дефицитов.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Организовать проведение промежуточных срезовых работ, направленных на проверку умения производить звукобуквенный анализ слова, устанавливать соотношение звукового и буквенного состава.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3.	Организовать методические практикумы по обучению учителей эффективным приёмам работы с текстом, в том числе смысловому маркированию.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4.	Организовать проведение промежуточных срезовых работ, направленных на проверку у обучающихся умения различать однокоренные слова и  формы слова.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800" b="1" i="0" u="none" strike="noStrike" kern="1200" cap="none" spc="0" normalizeH="0" baseline="0" noProof="0" dirty="0">
              <a:ln>
                <a:noFill/>
              </a:ln>
              <a:solidFill>
                <a:srgbClr val="1D3152"/>
              </a:solidFill>
              <a:effectLst/>
              <a:uLnTx/>
              <a:uFillTx/>
              <a:latin typeface="Calibri"/>
              <a:ea typeface="+mn-ea"/>
              <a:cs typeface="Calibri"/>
              <a:sym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Систематически включать в урок русского языка задания, направленные на формирование умения производить звукобуквенный анализ слова, устанавливать соотношение звукового и буквенного состава.</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Систематически включать в урок русского языка задания, направленные на формирование умения различать однокоренные слова и формы слова (стол-столы – формы; стол – столики – однокоренные слова).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1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3.	Организовать в рамках урока русского языка систему работы по смысловому чтению художественных текстов. </a:t>
            </a:r>
          </a:p>
        </p:txBody>
      </p:sp>
      <p:cxnSp>
        <p:nvCxnSpPr>
          <p:cNvPr id="4" name="Прямая соединительная линия 3">
            <a:extLst>
              <a:ext uri="{FF2B5EF4-FFF2-40B4-BE49-F238E27FC236}">
                <a16:creationId xmlns:a16="http://schemas.microsoft.com/office/drawing/2014/main" id="{B4BDB99D-9BFD-A442-AEC4-BE5FFC60A7F3}"/>
              </a:ext>
            </a:extLst>
          </p:cNvPr>
          <p:cNvCxnSpPr/>
          <p:nvPr/>
        </p:nvCxnSpPr>
        <p:spPr>
          <a:xfrm>
            <a:off x="235618" y="415907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878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89568F6-5ED1-491C-AEEB-ED774C48F2CA}"/>
              </a:ext>
            </a:extLst>
          </p:cNvPr>
          <p:cNvSpPr/>
          <p:nvPr/>
        </p:nvSpPr>
        <p:spPr>
          <a:xfrm>
            <a:off x="733754" y="1936909"/>
            <a:ext cx="10724491" cy="2400657"/>
          </a:xfrm>
          <a:prstGeom prst="rect">
            <a:avLst/>
          </a:prstGeom>
        </p:spPr>
        <p:txBody>
          <a:bodyPr wrap="square">
            <a:spAutoFit/>
          </a:bodyPr>
          <a:lstStyle/>
          <a:p>
            <a:r>
              <a:rPr lang="ru-RU" sz="2400" b="1" dirty="0">
                <a:solidFill>
                  <a:srgbClr val="E8573B"/>
                </a:solidFill>
                <a:latin typeface="Calibri Light" panose="020F0302020204030204" pitchFamily="34" charset="0"/>
                <a:cs typeface="Calibri Light" panose="020F0302020204030204" pitchFamily="34" charset="0"/>
                <a:sym typeface="Calibri"/>
              </a:rPr>
              <a:t>Как принять участие в вебинаре? </a:t>
            </a:r>
          </a:p>
          <a:p>
            <a:pPr marL="457200" indent="-457200">
              <a:spcBef>
                <a:spcPts val="1200"/>
              </a:spcBef>
              <a:buClr>
                <a:srgbClr val="E8573B"/>
              </a:buClr>
              <a:buFont typeface="+mj-lt"/>
              <a:buAutoNum type="arabicPeriod"/>
            </a:pPr>
            <a:r>
              <a:rPr lang="ru-RU" sz="2400" dirty="0">
                <a:latin typeface="Calibri Light" panose="020F0302020204030204" pitchFamily="34" charset="0"/>
                <a:cs typeface="Calibri Light" panose="020F0302020204030204" pitchFamily="34" charset="0"/>
                <a:sym typeface="Calibri"/>
              </a:rPr>
              <a:t>Ознакомиться с графиком вебинаров на 2025/26</a:t>
            </a:r>
            <a:endParaRPr lang="ru-RU" sz="2400" dirty="0">
              <a:latin typeface="Calibri Light" panose="020F0302020204030204" pitchFamily="34" charset="0"/>
              <a:cs typeface="Calibri Light" panose="020F0302020204030204" pitchFamily="34" charset="0"/>
            </a:endParaRPr>
          </a:p>
          <a:p>
            <a:pPr marL="457200" indent="-457200">
              <a:spcBef>
                <a:spcPts val="1200"/>
              </a:spcBef>
              <a:buClr>
                <a:srgbClr val="E8573B"/>
              </a:buClr>
              <a:buFont typeface="+mj-lt"/>
              <a:buAutoNum type="arabicPeriod"/>
            </a:pPr>
            <a:r>
              <a:rPr lang="ru-RU" sz="2400" dirty="0">
                <a:latin typeface="Calibri Light" panose="020F0302020204030204" pitchFamily="34" charset="0"/>
                <a:cs typeface="Calibri Light" panose="020F0302020204030204" pitchFamily="34" charset="0"/>
              </a:rPr>
              <a:t>Заполнить заявку на участие </a:t>
            </a:r>
            <a:r>
              <a:rPr lang="en-US" sz="2400" dirty="0">
                <a:latin typeface="Calibri Light" panose="020F0302020204030204" pitchFamily="34" charset="0"/>
                <a:cs typeface="Calibri Light" panose="020F0302020204030204" pitchFamily="34" charset="0"/>
                <a:hlinkClick r:id="rId2"/>
              </a:rPr>
              <a:t>https://forms.yandex.ru/cloud/681874004936398f78e93360</a:t>
            </a:r>
            <a:r>
              <a:rPr lang="ru-RU" sz="2400" dirty="0">
                <a:latin typeface="Calibri Light" panose="020F0302020204030204" pitchFamily="34" charset="0"/>
                <a:cs typeface="Calibri Light" panose="020F0302020204030204" pitchFamily="34" charset="0"/>
              </a:rPr>
              <a:t>     </a:t>
            </a:r>
          </a:p>
          <a:p>
            <a:pPr marL="457200" indent="-457200">
              <a:spcBef>
                <a:spcPts val="1200"/>
              </a:spcBef>
              <a:buClr>
                <a:srgbClr val="E8573B"/>
              </a:buClr>
              <a:buFont typeface="+mj-lt"/>
              <a:buAutoNum type="arabicPeriod"/>
            </a:pPr>
            <a:r>
              <a:rPr lang="ru-RU" sz="2400" dirty="0">
                <a:latin typeface="Calibri Light" panose="020F0302020204030204" pitchFamily="34" charset="0"/>
                <a:cs typeface="Calibri Light" panose="020F0302020204030204" pitchFamily="34" charset="0"/>
              </a:rPr>
              <a:t>За неделю до начала вебинара ожидать приглашения </a:t>
            </a:r>
          </a:p>
        </p:txBody>
      </p:sp>
      <p:pic>
        <p:nvPicPr>
          <p:cNvPr id="3" name="Рисунок 2" descr="Восклицательный знак">
            <a:extLst>
              <a:ext uri="{FF2B5EF4-FFF2-40B4-BE49-F238E27FC236}">
                <a16:creationId xmlns:a16="http://schemas.microsoft.com/office/drawing/2014/main" id="{C2B155B1-31C8-48B6-A613-F77C471565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381" y="4844119"/>
            <a:ext cx="914400" cy="914400"/>
          </a:xfrm>
          <a:prstGeom prst="rect">
            <a:avLst/>
          </a:prstGeom>
        </p:spPr>
      </p:pic>
      <p:sp>
        <p:nvSpPr>
          <p:cNvPr id="6" name="Прямоугольник 5">
            <a:extLst>
              <a:ext uri="{FF2B5EF4-FFF2-40B4-BE49-F238E27FC236}">
                <a16:creationId xmlns:a16="http://schemas.microsoft.com/office/drawing/2014/main" id="{3B363828-F95B-4079-BCCE-3C1CED567890}"/>
              </a:ext>
            </a:extLst>
          </p:cNvPr>
          <p:cNvSpPr/>
          <p:nvPr/>
        </p:nvSpPr>
        <p:spPr>
          <a:xfrm>
            <a:off x="1702528" y="4870457"/>
            <a:ext cx="9810091" cy="830997"/>
          </a:xfrm>
          <a:prstGeom prst="rect">
            <a:avLst/>
          </a:prstGeom>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ru-RU" sz="2400" b="1" i="1" dirty="0">
                <a:latin typeface="Calibri Light" panose="020F0302020204030204" pitchFamily="34" charset="0"/>
                <a:cs typeface="Calibri Light" panose="020F0302020204030204" pitchFamily="34" charset="0"/>
                <a:sym typeface="Calibri"/>
              </a:rPr>
              <a:t>Ваше выступление должно быть коротким (5-8 мин.) с описанием приемов по предмету вебинара</a:t>
            </a:r>
          </a:p>
        </p:txBody>
      </p:sp>
      <p:sp>
        <p:nvSpPr>
          <p:cNvPr id="2" name="Shape 55">
            <a:extLst>
              <a:ext uri="{FF2B5EF4-FFF2-40B4-BE49-F238E27FC236}">
                <a16:creationId xmlns:a16="http://schemas.microsoft.com/office/drawing/2014/main" id="{51DBEADF-20FC-A874-B9EC-6FD6B183F5D7}"/>
              </a:ext>
            </a:extLst>
          </p:cNvPr>
          <p:cNvSpPr/>
          <p:nvPr/>
        </p:nvSpPr>
        <p:spPr>
          <a:xfrm>
            <a:off x="2339735" y="304201"/>
            <a:ext cx="6401930" cy="97872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3200" b="1" i="0" u="none" strike="noStrike" kern="0" cap="none" spc="0" normalizeH="0" baseline="0" noProof="0" dirty="0">
                <a:ln>
                  <a:noFill/>
                </a:ln>
                <a:solidFill>
                  <a:srgbClr val="1D3152"/>
                </a:solidFill>
                <a:effectLst/>
                <a:uLnTx/>
                <a:uFillTx/>
                <a:latin typeface="Calibri"/>
                <a:cs typeface="Calibri"/>
                <a:sym typeface="Calibri"/>
              </a:rPr>
              <a:t>Постоянно действующие вебинары для педагогов</a:t>
            </a:r>
            <a:endParaRPr kumimoji="0" sz="3200" b="1" i="0" u="none" strike="noStrike" kern="0" cap="none" spc="0" normalizeH="0" baseline="0" noProof="0" dirty="0">
              <a:ln>
                <a:noFill/>
              </a:ln>
              <a:solidFill>
                <a:srgbClr val="1D3152"/>
              </a:solidFill>
              <a:effectLst/>
              <a:uLnTx/>
              <a:uFillTx/>
              <a:latin typeface="Calibri"/>
              <a:cs typeface="Calibri"/>
              <a:sym typeface="Calibri"/>
            </a:endParaRPr>
          </a:p>
        </p:txBody>
      </p:sp>
      <p:pic>
        <p:nvPicPr>
          <p:cNvPr id="7" name="Рисунок 6">
            <a:extLst>
              <a:ext uri="{FF2B5EF4-FFF2-40B4-BE49-F238E27FC236}">
                <a16:creationId xmlns:a16="http://schemas.microsoft.com/office/drawing/2014/main" id="{93A0BA53-34A4-6808-9775-60F85C68AD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738" y="2130296"/>
            <a:ext cx="2013881" cy="2013881"/>
          </a:xfrm>
          <a:prstGeom prst="rect">
            <a:avLst/>
          </a:prstGeom>
        </p:spPr>
      </p:pic>
    </p:spTree>
    <p:extLst>
      <p:ext uri="{BB962C8B-B14F-4D97-AF65-F5344CB8AC3E}">
        <p14:creationId xmlns:p14="http://schemas.microsoft.com/office/powerpoint/2010/main" val="1435656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4F3BF-EF40-9943-ECA1-E3BE00F4C44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2EE99528-387D-415E-6A47-758D66AF76B3}"/>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Математика 3-й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BC72E642-0030-441A-DFE6-D2964066FEE4}"/>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5717 обучающихся из 223 образовательных организаций. </a:t>
            </a:r>
          </a:p>
        </p:txBody>
      </p:sp>
      <p:sp>
        <p:nvSpPr>
          <p:cNvPr id="5" name="TextBox 4">
            <a:extLst>
              <a:ext uri="{FF2B5EF4-FFF2-40B4-BE49-F238E27FC236}">
                <a16:creationId xmlns:a16="http://schemas.microsoft.com/office/drawing/2014/main" id="{F47C8F91-E454-59E7-EE3C-C7201C177CC1}"/>
              </a:ext>
            </a:extLst>
          </p:cNvPr>
          <p:cNvSpPr txBox="1"/>
          <p:nvPr/>
        </p:nvSpPr>
        <p:spPr>
          <a:xfrm>
            <a:off x="838200" y="2577092"/>
            <a:ext cx="3935278"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всего 6 обучающихся, что составляет 0,10% от общего числа  выполнявших работу из 2 организаций (0,9%).</a:t>
            </a:r>
          </a:p>
        </p:txBody>
      </p:sp>
      <p:graphicFrame>
        <p:nvGraphicFramePr>
          <p:cNvPr id="6" name="Диаграмма 5">
            <a:extLst>
              <a:ext uri="{FF2B5EF4-FFF2-40B4-BE49-F238E27FC236}">
                <a16:creationId xmlns:a16="http://schemas.microsoft.com/office/drawing/2014/main" id="{A1F13168-04DC-38F1-9D6A-C93125424973}"/>
              </a:ext>
            </a:extLst>
          </p:cNvPr>
          <p:cNvGraphicFramePr/>
          <p:nvPr>
            <p:extLst>
              <p:ext uri="{D42A27DB-BD31-4B8C-83A1-F6EECF244321}">
                <p14:modId xmlns:p14="http://schemas.microsoft.com/office/powerpoint/2010/main" val="972835946"/>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4542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635AF-EA5D-FE49-CA31-D3D94942AC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949361-B23E-D923-6A8F-C04A49D7834F}"/>
              </a:ext>
            </a:extLst>
          </p:cNvPr>
          <p:cNvSpPr txBox="1"/>
          <p:nvPr/>
        </p:nvSpPr>
        <p:spPr>
          <a:xfrm>
            <a:off x="865853" y="1709158"/>
            <a:ext cx="1046029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kern="1200" dirty="0">
                <a:solidFill>
                  <a:prstClr val="black"/>
                </a:solidFill>
                <a:latin typeface="Calibri" panose="020F0502020204030204"/>
              </a:rPr>
              <a:t>Дефициты</a:t>
            </a:r>
            <a:r>
              <a:rPr kumimoji="0" lang="ru-RU" sz="280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 не были выявлены, что позволяет говорить о хорошей подготовке обучающихся 3-х классов в рамках проекта «Эффективная начальная школа».</a:t>
            </a:r>
          </a:p>
        </p:txBody>
      </p:sp>
      <p:sp>
        <p:nvSpPr>
          <p:cNvPr id="7" name="TextBox 6">
            <a:extLst>
              <a:ext uri="{FF2B5EF4-FFF2-40B4-BE49-F238E27FC236}">
                <a16:creationId xmlns:a16="http://schemas.microsoft.com/office/drawing/2014/main" id="{25F55359-C3C8-2753-9BA0-61748E2E6022}"/>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Tree>
    <p:extLst>
      <p:ext uri="{BB962C8B-B14F-4D97-AF65-F5344CB8AC3E}">
        <p14:creationId xmlns:p14="http://schemas.microsoft.com/office/powerpoint/2010/main" val="270842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785F-D8BE-2F9C-B49A-30DBF73B91F2}"/>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47C8C70D-6D36-A29C-46AB-669714E1BD60}"/>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BD0EB761-D576-AC46-205B-1B6CDF04A96A}"/>
              </a:ext>
            </a:extLst>
          </p:cNvPr>
          <p:cNvSpPr txBox="1">
            <a:spLocks/>
          </p:cNvSpPr>
          <p:nvPr/>
        </p:nvSpPr>
        <p:spPr>
          <a:xfrm>
            <a:off x="471237" y="121447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4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4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проведение промежуточных срезовых работ, направленных на выявление у обучающихся уровня сформированности умений в соответствии с выявленными дефицитами в своей школе без учёта общей картины.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4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Продолжить реализацию модели  внеурочной деятельности по математике, как эффективной модели, направленной в том числе на ликвидацию выявленных дефицитов.</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a:ln>
                <a:noFill/>
              </a:ln>
              <a:solidFill>
                <a:srgbClr val="1D3152"/>
              </a:solidFill>
              <a:effectLst/>
              <a:uLnTx/>
              <a:uFillTx/>
              <a:latin typeface="Calibri"/>
              <a:ea typeface="+mn-ea"/>
              <a:cs typeface="Calibri"/>
              <a:sym typeface="Helvetica Neue"/>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ru-RU" sz="24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265113" algn="l"/>
              </a:tabLst>
              <a:defRPr/>
            </a:pPr>
            <a:r>
              <a:rPr kumimoji="0" lang="ru-RU" sz="24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Систематически включать в урок математики задания, направленные на ликвидацию конкретных дефицитов, выявленных в ходе написания проверочной работы или подготовке к ней. </a:t>
            </a:r>
          </a:p>
        </p:txBody>
      </p:sp>
      <p:cxnSp>
        <p:nvCxnSpPr>
          <p:cNvPr id="4" name="Прямая соединительная линия 3">
            <a:extLst>
              <a:ext uri="{FF2B5EF4-FFF2-40B4-BE49-F238E27FC236}">
                <a16:creationId xmlns:a16="http://schemas.microsoft.com/office/drawing/2014/main" id="{35D1B2EC-2677-E912-1667-7E17B5246518}"/>
              </a:ext>
            </a:extLst>
          </p:cNvPr>
          <p:cNvCxnSpPr/>
          <p:nvPr/>
        </p:nvCxnSpPr>
        <p:spPr>
          <a:xfrm>
            <a:off x="471237" y="427337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6071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588B-3A75-FDB7-11CB-E57662FCAD73}"/>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A9CADF37-A013-2769-57B5-E895C550B1AB}"/>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Литературное чтение 3-й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650CB542-AA0E-D3E2-7C54-67A07D8E5A8E}"/>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5725 обучающихся из 223 образовательных организаций. </a:t>
            </a:r>
          </a:p>
        </p:txBody>
      </p:sp>
      <p:sp>
        <p:nvSpPr>
          <p:cNvPr id="5" name="TextBox 4">
            <a:extLst>
              <a:ext uri="{FF2B5EF4-FFF2-40B4-BE49-F238E27FC236}">
                <a16:creationId xmlns:a16="http://schemas.microsoft.com/office/drawing/2014/main" id="{59253E0F-F2BB-F990-D943-27ACBBC73AAC}"/>
              </a:ext>
            </a:extLst>
          </p:cNvPr>
          <p:cNvSpPr txBox="1"/>
          <p:nvPr/>
        </p:nvSpPr>
        <p:spPr>
          <a:xfrm>
            <a:off x="838200" y="2577092"/>
            <a:ext cx="3935278"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справились все 100% обучающихся.</a:t>
            </a:r>
          </a:p>
        </p:txBody>
      </p:sp>
      <p:graphicFrame>
        <p:nvGraphicFramePr>
          <p:cNvPr id="6" name="Диаграмма 5">
            <a:extLst>
              <a:ext uri="{FF2B5EF4-FFF2-40B4-BE49-F238E27FC236}">
                <a16:creationId xmlns:a16="http://schemas.microsoft.com/office/drawing/2014/main" id="{FD28D808-1214-9F6F-5286-4B823456E200}"/>
              </a:ext>
            </a:extLst>
          </p:cNvPr>
          <p:cNvGraphicFramePr/>
          <p:nvPr>
            <p:extLst>
              <p:ext uri="{D42A27DB-BD31-4B8C-83A1-F6EECF244321}">
                <p14:modId xmlns:p14="http://schemas.microsoft.com/office/powerpoint/2010/main" val="1747372149"/>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409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9038B-B887-1EFA-209D-5703E2263D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B7F71F-9165-263C-9DA7-5CBB301DC3FF}"/>
              </a:ext>
            </a:extLst>
          </p:cNvPr>
          <p:cNvSpPr txBox="1"/>
          <p:nvPr/>
        </p:nvSpPr>
        <p:spPr>
          <a:xfrm>
            <a:off x="865853" y="1156708"/>
            <a:ext cx="10460294" cy="15388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№5. </a:t>
            </a:r>
            <a:r>
              <a:rPr kumimoji="0" lang="ru-RU" sz="20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Владеть элементарными умениями анализа и интерпретации текста: определять последовательность событий в тексте произведения, выявлять связь событий, эпизодов текста; составлять план текста (вопросный, номинативный, цитатный).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5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1029 (18%) обучающихся не справились с данным заданием.</a:t>
            </a:r>
          </a:p>
        </p:txBody>
      </p:sp>
      <p:sp>
        <p:nvSpPr>
          <p:cNvPr id="7" name="TextBox 6">
            <a:extLst>
              <a:ext uri="{FF2B5EF4-FFF2-40B4-BE49-F238E27FC236}">
                <a16:creationId xmlns:a16="http://schemas.microsoft.com/office/drawing/2014/main" id="{9965E9FC-B697-449F-ACED-B44DCE499EEF}"/>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3920E134-900F-252A-9CC1-3D8A195B66DA}"/>
              </a:ext>
            </a:extLst>
          </p:cNvPr>
          <p:cNvSpPr txBox="1"/>
          <p:nvPr/>
        </p:nvSpPr>
        <p:spPr>
          <a:xfrm>
            <a:off x="865853" y="2808191"/>
            <a:ext cx="5782597"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План состоял из шести пунктов и, возможно, это и вызвало затруднения. При выполнении такого задания обучающиеся чаще всего стараются удержать последовательность событий в голове и редко перечитывают текст с целью проверки и уточнения информации. Если план содержит 3-4 пункта, то это возможно. Но когда план содержит более пяти пунктов, то учителю важно научить ребёнка перечитывать текст и находить в тексте строчку, подтверждающую правильный порядок событий в тексте, нумеруя их или выделяя цветом. </a:t>
            </a:r>
          </a:p>
        </p:txBody>
      </p:sp>
      <p:pic>
        <p:nvPicPr>
          <p:cNvPr id="8" name="Рисунок 7">
            <a:extLst>
              <a:ext uri="{FF2B5EF4-FFF2-40B4-BE49-F238E27FC236}">
                <a16:creationId xmlns:a16="http://schemas.microsoft.com/office/drawing/2014/main" id="{7DC0ECDF-5837-0318-0D92-007E0AD2EFC5}"/>
              </a:ext>
            </a:extLst>
          </p:cNvPr>
          <p:cNvPicPr>
            <a:picLocks noChangeAspect="1"/>
          </p:cNvPicPr>
          <p:nvPr/>
        </p:nvPicPr>
        <p:blipFill>
          <a:blip r:embed="rId2"/>
          <a:stretch>
            <a:fillRect/>
          </a:stretch>
        </p:blipFill>
        <p:spPr>
          <a:xfrm>
            <a:off x="6648450" y="3041971"/>
            <a:ext cx="5343525" cy="2671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555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7421-EFDB-1CA1-E7E3-F2E48D2267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C63F34-F40D-C6B6-02E7-767A7CB93097}"/>
              </a:ext>
            </a:extLst>
          </p:cNvPr>
          <p:cNvSpPr txBox="1"/>
          <p:nvPr/>
        </p:nvSpPr>
        <p:spPr>
          <a:xfrm>
            <a:off x="865853" y="1156708"/>
            <a:ext cx="104602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№7. </a:t>
            </a:r>
            <a:r>
              <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Находить в тексте примеры использования средств художественной выразительности (сравнение, эпитет, олицетворение, контраст).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995 (17,4%) обучающихся не справились с данным заданием.</a:t>
            </a:r>
          </a:p>
        </p:txBody>
      </p:sp>
      <p:sp>
        <p:nvSpPr>
          <p:cNvPr id="7" name="TextBox 6">
            <a:extLst>
              <a:ext uri="{FF2B5EF4-FFF2-40B4-BE49-F238E27FC236}">
                <a16:creationId xmlns:a16="http://schemas.microsoft.com/office/drawing/2014/main" id="{4452E721-CE05-6047-72AC-FAF7B673F9B9}"/>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E64E17FF-D981-6E3E-BDF4-F495D5EC2936}"/>
              </a:ext>
            </a:extLst>
          </p:cNvPr>
          <p:cNvSpPr txBox="1"/>
          <p:nvPr/>
        </p:nvSpPr>
        <p:spPr>
          <a:xfrm>
            <a:off x="770601" y="4597404"/>
            <a:ext cx="1092609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Возможной причиной ошибок стало недостаточное усвоение обучающимися понятия «контраст». Чаще всего работа с понятиями «контраст», «олицетворение» и др. учителем проводится на примере стихотворных текстов, и обучающиеся всегда неплохо справляются с такими заданиями, но в данном случае нужно было найти этот приём в прозаическом тексте. </a:t>
            </a:r>
          </a:p>
        </p:txBody>
      </p:sp>
      <p:pic>
        <p:nvPicPr>
          <p:cNvPr id="5" name="Рисунок 4">
            <a:extLst>
              <a:ext uri="{FF2B5EF4-FFF2-40B4-BE49-F238E27FC236}">
                <a16:creationId xmlns:a16="http://schemas.microsoft.com/office/drawing/2014/main" id="{92875ECD-2ED4-8138-6CE1-05EE129471F6}"/>
              </a:ext>
            </a:extLst>
          </p:cNvPr>
          <p:cNvPicPr>
            <a:picLocks noChangeAspect="1"/>
          </p:cNvPicPr>
          <p:nvPr/>
        </p:nvPicPr>
        <p:blipFill>
          <a:blip r:embed="rId2"/>
          <a:stretch>
            <a:fillRect/>
          </a:stretch>
        </p:blipFill>
        <p:spPr>
          <a:xfrm>
            <a:off x="2809411" y="2925187"/>
            <a:ext cx="6848475" cy="142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6144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BBCAD-4286-B738-389D-E6C4B1E550C2}"/>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65CD0783-6109-5A3E-52D5-B1247A7B7B28}"/>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46FCC1A3-08F1-6327-42C7-C0BE09F665FF}"/>
              </a:ext>
            </a:extLst>
          </p:cNvPr>
          <p:cNvSpPr txBox="1">
            <a:spLocks/>
          </p:cNvSpPr>
          <p:nvPr/>
        </p:nvSpPr>
        <p:spPr>
          <a:xfrm>
            <a:off x="493294" y="115732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проведение промежуточных срезовых работ, направленных на выявление у обучающихся уровня сформированности умения определять последовательность событий в тексте на основе предложенного плана.</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Организовать методические практикумы по знакомству учителей с эффективными приёмами, направленными на формирование умения работать с содержанием текста, в том числе определять последовательность событий на основе предложенного плана.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3.	Продумать организацию внеурочной деятельности, направленную  на ликвидацию выявленных дефицитов.</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систематическую работу, направленную на формирование умения работать с содержанием текста, в том числе определять последовательность событий на основе предложенного плана.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Включить в план по внеурочной деятельности занятия, направленные на ликвидацию выявленных дефицитов.</a:t>
            </a:r>
          </a:p>
        </p:txBody>
      </p:sp>
      <p:cxnSp>
        <p:nvCxnSpPr>
          <p:cNvPr id="4" name="Прямая соединительная линия 3">
            <a:extLst>
              <a:ext uri="{FF2B5EF4-FFF2-40B4-BE49-F238E27FC236}">
                <a16:creationId xmlns:a16="http://schemas.microsoft.com/office/drawing/2014/main" id="{4883F323-13EB-17C4-D4EB-6FD96963B454}"/>
              </a:ext>
            </a:extLst>
          </p:cNvPr>
          <p:cNvCxnSpPr/>
          <p:nvPr/>
        </p:nvCxnSpPr>
        <p:spPr>
          <a:xfrm>
            <a:off x="471237" y="412097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1605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DC46-C45F-E865-4F36-1B9EF84C5DAC}"/>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8825E1B4-794A-EBF1-185E-ED095CE2E8BF}"/>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Окружающий мир 3-й класс</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DAAB74C4-94C2-0D8F-C209-1F858B93197A}"/>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5721 обучающихся из 223 образовательных организаций. </a:t>
            </a:r>
          </a:p>
        </p:txBody>
      </p:sp>
      <p:graphicFrame>
        <p:nvGraphicFramePr>
          <p:cNvPr id="6" name="Диаграмма 5">
            <a:extLst>
              <a:ext uri="{FF2B5EF4-FFF2-40B4-BE49-F238E27FC236}">
                <a16:creationId xmlns:a16="http://schemas.microsoft.com/office/drawing/2014/main" id="{0C6CFA1C-9B89-866B-4A4F-4C8E4430E8D1}"/>
              </a:ext>
            </a:extLst>
          </p:cNvPr>
          <p:cNvGraphicFramePr/>
          <p:nvPr>
            <p:extLst>
              <p:ext uri="{D42A27DB-BD31-4B8C-83A1-F6EECF244321}">
                <p14:modId xmlns:p14="http://schemas.microsoft.com/office/powerpoint/2010/main" val="2745151085"/>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0509A9A-BF5B-61B4-4AF7-68C4BD3BCBA1}"/>
              </a:ext>
            </a:extLst>
          </p:cNvPr>
          <p:cNvSpPr txBox="1"/>
          <p:nvPr/>
        </p:nvSpPr>
        <p:spPr>
          <a:xfrm>
            <a:off x="838200" y="2577092"/>
            <a:ext cx="3935278"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всего 2 обучающихся, что составляет 0,</a:t>
            </a:r>
            <a:r>
              <a:rPr lang="ru-RU" sz="2800" kern="1200" dirty="0">
                <a:solidFill>
                  <a:prstClr val="black"/>
                </a:solidFill>
                <a:latin typeface="Calibri"/>
              </a:rPr>
              <a:t>03</a:t>
            </a: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 от общего числа  выполнявших работу из 1 организации (0,43%).</a:t>
            </a:r>
          </a:p>
        </p:txBody>
      </p:sp>
    </p:spTree>
    <p:extLst>
      <p:ext uri="{BB962C8B-B14F-4D97-AF65-F5344CB8AC3E}">
        <p14:creationId xmlns:p14="http://schemas.microsoft.com/office/powerpoint/2010/main" val="3616237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B5006-6052-D9BC-3BD1-D53EF8BD8F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B6680D-E810-7982-3C00-6078402363E9}"/>
              </a:ext>
            </a:extLst>
          </p:cNvPr>
          <p:cNvSpPr txBox="1"/>
          <p:nvPr/>
        </p:nvSpPr>
        <p:spPr>
          <a:xfrm>
            <a:off x="865853" y="1156708"/>
            <a:ext cx="104602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№7. </a:t>
            </a:r>
            <a:r>
              <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Определять существенные признаки  и характерные свойства воды, её состояния распространение в природе.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1366 (</a:t>
            </a:r>
            <a:r>
              <a:rPr lang="ru-RU" sz="2400" b="1" kern="1200" dirty="0">
                <a:solidFill>
                  <a:prstClr val="black"/>
                </a:solidFill>
                <a:latin typeface="Calibri" panose="020F0502020204030204"/>
              </a:rPr>
              <a:t>23,9</a:t>
            </a: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 обучающихся не справились с данным заданием.</a:t>
            </a:r>
          </a:p>
        </p:txBody>
      </p:sp>
      <p:sp>
        <p:nvSpPr>
          <p:cNvPr id="7" name="TextBox 6">
            <a:extLst>
              <a:ext uri="{FF2B5EF4-FFF2-40B4-BE49-F238E27FC236}">
                <a16:creationId xmlns:a16="http://schemas.microsoft.com/office/drawing/2014/main" id="{387E5642-7AA4-DC1D-53A0-87878E31F6A2}"/>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C2914CBA-353C-75F4-43D0-02F9CEE39E3A}"/>
              </a:ext>
            </a:extLst>
          </p:cNvPr>
          <p:cNvSpPr txBox="1"/>
          <p:nvPr/>
        </p:nvSpPr>
        <p:spPr>
          <a:xfrm>
            <a:off x="471026" y="4824120"/>
            <a:ext cx="113590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Возможны две основные причины ошибок: недостаточное усвоение обучающимися свойств воды или недостаточно сформированный навык смыслового чтения. Если говорить о второй причине, то многие обучающиеся выделили верные утверждения, хотя в задании нужно было выделить все неверные утверждения. </a:t>
            </a:r>
          </a:p>
        </p:txBody>
      </p:sp>
      <p:pic>
        <p:nvPicPr>
          <p:cNvPr id="5" name="Рисунок 4">
            <a:extLst>
              <a:ext uri="{FF2B5EF4-FFF2-40B4-BE49-F238E27FC236}">
                <a16:creationId xmlns:a16="http://schemas.microsoft.com/office/drawing/2014/main" id="{E5AF8316-6977-24A4-1165-398DF88EA42A}"/>
              </a:ext>
            </a:extLst>
          </p:cNvPr>
          <p:cNvPicPr>
            <a:picLocks noChangeAspect="1"/>
          </p:cNvPicPr>
          <p:nvPr/>
        </p:nvPicPr>
        <p:blipFill>
          <a:blip r:embed="rId2"/>
          <a:stretch>
            <a:fillRect/>
          </a:stretch>
        </p:blipFill>
        <p:spPr>
          <a:xfrm>
            <a:off x="2947526" y="2426385"/>
            <a:ext cx="6406024" cy="2397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770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C87CB-C515-548D-8717-33BA96793145}"/>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F144C64C-EDC8-52E2-CE90-0EA43B2361BE}"/>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5D9A32C2-DBD4-94C2-ECE6-467F71F3E303}"/>
              </a:ext>
            </a:extLst>
          </p:cNvPr>
          <p:cNvSpPr txBox="1">
            <a:spLocks/>
          </p:cNvSpPr>
          <p:nvPr/>
        </p:nvSpPr>
        <p:spPr>
          <a:xfrm>
            <a:off x="257675" y="1183948"/>
            <a:ext cx="11720763" cy="5045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проведение промежуточных срезовых работ, направленных на выявление у обучающихся уровня сформированности умений среди выявленных дефицитов.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Обеспечить возможность проведения практической работы (опыты) по окружающему миру с целью изучения свойств воды, а в дальнейшем воздуха.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3.	Осуществлять контроль за проведением учителями практических работ (опыты) по окружающему миру всеми обучающимися или демонстрацией реального опыта в рамках урока.</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Использовать в рамках урока эффективные приёмы, позволяющие достигнуть высокого уровня формируемых умений с целью устранения дефицитов.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2.	Систематически (в соответствии с планированием) проводить практические работы по окружающему миру с целью изучения свойств воды, а в дальнейшем воздуха. Не ограничиваться просмотром видеоролика, а обеспечить возможность каждому ученику выполнять опыты.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3.	Организовать систематическую работу, направленную на формирование умения смыслового чтения на примере разных заданий в рабочих тетрадях и проверочных работах по окружающему миру (учить видеть в заданиях опасные места и маркировать их с целью удержания задания).</a:t>
            </a:r>
          </a:p>
        </p:txBody>
      </p:sp>
    </p:spTree>
    <p:extLst>
      <p:ext uri="{BB962C8B-B14F-4D97-AF65-F5344CB8AC3E}">
        <p14:creationId xmlns:p14="http://schemas.microsoft.com/office/powerpoint/2010/main" val="25063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674969" y="1200335"/>
            <a:ext cx="10842057" cy="230832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1600">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
                <a:srgbClr val="EB7C3C"/>
              </a:buClr>
              <a:buSzTx/>
              <a:buFontTx/>
              <a:buNone/>
              <a:tabLst/>
              <a:defRPr sz="1800"/>
            </a:pPr>
            <a:r>
              <a:rPr kumimoji="0" lang="ru-RU" sz="18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Вебинары:</a:t>
            </a:r>
          </a:p>
          <a:p>
            <a:pPr marL="342900" marR="0" lvl="0" indent="-342900" algn="l" defTabSz="914400" rtl="0" eaLnBrk="1" fontAlgn="auto" latinLnBrk="0" hangingPunct="1">
              <a:lnSpc>
                <a:spcPct val="100000"/>
              </a:lnSpc>
              <a:spcBef>
                <a:spcPts val="0"/>
              </a:spcBef>
              <a:spcAft>
                <a:spcPts val="0"/>
              </a:spcAft>
              <a:buClr>
                <a:srgbClr val="E8573C"/>
              </a:buClr>
              <a:buSzTx/>
              <a:buFont typeface="Arial" panose="020B0604020202020204" pitchFamily="34" charset="0"/>
              <a:buChar char="•"/>
              <a:tabLst/>
              <a:defRPr sz="1800"/>
            </a:pPr>
            <a:r>
              <a:rPr kumimoji="0" lang="ru-RU" sz="18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Октябрь</a:t>
            </a:r>
          </a:p>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ru-RU" sz="18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«Психолого-педагогическое сопровождение проекта «Эффективная начальная школа»</a:t>
            </a:r>
          </a:p>
          <a:p>
            <a:pPr marL="342900" marR="0" lvl="0" indent="-342900" algn="l" defTabSz="914400" rtl="0" eaLnBrk="1" fontAlgn="auto" latinLnBrk="0" hangingPunct="1">
              <a:lnSpc>
                <a:spcPct val="100000"/>
              </a:lnSpc>
              <a:spcBef>
                <a:spcPts val="0"/>
              </a:spcBef>
              <a:spcAft>
                <a:spcPts val="0"/>
              </a:spcAft>
              <a:buClr>
                <a:srgbClr val="E8573C"/>
              </a:buClr>
              <a:buSzTx/>
              <a:buFont typeface="Arial" panose="020B0604020202020204" pitchFamily="34" charset="0"/>
              <a:buChar char="•"/>
              <a:tabLst/>
              <a:defRPr sz="1800"/>
            </a:pPr>
            <a:r>
              <a:rPr kumimoji="0" lang="ru-RU" sz="18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Февраль</a:t>
            </a:r>
          </a:p>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ru-RU" sz="18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«Лучшие практики психолого-педагогического сопровождения проекта «Эффективная начальная школа»</a:t>
            </a:r>
          </a:p>
          <a:p>
            <a:pPr marL="285750" marR="0" lvl="0" indent="-285750" algn="l" defTabSz="914400" rtl="0" eaLnBrk="1" fontAlgn="auto" latinLnBrk="0" hangingPunct="1">
              <a:lnSpc>
                <a:spcPct val="100000"/>
              </a:lnSpc>
              <a:spcBef>
                <a:spcPts val="0"/>
              </a:spcBef>
              <a:spcAft>
                <a:spcPts val="0"/>
              </a:spcAft>
              <a:buClr>
                <a:srgbClr val="E8573C"/>
              </a:buClr>
              <a:buSzTx/>
              <a:buFont typeface="Arial" panose="020B0604020202020204" pitchFamily="34" charset="0"/>
              <a:buChar char="•"/>
              <a:tabLst/>
              <a:defRPr sz="1800"/>
            </a:pPr>
            <a:r>
              <a:rPr kumimoji="0" lang="ru-RU" sz="1800" b="1"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Апрель</a:t>
            </a:r>
          </a:p>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ru-RU" sz="18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«Взаимодействие с семьями по профилактике рисков школьной неуспешности. Рекомендации педагогам ДОО и НОО»</a:t>
            </a:r>
          </a:p>
        </p:txBody>
      </p:sp>
      <p:pic>
        <p:nvPicPr>
          <p:cNvPr id="1026" name="Picture 2" descr="Как создавать успешные вебинары. Советы и хитрости | СмартВебинар">
            <a:extLst>
              <a:ext uri="{FF2B5EF4-FFF2-40B4-BE49-F238E27FC236}">
                <a16:creationId xmlns:a16="http://schemas.microsoft.com/office/drawing/2014/main" id="{8DB63F1B-073E-4FFC-A512-1370301829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99" r="15124"/>
          <a:stretch/>
        </p:blipFill>
        <p:spPr bwMode="auto">
          <a:xfrm>
            <a:off x="9415978" y="4289715"/>
            <a:ext cx="2101048" cy="158741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B2B039AD-D2AE-43ED-8047-B39182903329}"/>
              </a:ext>
            </a:extLst>
          </p:cNvPr>
          <p:cNvSpPr/>
          <p:nvPr/>
        </p:nvSpPr>
        <p:spPr>
          <a:xfrm>
            <a:off x="674969" y="3734539"/>
            <a:ext cx="10602512" cy="107721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ru-RU" sz="1800" b="1" i="0" u="none" strike="noStrike" kern="0" cap="none" spc="0" normalizeH="0" baseline="0" noProof="0" dirty="0">
                <a:ln>
                  <a:noFill/>
                </a:ln>
                <a:solidFill>
                  <a:sysClr val="windowText" lastClr="000000"/>
                </a:solidFill>
                <a:effectLst/>
                <a:uLnTx/>
                <a:uFillTx/>
                <a:latin typeface="Calibri"/>
                <a:ea typeface="+mj-ea"/>
                <a:cs typeface="Calibri Light" panose="020F0302020204030204" pitchFamily="34" charset="0"/>
                <a:sym typeface="Calibri"/>
              </a:rPr>
              <a:t>Общегородские родительские собрания </a:t>
            </a:r>
          </a:p>
          <a:p>
            <a:pPr marL="342900" marR="0" lvl="0" indent="-342900" algn="l" defTabSz="914400" rtl="0" eaLnBrk="1" fontAlgn="auto" latinLnBrk="0" hangingPunct="1">
              <a:lnSpc>
                <a:spcPct val="100000"/>
              </a:lnSpc>
              <a:spcBef>
                <a:spcPts val="600"/>
              </a:spcBef>
              <a:spcAft>
                <a:spcPts val="0"/>
              </a:spcAft>
              <a:buClr>
                <a:srgbClr val="E8573C"/>
              </a:buClr>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sym typeface="Calibri"/>
              </a:rPr>
              <a:t>«Готовность ребенка к школе»</a:t>
            </a:r>
          </a:p>
          <a:p>
            <a:pPr marL="342900" marR="0" lvl="0" indent="-342900" algn="l" defTabSz="914400" rtl="0" eaLnBrk="1" fontAlgn="auto" latinLnBrk="0" hangingPunct="1">
              <a:lnSpc>
                <a:spcPct val="100000"/>
              </a:lnSpc>
              <a:spcBef>
                <a:spcPts val="600"/>
              </a:spcBef>
              <a:spcAft>
                <a:spcPts val="0"/>
              </a:spcAft>
              <a:buClr>
                <a:srgbClr val="E8573C"/>
              </a:buClr>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sym typeface="Calibri"/>
              </a:rPr>
              <a:t>«Адаптационный период»</a:t>
            </a:r>
          </a:p>
        </p:txBody>
      </p:sp>
      <p:sp>
        <p:nvSpPr>
          <p:cNvPr id="6" name="Прямоугольник: скругленные углы 5">
            <a:extLst>
              <a:ext uri="{FF2B5EF4-FFF2-40B4-BE49-F238E27FC236}">
                <a16:creationId xmlns:a16="http://schemas.microsoft.com/office/drawing/2014/main" id="{8A073EC1-08EF-45FD-B29D-B7792EA2E9AC}"/>
              </a:ext>
            </a:extLst>
          </p:cNvPr>
          <p:cNvSpPr/>
          <p:nvPr/>
        </p:nvSpPr>
        <p:spPr>
          <a:xfrm>
            <a:off x="674969" y="5189578"/>
            <a:ext cx="8469031" cy="442670"/>
          </a:xfrm>
          <a:prstGeom prst="roundRect">
            <a:avLst/>
          </a:prstGeom>
          <a:noFill/>
          <a:ln w="25400" cap="flat">
            <a:solidFill>
              <a:srgbClr val="E8573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sym typeface="Helvetica Neue"/>
              </a:rPr>
              <a:t>Изучение мотивации обучения обучающихся 5 классов, выпускников ЭНШ</a:t>
            </a:r>
          </a:p>
        </p:txBody>
      </p:sp>
      <p:cxnSp>
        <p:nvCxnSpPr>
          <p:cNvPr id="7" name="Прямая соединительная линия 6">
            <a:extLst>
              <a:ext uri="{FF2B5EF4-FFF2-40B4-BE49-F238E27FC236}">
                <a16:creationId xmlns:a16="http://schemas.microsoft.com/office/drawing/2014/main" id="{7E7DCFE3-998D-461E-8F6E-93B9C3D8E81F}"/>
              </a:ext>
            </a:extLst>
          </p:cNvPr>
          <p:cNvCxnSpPr>
            <a:cxnSpLocks/>
          </p:cNvCxnSpPr>
          <p:nvPr/>
        </p:nvCxnSpPr>
        <p:spPr>
          <a:xfrm flipH="1">
            <a:off x="674969" y="3583949"/>
            <a:ext cx="394261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hape 55">
            <a:extLst>
              <a:ext uri="{FF2B5EF4-FFF2-40B4-BE49-F238E27FC236}">
                <a16:creationId xmlns:a16="http://schemas.microsoft.com/office/drawing/2014/main" id="{6F668E3C-06A5-40FB-B9F8-0023E1553FAA}"/>
              </a:ext>
            </a:extLst>
          </p:cNvPr>
          <p:cNvSpPr/>
          <p:nvPr/>
        </p:nvSpPr>
        <p:spPr>
          <a:xfrm>
            <a:off x="2184989" y="342387"/>
            <a:ext cx="7076243"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a:cs typeface="Calibri"/>
                <a:sym typeface="Calibri"/>
              </a:rPr>
              <a:t>Психолого-педагогическое сопровождение</a:t>
            </a:r>
            <a:endParaRPr kumimoji="0" sz="2800" b="1" i="0" u="none" strike="noStrike" kern="0" cap="none" spc="0" normalizeH="0" baseline="0" noProof="0" dirty="0">
              <a:ln>
                <a:noFill/>
              </a:ln>
              <a:solidFill>
                <a:srgbClr val="1D3152"/>
              </a:solidFill>
              <a:effectLst/>
              <a:uLnTx/>
              <a:uFillTx/>
              <a:latin typeface="Calibri"/>
              <a:cs typeface="Calibri"/>
              <a:sym typeface="Calibri"/>
            </a:endParaRPr>
          </a:p>
        </p:txBody>
      </p:sp>
    </p:spTree>
    <p:extLst>
      <p:ext uri="{BB962C8B-B14F-4D97-AF65-F5344CB8AC3E}">
        <p14:creationId xmlns:p14="http://schemas.microsoft.com/office/powerpoint/2010/main" val="1912202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198E6-BD53-456B-ADEA-AE691B37602A}"/>
              </a:ext>
            </a:extLst>
          </p:cNvPr>
          <p:cNvSpPr txBox="1"/>
          <p:nvPr/>
        </p:nvSpPr>
        <p:spPr>
          <a:xfrm>
            <a:off x="1771298" y="2547481"/>
            <a:ext cx="8649403" cy="1200329"/>
          </a:xfrm>
          <a:prstGeom prst="rect">
            <a:avLst/>
          </a:prstGeom>
          <a:noFill/>
        </p:spPr>
        <p:txBody>
          <a:bodyPr wrap="square">
            <a:spAutoFit/>
          </a:bodyPr>
          <a:lstStyle/>
          <a:p>
            <a:pPr algn="ctr"/>
            <a:r>
              <a:rPr lang="ru-RU" sz="3600" b="1" kern="1200" dirty="0">
                <a:solidFill>
                  <a:schemeClr val="accent5">
                    <a:lumMod val="50000"/>
                  </a:schemeClr>
                </a:solidFill>
              </a:rPr>
              <a:t>Анализ Всероссийских проверочных работ (4-й класс)</a:t>
            </a:r>
          </a:p>
        </p:txBody>
      </p:sp>
    </p:spTree>
    <p:extLst>
      <p:ext uri="{BB962C8B-B14F-4D97-AF65-F5344CB8AC3E}">
        <p14:creationId xmlns:p14="http://schemas.microsoft.com/office/powerpoint/2010/main" val="34189441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B6A302F-A1C5-49BC-828A-362835253D19}"/>
              </a:ext>
            </a:extLst>
          </p:cNvPr>
          <p:cNvSpPr txBox="1">
            <a:spLocks/>
          </p:cNvSpPr>
          <p:nvPr/>
        </p:nvSpPr>
        <p:spPr>
          <a:xfrm>
            <a:off x="1003953" y="1407440"/>
            <a:ext cx="9899904" cy="6025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Calibri"/>
              </a:rPr>
              <a:t>Цель проведения проверочных работ в </a:t>
            </a:r>
            <a:r>
              <a:rPr lang="ru-RU" sz="2800" b="1" kern="0" dirty="0">
                <a:solidFill>
                  <a:srgbClr val="1D3152"/>
                </a:solidFill>
                <a:latin typeface="Calibri Light"/>
                <a:cs typeface="Calibri"/>
                <a:sym typeface="Calibri"/>
              </a:rPr>
              <a:t>4</a:t>
            </a: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Calibri"/>
              </a:rPr>
              <a:t>-х классах:</a:t>
            </a:r>
          </a:p>
        </p:txBody>
      </p:sp>
      <p:sp>
        <p:nvSpPr>
          <p:cNvPr id="8" name="Объект 2">
            <a:extLst>
              <a:ext uri="{FF2B5EF4-FFF2-40B4-BE49-F238E27FC236}">
                <a16:creationId xmlns:a16="http://schemas.microsoft.com/office/drawing/2014/main" id="{DF10308B-EB09-4A79-83F7-3A4062A4BEBF}"/>
              </a:ext>
            </a:extLst>
          </p:cNvPr>
          <p:cNvSpPr txBox="1">
            <a:spLocks/>
          </p:cNvSpPr>
          <p:nvPr/>
        </p:nvSpPr>
        <p:spPr>
          <a:xfrm>
            <a:off x="1003953" y="2191657"/>
            <a:ext cx="9899904" cy="3498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ru-RU" dirty="0">
                <a:solidFill>
                  <a:sysClr val="windowText" lastClr="000000"/>
                </a:solidFill>
              </a:rPr>
              <a:t>определение уровня сформированности знаний и умений обучающихся, оценки качества подготовки в образовательных организациях Московской области, реализующих региональный проект «Инновационная модель «Эффективная начальная школа», а также для обеспечения единства образовательного пространства и поддержки внедрения Федерального государственного образовательного стандарта (ФГОС).</a:t>
            </a:r>
            <a:endPar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32398722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17D09-6040-49D5-2481-F47578FF2D3E}"/>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897E3BDF-2309-4402-3976-6714823854B7}"/>
              </a:ext>
            </a:extLst>
          </p:cNvPr>
          <p:cNvSpPr/>
          <p:nvPr/>
        </p:nvSpPr>
        <p:spPr>
          <a:xfrm>
            <a:off x="3143012" y="637760"/>
            <a:ext cx="5685910"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Русский язык 4-й класс (ВПР)</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806BABDB-6E35-ECC4-F4A8-1C94D9E0E172}"/>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4266 обучающихся из 158 образовательных организаций. </a:t>
            </a:r>
          </a:p>
        </p:txBody>
      </p:sp>
      <p:sp>
        <p:nvSpPr>
          <p:cNvPr id="5" name="TextBox 4">
            <a:extLst>
              <a:ext uri="{FF2B5EF4-FFF2-40B4-BE49-F238E27FC236}">
                <a16:creationId xmlns:a16="http://schemas.microsoft.com/office/drawing/2014/main" id="{01C9B996-924A-48D6-127F-40AABAA64D07}"/>
              </a:ext>
            </a:extLst>
          </p:cNvPr>
          <p:cNvSpPr txBox="1"/>
          <p:nvPr/>
        </p:nvSpPr>
        <p:spPr>
          <a:xfrm>
            <a:off x="838200" y="2577092"/>
            <a:ext cx="3935278"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7 обучающихся, что составляет 0,16% от общего числа  выполнявших работу из 4 организаций (2,5%).</a:t>
            </a:r>
          </a:p>
        </p:txBody>
      </p:sp>
      <p:graphicFrame>
        <p:nvGraphicFramePr>
          <p:cNvPr id="6" name="Диаграмма 5">
            <a:extLst>
              <a:ext uri="{FF2B5EF4-FFF2-40B4-BE49-F238E27FC236}">
                <a16:creationId xmlns:a16="http://schemas.microsoft.com/office/drawing/2014/main" id="{DFA6C204-E955-093F-5E40-33A95AFD8049}"/>
              </a:ext>
            </a:extLst>
          </p:cNvPr>
          <p:cNvGraphicFramePr/>
          <p:nvPr>
            <p:extLst>
              <p:ext uri="{D42A27DB-BD31-4B8C-83A1-F6EECF244321}">
                <p14:modId xmlns:p14="http://schemas.microsoft.com/office/powerpoint/2010/main" val="1889513052"/>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847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E42B-819C-4BAC-0D3F-0B5B2E0471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A1007F-310F-B226-707B-4D5BED04B999}"/>
              </a:ext>
            </a:extLst>
          </p:cNvPr>
          <p:cNvSpPr txBox="1"/>
          <p:nvPr/>
        </p:nvSpPr>
        <p:spPr>
          <a:xfrm>
            <a:off x="865853" y="1633761"/>
            <a:ext cx="10460294" cy="1415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№12. </a:t>
            </a:r>
            <a:r>
              <a:rPr lang="ru-RU" kern="1200" dirty="0">
                <a:solidFill>
                  <a:prstClr val="black"/>
                </a:solidFill>
                <a:latin typeface="Calibri" panose="020F0502020204030204"/>
              </a:rPr>
              <a:t>Умение на основе данной информации и собственного жизненного опыта обучающихся определять конкретную жизненную ситуацию для адекватной интерпретации данной информации, соблюдая при письме изученные орфографические и пунктуационные нормы. </a:t>
            </a:r>
            <a:endParaRPr kumimoji="0" lang="ru-RU" sz="18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Не справились 659 (15,45%) обучающихся.</a:t>
            </a:r>
          </a:p>
        </p:txBody>
      </p:sp>
      <p:sp>
        <p:nvSpPr>
          <p:cNvPr id="7" name="TextBox 6">
            <a:extLst>
              <a:ext uri="{FF2B5EF4-FFF2-40B4-BE49-F238E27FC236}">
                <a16:creationId xmlns:a16="http://schemas.microsoft.com/office/drawing/2014/main" id="{0F18FA64-8169-0A31-F6B3-905CE33006DC}"/>
              </a:ext>
            </a:extLst>
          </p:cNvPr>
          <p:cNvSpPr txBox="1"/>
          <p:nvPr/>
        </p:nvSpPr>
        <p:spPr>
          <a:xfrm>
            <a:off x="1854003" y="512284"/>
            <a:ext cx="7768297"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r>
              <a:rPr lang="ru-RU" sz="2800" dirty="0">
                <a:solidFill>
                  <a:srgbClr val="1D3152"/>
                </a:solidFill>
                <a:cs typeface="Calibri"/>
              </a:rPr>
              <a:t>не были выявлены (20 % и выше).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i="0" u="none" strike="noStrike" kern="0" cap="none" spc="0" normalizeH="0" baseline="0" noProof="0" dirty="0">
                <a:ln>
                  <a:noFill/>
                </a:ln>
                <a:solidFill>
                  <a:srgbClr val="1D3152"/>
                </a:solidFill>
                <a:effectLst/>
                <a:uLnTx/>
                <a:uFillTx/>
                <a:latin typeface="Calibri Light"/>
                <a:ea typeface="+mj-ea"/>
                <a:cs typeface="Calibri"/>
                <a:sym typeface="Helvetica Neue"/>
              </a:rPr>
              <a:t>Большое количество ошибок в заданиях</a:t>
            </a:r>
          </a:p>
        </p:txBody>
      </p:sp>
      <p:sp>
        <p:nvSpPr>
          <p:cNvPr id="11" name="TextBox 10">
            <a:extLst>
              <a:ext uri="{FF2B5EF4-FFF2-40B4-BE49-F238E27FC236}">
                <a16:creationId xmlns:a16="http://schemas.microsoft.com/office/drawing/2014/main" id="{B1021A51-BDE1-6D9F-CFF9-9E9691E05772}"/>
              </a:ext>
            </a:extLst>
          </p:cNvPr>
          <p:cNvSpPr txBox="1"/>
          <p:nvPr/>
        </p:nvSpPr>
        <p:spPr>
          <a:xfrm>
            <a:off x="865853" y="3122310"/>
            <a:ext cx="3953797"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i="1" kern="1200" dirty="0">
                <a:solidFill>
                  <a:prstClr val="black"/>
                </a:solidFill>
                <a:latin typeface="Calibri" panose="020F0502020204030204"/>
              </a:rPr>
              <a:t>Обучающимся сложно создавать небольшие письменные тексты  (3–5 предложений) для конкретной ситуации письменного общения, корректно и аргументированно высказывать свое мнение, строить речевое высказывание в соответствии с поставленной задачей, создавать письменные тексты в соответствии с речевой ситуацией.</a:t>
            </a:r>
            <a:endParaRPr kumimoji="0" lang="ru-RU" sz="18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p:txBody>
      </p:sp>
      <p:pic>
        <p:nvPicPr>
          <p:cNvPr id="2" name="Рисунок 1">
            <a:extLst>
              <a:ext uri="{FF2B5EF4-FFF2-40B4-BE49-F238E27FC236}">
                <a16:creationId xmlns:a16="http://schemas.microsoft.com/office/drawing/2014/main" id="{F6BB601D-5DDA-4BAC-8B7A-B5AB51E138B2}"/>
              </a:ext>
            </a:extLst>
          </p:cNvPr>
          <p:cNvPicPr>
            <a:picLocks noChangeAspect="1"/>
          </p:cNvPicPr>
          <p:nvPr/>
        </p:nvPicPr>
        <p:blipFill>
          <a:blip r:embed="rId2"/>
          <a:stretch>
            <a:fillRect/>
          </a:stretch>
        </p:blipFill>
        <p:spPr>
          <a:xfrm>
            <a:off x="4970312" y="3682651"/>
            <a:ext cx="6355835" cy="2018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741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E42B-819C-4BAC-0D3F-0B5B2E0471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A1007F-310F-B226-707B-4D5BED04B999}"/>
              </a:ext>
            </a:extLst>
          </p:cNvPr>
          <p:cNvSpPr txBox="1"/>
          <p:nvPr/>
        </p:nvSpPr>
        <p:spPr>
          <a:xfrm>
            <a:off x="865853" y="1156708"/>
            <a:ext cx="10460294"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№6. </a:t>
            </a:r>
            <a:r>
              <a:rPr lang="ru-RU" kern="1200" dirty="0">
                <a:solidFill>
                  <a:prstClr val="black"/>
                </a:solidFill>
                <a:latin typeface="Calibri" panose="020F0502020204030204"/>
              </a:rPr>
              <a:t>Умение распознавать значение слова по контексту; адекватно формулировать значение слова в письменной форме, соблюдая нормы построения предложения и словоупотребления. </a:t>
            </a:r>
            <a:endParaRPr kumimoji="0" lang="ru-RU" sz="18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Не справились 622 (14,58%) обучающихся.</a:t>
            </a:r>
          </a:p>
        </p:txBody>
      </p:sp>
      <p:sp>
        <p:nvSpPr>
          <p:cNvPr id="11" name="TextBox 10">
            <a:extLst>
              <a:ext uri="{FF2B5EF4-FFF2-40B4-BE49-F238E27FC236}">
                <a16:creationId xmlns:a16="http://schemas.microsoft.com/office/drawing/2014/main" id="{B1021A51-BDE1-6D9F-CFF9-9E9691E05772}"/>
              </a:ext>
            </a:extLst>
          </p:cNvPr>
          <p:cNvSpPr txBox="1"/>
          <p:nvPr/>
        </p:nvSpPr>
        <p:spPr>
          <a:xfrm>
            <a:off x="865852" y="4061085"/>
            <a:ext cx="1092958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i="1" kern="1200" dirty="0">
                <a:solidFill>
                  <a:prstClr val="black"/>
                </a:solidFill>
                <a:latin typeface="Calibri" panose="020F0502020204030204"/>
              </a:rPr>
              <a:t>Проблема ошибок в определении значения слова по контексту и построении письменной речи свидетельствует о трудностях с лексико-грамматическим анализом и развитием связной речи, что требует целенаправленной работы над развитием понимания текста, правильным словоупотреблением и грамматической точностью. Для решения этой проблемы необходимо использовать упражнения на анализ текста, развивать навыки работы с толковыми словарями, тренировать составление письменных формулировок и обращать внимание на структуру предложения и выбор слов.</a:t>
            </a:r>
            <a:endParaRPr kumimoji="0" lang="ru-RU" sz="1800"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p:txBody>
      </p:sp>
      <p:pic>
        <p:nvPicPr>
          <p:cNvPr id="4" name="Рисунок 3">
            <a:extLst>
              <a:ext uri="{FF2B5EF4-FFF2-40B4-BE49-F238E27FC236}">
                <a16:creationId xmlns:a16="http://schemas.microsoft.com/office/drawing/2014/main" id="{6E3AF1E4-B090-4379-ADE6-CD0C1CCA7DB7}"/>
              </a:ext>
            </a:extLst>
          </p:cNvPr>
          <p:cNvPicPr>
            <a:picLocks noChangeAspect="1"/>
          </p:cNvPicPr>
          <p:nvPr/>
        </p:nvPicPr>
        <p:blipFill>
          <a:blip r:embed="rId2"/>
          <a:stretch>
            <a:fillRect/>
          </a:stretch>
        </p:blipFill>
        <p:spPr>
          <a:xfrm>
            <a:off x="2152188" y="2542742"/>
            <a:ext cx="8356911" cy="140779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FBFDD77-B6C8-43A7-9F57-5CFA4DA76034}"/>
              </a:ext>
            </a:extLst>
          </p:cNvPr>
          <p:cNvSpPr txBox="1"/>
          <p:nvPr/>
        </p:nvSpPr>
        <p:spPr>
          <a:xfrm>
            <a:off x="1854003" y="202601"/>
            <a:ext cx="7768297"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r>
              <a:rPr lang="ru-RU" sz="2800" dirty="0">
                <a:solidFill>
                  <a:srgbClr val="1D3152"/>
                </a:solidFill>
                <a:cs typeface="Calibri"/>
              </a:rPr>
              <a:t>не были выявлены (20 % и выше).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i="0" u="none" strike="noStrike" kern="0" cap="none" spc="0" normalizeH="0" baseline="0" noProof="0" dirty="0">
                <a:ln>
                  <a:noFill/>
                </a:ln>
                <a:solidFill>
                  <a:srgbClr val="1D3152"/>
                </a:solidFill>
                <a:effectLst/>
                <a:uLnTx/>
                <a:uFillTx/>
                <a:latin typeface="Calibri Light"/>
                <a:ea typeface="+mj-ea"/>
                <a:cs typeface="Calibri"/>
                <a:sym typeface="Helvetica Neue"/>
              </a:rPr>
              <a:t>Большое количество ошибок в заданиях</a:t>
            </a:r>
          </a:p>
        </p:txBody>
      </p:sp>
    </p:spTree>
    <p:extLst>
      <p:ext uri="{BB962C8B-B14F-4D97-AF65-F5344CB8AC3E}">
        <p14:creationId xmlns:p14="http://schemas.microsoft.com/office/powerpoint/2010/main" val="313053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E42B-819C-4BAC-0D3F-0B5B2E0471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A1007F-310F-B226-707B-4D5BED04B999}"/>
              </a:ext>
            </a:extLst>
          </p:cNvPr>
          <p:cNvSpPr txBox="1"/>
          <p:nvPr/>
        </p:nvSpPr>
        <p:spPr>
          <a:xfrm>
            <a:off x="865853" y="1156708"/>
            <a:ext cx="10460294"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№8. </a:t>
            </a:r>
            <a:r>
              <a:rPr lang="ru-RU" kern="1200" dirty="0">
                <a:solidFill>
                  <a:prstClr val="black"/>
                </a:solidFill>
                <a:latin typeface="Calibri" panose="020F0502020204030204"/>
              </a:rPr>
              <a:t>Умение классифицировать слова по составу: находить в словах с однозначно выделяемыми морфемами окончание, корень, приставку, суффикс. </a:t>
            </a:r>
            <a:endParaRPr kumimoji="0" lang="ru-RU" sz="18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Не справились 606 (14,21%) обучающихся.</a:t>
            </a:r>
          </a:p>
        </p:txBody>
      </p:sp>
      <p:sp>
        <p:nvSpPr>
          <p:cNvPr id="11" name="TextBox 10">
            <a:extLst>
              <a:ext uri="{FF2B5EF4-FFF2-40B4-BE49-F238E27FC236}">
                <a16:creationId xmlns:a16="http://schemas.microsoft.com/office/drawing/2014/main" id="{B1021A51-BDE1-6D9F-CFF9-9E9691E05772}"/>
              </a:ext>
            </a:extLst>
          </p:cNvPr>
          <p:cNvSpPr txBox="1"/>
          <p:nvPr/>
        </p:nvSpPr>
        <p:spPr>
          <a:xfrm>
            <a:off x="865853" y="4140855"/>
            <a:ext cx="1092958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i="1" kern="1200" dirty="0">
                <a:solidFill>
                  <a:prstClr val="black"/>
                </a:solidFill>
                <a:latin typeface="Calibri" panose="020F0502020204030204"/>
              </a:rPr>
              <a:t>Частыми ошибками и их причинами являются: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i="1" kern="1200" dirty="0">
                <a:solidFill>
                  <a:prstClr val="black"/>
                </a:solidFill>
                <a:latin typeface="Calibri" panose="020F0502020204030204"/>
              </a:rPr>
              <a:t>неправильное определение окончания: неизменяемые части слова (например, в словах пальто или вчера) могут быть ошибочно приняты за окончания, но это основа слова;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i="1" kern="1200" dirty="0">
                <a:solidFill>
                  <a:prstClr val="black"/>
                </a:solidFill>
                <a:latin typeface="Calibri" panose="020F0502020204030204"/>
              </a:rPr>
              <a:t>смешивание приставки и суффикса: непонимание того, какая морфема стоит до корня, а какая после него;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i="1" kern="1200" dirty="0">
                <a:solidFill>
                  <a:prstClr val="black"/>
                </a:solidFill>
                <a:latin typeface="Calibri" panose="020F0502020204030204"/>
              </a:rPr>
              <a:t>пропуск морфем: при разборе важно выделять все возможные части слова: приставку, корень, суффикс и окончание.</a:t>
            </a:r>
          </a:p>
        </p:txBody>
      </p:sp>
      <p:pic>
        <p:nvPicPr>
          <p:cNvPr id="2" name="Рисунок 1">
            <a:extLst>
              <a:ext uri="{FF2B5EF4-FFF2-40B4-BE49-F238E27FC236}">
                <a16:creationId xmlns:a16="http://schemas.microsoft.com/office/drawing/2014/main" id="{FFE6B06A-E59B-4B13-9889-C560D30F4B39}"/>
              </a:ext>
            </a:extLst>
          </p:cNvPr>
          <p:cNvPicPr>
            <a:picLocks noChangeAspect="1"/>
          </p:cNvPicPr>
          <p:nvPr/>
        </p:nvPicPr>
        <p:blipFill>
          <a:blip r:embed="rId2"/>
          <a:stretch>
            <a:fillRect/>
          </a:stretch>
        </p:blipFill>
        <p:spPr>
          <a:xfrm>
            <a:off x="2555940" y="2249315"/>
            <a:ext cx="6451468" cy="191327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7971C1E-E7D8-4229-B1CC-C79CF5207FF4}"/>
              </a:ext>
            </a:extLst>
          </p:cNvPr>
          <p:cNvSpPr txBox="1"/>
          <p:nvPr/>
        </p:nvSpPr>
        <p:spPr>
          <a:xfrm>
            <a:off x="1897526" y="301279"/>
            <a:ext cx="7768297"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r>
              <a:rPr lang="ru-RU" sz="2800" dirty="0">
                <a:solidFill>
                  <a:srgbClr val="1D3152"/>
                </a:solidFill>
                <a:cs typeface="Calibri"/>
              </a:rPr>
              <a:t>не были выявлены (20 % и выше).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i="0" u="none" strike="noStrike" kern="0" cap="none" spc="0" normalizeH="0" baseline="0" noProof="0" dirty="0">
                <a:ln>
                  <a:noFill/>
                </a:ln>
                <a:solidFill>
                  <a:srgbClr val="1D3152"/>
                </a:solidFill>
                <a:effectLst/>
                <a:uLnTx/>
                <a:uFillTx/>
                <a:latin typeface="Calibri Light"/>
                <a:ea typeface="+mj-ea"/>
                <a:cs typeface="Calibri"/>
                <a:sym typeface="Helvetica Neue"/>
              </a:rPr>
              <a:t>Большое количество ошибок в заданиях</a:t>
            </a:r>
          </a:p>
        </p:txBody>
      </p:sp>
    </p:spTree>
    <p:extLst>
      <p:ext uri="{BB962C8B-B14F-4D97-AF65-F5344CB8AC3E}">
        <p14:creationId xmlns:p14="http://schemas.microsoft.com/office/powerpoint/2010/main" val="2873641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E42B-819C-4BAC-0D3F-0B5B2E0471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A1007F-310F-B226-707B-4D5BED04B999}"/>
              </a:ext>
            </a:extLst>
          </p:cNvPr>
          <p:cNvSpPr txBox="1"/>
          <p:nvPr/>
        </p:nvSpPr>
        <p:spPr>
          <a:xfrm>
            <a:off x="865853" y="1156708"/>
            <a:ext cx="10460294"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№3. </a:t>
            </a:r>
            <a:r>
              <a:rPr lang="ru-RU" sz="2000" kern="1200" dirty="0">
                <a:solidFill>
                  <a:prstClr val="black"/>
                </a:solidFill>
                <a:latin typeface="Calibri" panose="020F0502020204030204"/>
              </a:rPr>
              <a:t>Умение определять тему и основную мысль текста; адекватно формулировать основную мысль в письменной форме, соблюдая нормы построения предложения и словоупотребления. </a:t>
            </a:r>
            <a:endParaRPr kumimoji="0" lang="ru-RU" sz="20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Не справились 572 (13,41%) обучающихся.</a:t>
            </a:r>
          </a:p>
        </p:txBody>
      </p:sp>
      <p:sp>
        <p:nvSpPr>
          <p:cNvPr id="11" name="TextBox 10">
            <a:extLst>
              <a:ext uri="{FF2B5EF4-FFF2-40B4-BE49-F238E27FC236}">
                <a16:creationId xmlns:a16="http://schemas.microsoft.com/office/drawing/2014/main" id="{B1021A51-BDE1-6D9F-CFF9-9E9691E05772}"/>
              </a:ext>
            </a:extLst>
          </p:cNvPr>
          <p:cNvSpPr txBox="1"/>
          <p:nvPr/>
        </p:nvSpPr>
        <p:spPr>
          <a:xfrm>
            <a:off x="493886" y="4608686"/>
            <a:ext cx="1120422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i="1" kern="1200" dirty="0">
                <a:solidFill>
                  <a:prstClr val="black"/>
                </a:solidFill>
                <a:latin typeface="Calibri" panose="020F0502020204030204"/>
              </a:rPr>
              <a:t>Неумение определять тему и основную мысль текста, а также адекватно формулировать основную мысль в письменной форме, является распространенной проблемой в обучении, которая решается через развитие навыков читательской и речевой грамотности. Для этого необходимо практиковать выделение ключевых слов, анализ структуры текста, поиск главной идеи через различные приемы анализа и отработку правил построения предложений и грамматики. </a:t>
            </a:r>
          </a:p>
        </p:txBody>
      </p:sp>
      <p:pic>
        <p:nvPicPr>
          <p:cNvPr id="4" name="Рисунок 3">
            <a:extLst>
              <a:ext uri="{FF2B5EF4-FFF2-40B4-BE49-F238E27FC236}">
                <a16:creationId xmlns:a16="http://schemas.microsoft.com/office/drawing/2014/main" id="{9E7F4832-05B4-4A4B-8ACB-2208E02D7403}"/>
              </a:ext>
            </a:extLst>
          </p:cNvPr>
          <p:cNvPicPr>
            <a:picLocks noChangeAspect="1"/>
          </p:cNvPicPr>
          <p:nvPr/>
        </p:nvPicPr>
        <p:blipFill>
          <a:blip r:embed="rId2"/>
          <a:stretch>
            <a:fillRect/>
          </a:stretch>
        </p:blipFill>
        <p:spPr>
          <a:xfrm>
            <a:off x="2469228" y="2791779"/>
            <a:ext cx="7253542" cy="147732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4EF1052-B5E0-4EEF-A91E-DFB5F5D17182}"/>
              </a:ext>
            </a:extLst>
          </p:cNvPr>
          <p:cNvSpPr txBox="1"/>
          <p:nvPr/>
        </p:nvSpPr>
        <p:spPr>
          <a:xfrm>
            <a:off x="1888825" y="291078"/>
            <a:ext cx="7768297"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r>
              <a:rPr lang="ru-RU" sz="2800" dirty="0">
                <a:solidFill>
                  <a:srgbClr val="1D3152"/>
                </a:solidFill>
                <a:cs typeface="Calibri"/>
              </a:rPr>
              <a:t>не были выявлены (20 % и выше).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i="0" u="none" strike="noStrike" kern="0" cap="none" spc="0" normalizeH="0" baseline="0" noProof="0" dirty="0">
                <a:ln>
                  <a:noFill/>
                </a:ln>
                <a:solidFill>
                  <a:srgbClr val="1D3152"/>
                </a:solidFill>
                <a:effectLst/>
                <a:uLnTx/>
                <a:uFillTx/>
                <a:latin typeface="Calibri Light"/>
                <a:ea typeface="+mj-ea"/>
                <a:cs typeface="Calibri"/>
                <a:sym typeface="Helvetica Neue"/>
              </a:rPr>
              <a:t>Большое количество ошибок в заданиях</a:t>
            </a:r>
          </a:p>
        </p:txBody>
      </p:sp>
    </p:spTree>
    <p:extLst>
      <p:ext uri="{BB962C8B-B14F-4D97-AF65-F5344CB8AC3E}">
        <p14:creationId xmlns:p14="http://schemas.microsoft.com/office/powerpoint/2010/main" val="3884659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E42B-819C-4BAC-0D3F-0B5B2E0471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A1007F-310F-B226-707B-4D5BED04B999}"/>
              </a:ext>
            </a:extLst>
          </p:cNvPr>
          <p:cNvSpPr txBox="1"/>
          <p:nvPr/>
        </p:nvSpPr>
        <p:spPr>
          <a:xfrm>
            <a:off x="865853" y="1227110"/>
            <a:ext cx="104602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№7. </a:t>
            </a:r>
            <a:r>
              <a:rPr lang="ru-RU" sz="2000" kern="1200" dirty="0">
                <a:solidFill>
                  <a:prstClr val="black"/>
                </a:solidFill>
                <a:latin typeface="Calibri" panose="020F0502020204030204"/>
              </a:rPr>
              <a:t>Умение распознавать значение слова по контексту; подбирать к слову близкие по значению слова – синонимы. </a:t>
            </a:r>
            <a:endParaRPr kumimoji="0" lang="ru-RU" sz="20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Не справились 530 (12,42%) обучающихся.</a:t>
            </a:r>
          </a:p>
        </p:txBody>
      </p:sp>
      <p:sp>
        <p:nvSpPr>
          <p:cNvPr id="11" name="TextBox 10">
            <a:extLst>
              <a:ext uri="{FF2B5EF4-FFF2-40B4-BE49-F238E27FC236}">
                <a16:creationId xmlns:a16="http://schemas.microsoft.com/office/drawing/2014/main" id="{B1021A51-BDE1-6D9F-CFF9-9E9691E05772}"/>
              </a:ext>
            </a:extLst>
          </p:cNvPr>
          <p:cNvSpPr txBox="1"/>
          <p:nvPr/>
        </p:nvSpPr>
        <p:spPr>
          <a:xfrm>
            <a:off x="865854" y="4608686"/>
            <a:ext cx="1046029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i="1" kern="1200" dirty="0">
                <a:solidFill>
                  <a:prstClr val="black"/>
                </a:solidFill>
                <a:latin typeface="Calibri" panose="020F0502020204030204"/>
              </a:rPr>
              <a:t>Признак лексической неграмотности или ограниченного словарного запаса. Для развития этих навыков необходимо активно расширять свой лексикон, изучать значения слов в различных контекстах, работать с толковыми словарями и практиковаться в подборе синонимов.</a:t>
            </a:r>
          </a:p>
        </p:txBody>
      </p:sp>
      <p:pic>
        <p:nvPicPr>
          <p:cNvPr id="2" name="Рисунок 1">
            <a:extLst>
              <a:ext uri="{FF2B5EF4-FFF2-40B4-BE49-F238E27FC236}">
                <a16:creationId xmlns:a16="http://schemas.microsoft.com/office/drawing/2014/main" id="{29E9571D-5D5C-495C-89C0-1636ABB35765}"/>
              </a:ext>
            </a:extLst>
          </p:cNvPr>
          <p:cNvPicPr>
            <a:picLocks noChangeAspect="1"/>
          </p:cNvPicPr>
          <p:nvPr/>
        </p:nvPicPr>
        <p:blipFill>
          <a:blip r:embed="rId2"/>
          <a:stretch>
            <a:fillRect/>
          </a:stretch>
        </p:blipFill>
        <p:spPr>
          <a:xfrm>
            <a:off x="2312286" y="2710456"/>
            <a:ext cx="7567428" cy="133219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60D3C2C-6A42-432F-9D29-B971D51419F6}"/>
              </a:ext>
            </a:extLst>
          </p:cNvPr>
          <p:cNvSpPr txBox="1"/>
          <p:nvPr/>
        </p:nvSpPr>
        <p:spPr>
          <a:xfrm>
            <a:off x="1825868" y="218513"/>
            <a:ext cx="7768297"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r>
              <a:rPr lang="ru-RU" sz="2800" dirty="0">
                <a:solidFill>
                  <a:srgbClr val="1D3152"/>
                </a:solidFill>
                <a:cs typeface="Calibri"/>
              </a:rPr>
              <a:t>не были выявлены (20 % и выше).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i="0" u="none" strike="noStrike" kern="0" cap="none" spc="0" normalizeH="0" baseline="0" noProof="0" dirty="0">
                <a:ln>
                  <a:noFill/>
                </a:ln>
                <a:solidFill>
                  <a:srgbClr val="1D3152"/>
                </a:solidFill>
                <a:effectLst/>
                <a:uLnTx/>
                <a:uFillTx/>
                <a:latin typeface="Calibri Light"/>
                <a:ea typeface="+mj-ea"/>
                <a:cs typeface="Calibri"/>
                <a:sym typeface="Helvetica Neue"/>
              </a:rPr>
              <a:t>Большое количество ошибок в заданиях</a:t>
            </a:r>
          </a:p>
        </p:txBody>
      </p:sp>
    </p:spTree>
    <p:extLst>
      <p:ext uri="{BB962C8B-B14F-4D97-AF65-F5344CB8AC3E}">
        <p14:creationId xmlns:p14="http://schemas.microsoft.com/office/powerpoint/2010/main" val="832302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5F7C4-BC1E-414E-C6AF-4C914CD3DC1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F08ED133-D410-269C-654A-F4A115A036B3}"/>
              </a:ext>
            </a:extLst>
          </p:cNvPr>
          <p:cNvSpPr/>
          <p:nvPr/>
        </p:nvSpPr>
        <p:spPr>
          <a:xfrm>
            <a:off x="3275102" y="473767"/>
            <a:ext cx="5685910"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F4DE865-DAA9-2091-5BD3-22861A93DE22}"/>
              </a:ext>
            </a:extLst>
          </p:cNvPr>
          <p:cNvSpPr txBox="1">
            <a:spLocks/>
          </p:cNvSpPr>
          <p:nvPr/>
        </p:nvSpPr>
        <p:spPr>
          <a:xfrm>
            <a:off x="235618" y="1214475"/>
            <a:ext cx="11720763"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lvl="0" indent="0">
              <a:lnSpc>
                <a:spcPct val="100000"/>
              </a:lnSpc>
              <a:spcBef>
                <a:spcPts val="0"/>
              </a:spcBef>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a:t>
            </a:r>
            <a:r>
              <a:rPr lang="ru-RU" sz="2000" dirty="0">
                <a:solidFill>
                  <a:sysClr val="windowText" lastClr="000000"/>
                </a:solidFill>
              </a:rPr>
              <a:t>Обеспечить разработку рабочей программы 5-го класса по русскому языку с учетом часто встречающихся ошибок обучающихся или введение дополнительной программы внеурочной деятельности, а также разработку индивидуальных образовательных маршрутов обучающихся по выявленным дефицитам. </a:t>
            </a:r>
          </a:p>
          <a:p>
            <a:pPr marL="0" lvl="0" indent="0">
              <a:lnSpc>
                <a:spcPct val="100000"/>
              </a:lnSpc>
              <a:spcBef>
                <a:spcPts val="0"/>
              </a:spcBef>
              <a:buNone/>
              <a:tabLst>
                <a:tab pos="265113" algn="l"/>
              </a:tabLst>
              <a:defRPr/>
            </a:pPr>
            <a:r>
              <a:rPr lang="ru-RU" sz="2000" dirty="0">
                <a:solidFill>
                  <a:sysClr val="windowText" lastClr="000000"/>
                </a:solidFill>
              </a:rPr>
              <a:t>2.	Организовать проведение оценочных процедур, направленных на проверку умения строить речевые высказывания, определять значение слова по контексту, производить морфемный разбор. </a:t>
            </a:r>
          </a:p>
          <a:p>
            <a:pPr marL="0" lvl="0" indent="0">
              <a:lnSpc>
                <a:spcPct val="100000"/>
              </a:lnSpc>
              <a:spcBef>
                <a:spcPts val="0"/>
              </a:spcBef>
              <a:buNone/>
              <a:tabLst>
                <a:tab pos="265113" algn="l"/>
              </a:tabLst>
              <a:defRPr/>
            </a:pPr>
            <a:r>
              <a:rPr lang="ru-RU" sz="2000" dirty="0">
                <a:solidFill>
                  <a:sysClr val="windowText" lastClr="000000"/>
                </a:solidFill>
              </a:rPr>
              <a:t>3.	Организовать применение комплексных подходов учителями русского языка по развитию у обучающихся навыков построения речевых высказываний, определения значения слова по контексту и морфемного разбора: проводить семинары по методикам преподавания, использовать тренинги с ролевыми играми, организовывать обмен опытом через мастер-классы и посещение уроков, предоставлять доступ к актуальным методическим материалам, а также стимулировать самоанализ и рефлексию учительской деятельности. </a:t>
            </a:r>
            <a:endPar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41080769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5F7C4-BC1E-414E-C6AF-4C914CD3DC1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F08ED133-D410-269C-654A-F4A115A036B3}"/>
              </a:ext>
            </a:extLst>
          </p:cNvPr>
          <p:cNvSpPr/>
          <p:nvPr/>
        </p:nvSpPr>
        <p:spPr>
          <a:xfrm>
            <a:off x="3275102" y="473767"/>
            <a:ext cx="5685910" cy="4801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F4DE865-DAA9-2091-5BD3-22861A93DE22}"/>
              </a:ext>
            </a:extLst>
          </p:cNvPr>
          <p:cNvSpPr txBox="1">
            <a:spLocks/>
          </p:cNvSpPr>
          <p:nvPr/>
        </p:nvSpPr>
        <p:spPr>
          <a:xfrm>
            <a:off x="235618" y="1369219"/>
            <a:ext cx="11720763" cy="4412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русского языка и литературы: </a:t>
            </a:r>
          </a:p>
          <a:p>
            <a:pPr marL="0" lvl="0" indent="0">
              <a:lnSpc>
                <a:spcPct val="100000"/>
              </a:lnSpc>
              <a:spcBef>
                <a:spcPts val="0"/>
              </a:spcBef>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a:t>
            </a:r>
            <a:r>
              <a:rPr lang="ru-RU" sz="2000" dirty="0">
                <a:solidFill>
                  <a:sysClr val="windowText" lastClr="000000"/>
                </a:solidFill>
              </a:rPr>
              <a:t>Систематически включать в занятия урочной и внеурочной деятельности задания, направленные на формирование умений:</a:t>
            </a:r>
          </a:p>
          <a:p>
            <a:pPr lvl="0">
              <a:lnSpc>
                <a:spcPct val="100000"/>
              </a:lnSpc>
              <a:spcBef>
                <a:spcPts val="0"/>
              </a:spcBef>
              <a:tabLst>
                <a:tab pos="265113" algn="l"/>
              </a:tabLst>
              <a:defRPr/>
            </a:pPr>
            <a:r>
              <a:rPr lang="ru-RU" sz="2000" dirty="0">
                <a:solidFill>
                  <a:sysClr val="windowText" lastClr="000000"/>
                </a:solidFill>
              </a:rPr>
              <a:t>на основе информации и собственного жизненного опыта обучающихся определять конкретную жизненную ситуацию для адекватной интерпретации информации, соблюдая при письме изученные орфографические и пунктуационные нормы;</a:t>
            </a:r>
          </a:p>
          <a:p>
            <a:pPr lvl="0">
              <a:lnSpc>
                <a:spcPct val="100000"/>
              </a:lnSpc>
              <a:spcBef>
                <a:spcPts val="0"/>
              </a:spcBef>
              <a:tabLst>
                <a:tab pos="265113" algn="l"/>
              </a:tabLst>
              <a:defRPr/>
            </a:pPr>
            <a:r>
              <a:rPr lang="ru-RU" sz="2000" dirty="0">
                <a:solidFill>
                  <a:sysClr val="windowText" lastClr="000000"/>
                </a:solidFill>
              </a:rPr>
              <a:t>определять значение слова по контексту, строить речевое высказывание в соответствии с поставленной задачей: формулировать значение слова в письменной форме, соблюдая нормы построения предложения и словоупотребления;</a:t>
            </a:r>
          </a:p>
          <a:p>
            <a:pPr lvl="0">
              <a:lnSpc>
                <a:spcPct val="100000"/>
              </a:lnSpc>
              <a:spcBef>
                <a:spcPts val="0"/>
              </a:spcBef>
              <a:tabLst>
                <a:tab pos="265113" algn="l"/>
              </a:tabLst>
              <a:defRPr/>
            </a:pPr>
            <a:r>
              <a:rPr lang="ru-RU" sz="2000" dirty="0">
                <a:solidFill>
                  <a:sysClr val="windowText" lastClr="000000"/>
                </a:solidFill>
              </a:rPr>
              <a:t>классифицировать слова по составу: находить в словах с однозначно выделяемыми морфемами окончание, корень, приставку, суффикс;</a:t>
            </a:r>
          </a:p>
          <a:p>
            <a:pPr lvl="0">
              <a:lnSpc>
                <a:spcPct val="100000"/>
              </a:lnSpc>
              <a:spcBef>
                <a:spcPts val="0"/>
              </a:spcBef>
              <a:tabLst>
                <a:tab pos="265113" algn="l"/>
              </a:tabLst>
              <a:defRPr/>
            </a:pPr>
            <a:r>
              <a:rPr lang="ru-RU" sz="2000" dirty="0">
                <a:solidFill>
                  <a:sysClr val="windowText" lastClr="000000"/>
                </a:solidFill>
              </a:rPr>
              <a:t>определять тему и основную мысль текста; формулировать основною мысль в письменной форме, соблюдая нормы построения предложения и словоупотребления;</a:t>
            </a:r>
          </a:p>
          <a:p>
            <a:pPr lvl="0">
              <a:lnSpc>
                <a:spcPct val="100000"/>
              </a:lnSpc>
              <a:spcBef>
                <a:spcPts val="0"/>
              </a:spcBef>
              <a:tabLst>
                <a:tab pos="265113" algn="l"/>
              </a:tabLst>
              <a:defRPr/>
            </a:pPr>
            <a:r>
              <a:rPr lang="ru-RU" sz="2000" dirty="0">
                <a:solidFill>
                  <a:sysClr val="windowText" lastClr="000000"/>
                </a:solidFill>
              </a:rPr>
              <a:t>распознавать значение слова по контексту; подбирать к слову близкие по значению слова – синонимы.</a:t>
            </a:r>
            <a:endPar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326106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573F-6B14-229B-69BB-D774BA8ABDB1}"/>
            </a:ext>
          </a:extLst>
        </p:cNvPr>
        <p:cNvGrpSpPr/>
        <p:nvPr/>
      </p:nvGrpSpPr>
      <p:grpSpPr>
        <a:xfrm>
          <a:off x="0" y="0"/>
          <a:ext cx="0" cy="0"/>
          <a:chOff x="0" y="0"/>
          <a:chExt cx="0" cy="0"/>
        </a:xfrm>
      </p:grpSpPr>
      <p:pic>
        <p:nvPicPr>
          <p:cNvPr id="3" name="Picture 4" descr="Повышение квалификации: векторные изображения и иллюстрации, которые можно  скачать бесплатно | Freepik">
            <a:extLst>
              <a:ext uri="{FF2B5EF4-FFF2-40B4-BE49-F238E27FC236}">
                <a16:creationId xmlns:a16="http://schemas.microsoft.com/office/drawing/2014/main" id="{E21F21B4-323A-4489-A791-A131BF9658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5270" y="4177736"/>
            <a:ext cx="2510936" cy="1672621"/>
          </a:xfrm>
          <a:prstGeom prst="rect">
            <a:avLst/>
          </a:prstGeom>
          <a:noFill/>
          <a:extLst>
            <a:ext uri="{909E8E84-426E-40DD-AFC4-6F175D3DCCD1}">
              <a14:hiddenFill xmlns:a14="http://schemas.microsoft.com/office/drawing/2010/main">
                <a:solidFill>
                  <a:srgbClr val="FFFFFF"/>
                </a:solidFill>
              </a14:hiddenFill>
            </a:ext>
          </a:extLst>
        </p:spPr>
      </p:pic>
      <p:sp>
        <p:nvSpPr>
          <p:cNvPr id="2" name="Shape 57">
            <a:extLst>
              <a:ext uri="{FF2B5EF4-FFF2-40B4-BE49-F238E27FC236}">
                <a16:creationId xmlns:a16="http://schemas.microsoft.com/office/drawing/2014/main" id="{232797C9-3C31-4A3A-B6E9-379D11450E03}"/>
              </a:ext>
            </a:extLst>
          </p:cNvPr>
          <p:cNvSpPr/>
          <p:nvPr/>
        </p:nvSpPr>
        <p:spPr>
          <a:xfrm>
            <a:off x="1041859" y="1536176"/>
            <a:ext cx="8767159" cy="378564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1600">
                <a:latin typeface="Calibri"/>
                <a:ea typeface="Calibri"/>
                <a:cs typeface="Calibri"/>
                <a:sym typeface="Calibri"/>
              </a:defRPr>
            </a:lvl1pPr>
          </a:lstStyle>
          <a:p>
            <a:pPr marL="180975" marR="0" lvl="0" indent="-180975" defTabSz="914400" eaLnBrk="1" fontAlgn="auto" latinLnBrk="0" hangingPunct="1">
              <a:lnSpc>
                <a:spcPct val="100000"/>
              </a:lnSpc>
              <a:spcBef>
                <a:spcPts val="1200"/>
              </a:spcBef>
              <a:spcAft>
                <a:spcPts val="0"/>
              </a:spcAft>
              <a:buClr>
                <a:srgbClr val="E8573C"/>
              </a:buClr>
              <a:buSzTx/>
              <a:buFont typeface="Arial" panose="020B0604020202020204" pitchFamily="34" charset="0"/>
              <a:buChar char="•"/>
              <a:tabLst/>
              <a:defRPr sz="1800"/>
            </a:pPr>
            <a:r>
              <a:rPr kumimoji="0" lang="ru-RU" sz="2000" b="1" i="0" u="none" strike="noStrike" kern="0" cap="none" spc="0" normalizeH="0" baseline="0" noProof="0" dirty="0">
                <a:ln>
                  <a:noFill/>
                </a:ln>
                <a:solidFill>
                  <a:srgbClr val="1D3152"/>
                </a:solidFill>
                <a:effectLst/>
                <a:uLnTx/>
                <a:uFillTx/>
                <a:latin typeface="Calibri"/>
                <a:cs typeface="Calibri Light" panose="020F0302020204030204" pitchFamily="34" charset="0"/>
                <a:sym typeface="Calibri"/>
              </a:rPr>
              <a:t>17.09.2025 – 17.10.2025 </a:t>
            </a:r>
          </a:p>
          <a:p>
            <a:pPr marL="176213" marR="0" lvl="0" indent="0" defTabSz="914400" eaLnBrk="1" fontAlgn="auto" latinLnBrk="0" hangingPunct="1">
              <a:lnSpc>
                <a:spcPct val="100000"/>
              </a:lnSpc>
              <a:spcBef>
                <a:spcPts val="0"/>
              </a:spcBef>
              <a:spcAft>
                <a:spcPts val="0"/>
              </a:spcAft>
              <a:buClr>
                <a:srgbClr val="6892C0"/>
              </a:buClr>
              <a:buSzTx/>
              <a:buFontTx/>
              <a:buNone/>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«Методика и инструменты сопровождения проектной и учебно-исследовательской деятельности с учетом требований ФГОС общего образования»</a:t>
            </a:r>
          </a:p>
          <a:p>
            <a:pPr marL="180975" marR="0" lvl="0" indent="-180975" defTabSz="914400" eaLnBrk="1" fontAlgn="auto" latinLnBrk="0" hangingPunct="1">
              <a:lnSpc>
                <a:spcPct val="100000"/>
              </a:lnSpc>
              <a:spcBef>
                <a:spcPts val="1200"/>
              </a:spcBef>
              <a:spcAft>
                <a:spcPts val="0"/>
              </a:spcAft>
              <a:buClr>
                <a:srgbClr val="E8573C"/>
              </a:buClr>
              <a:buSzTx/>
              <a:buFont typeface="Arial" panose="020B0604020202020204" pitchFamily="34" charset="0"/>
              <a:buChar char="•"/>
              <a:tabLst/>
              <a:defRPr sz="1800"/>
            </a:pPr>
            <a:r>
              <a:rPr kumimoji="0" lang="ru-RU" sz="2000" b="1" i="0" u="none" strike="noStrike" kern="0" cap="none" spc="0" normalizeH="0" baseline="0" noProof="0" dirty="0">
                <a:ln>
                  <a:noFill/>
                </a:ln>
                <a:solidFill>
                  <a:srgbClr val="1D3152"/>
                </a:solidFill>
                <a:effectLst/>
                <a:uLnTx/>
                <a:uFillTx/>
                <a:latin typeface="Calibri"/>
                <a:cs typeface="Calibri Light" panose="020F0302020204030204" pitchFamily="34" charset="0"/>
                <a:sym typeface="Calibri"/>
              </a:rPr>
              <a:t>17.11.2025 – 19.12.2025 </a:t>
            </a:r>
          </a:p>
          <a:p>
            <a:pPr marL="0" marR="0" lvl="0" indent="176213" defTabSz="914400" eaLnBrk="1" fontAlgn="auto" latinLnBrk="0" hangingPunct="1">
              <a:lnSpc>
                <a:spcPct val="100000"/>
              </a:lnSpc>
              <a:spcBef>
                <a:spcPts val="0"/>
              </a:spcBef>
              <a:spcAft>
                <a:spcPts val="0"/>
              </a:spcAft>
              <a:buClr>
                <a:srgbClr val="6892C0"/>
              </a:buClr>
              <a:buSzTx/>
              <a:buFontTx/>
              <a:buNone/>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«Система оценки образовательных достижений младших школьников в </a:t>
            </a:r>
          </a:p>
          <a:p>
            <a:pPr marL="0" marR="0" lvl="0" indent="176213" defTabSz="914400" eaLnBrk="1" fontAlgn="auto" latinLnBrk="0" hangingPunct="1">
              <a:lnSpc>
                <a:spcPct val="100000"/>
              </a:lnSpc>
              <a:spcBef>
                <a:spcPts val="0"/>
              </a:spcBef>
              <a:spcAft>
                <a:spcPts val="0"/>
              </a:spcAft>
              <a:buClr>
                <a:srgbClr val="6892C0"/>
              </a:buClr>
              <a:buSzTx/>
              <a:buFontTx/>
              <a:buNone/>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соответствии с ФГОС НОО»</a:t>
            </a:r>
          </a:p>
          <a:p>
            <a:pPr marL="180975" marR="0" lvl="0" indent="-180975" defTabSz="914400" eaLnBrk="1" fontAlgn="auto" latinLnBrk="0" hangingPunct="1">
              <a:lnSpc>
                <a:spcPct val="100000"/>
              </a:lnSpc>
              <a:spcBef>
                <a:spcPts val="1200"/>
              </a:spcBef>
              <a:spcAft>
                <a:spcPts val="0"/>
              </a:spcAft>
              <a:buClr>
                <a:srgbClr val="E8573C"/>
              </a:buClr>
              <a:buSzTx/>
              <a:buFont typeface="Arial" panose="020B0604020202020204" pitchFamily="34" charset="0"/>
              <a:buChar char="•"/>
              <a:tabLst/>
              <a:defRPr sz="1800"/>
            </a:pPr>
            <a:r>
              <a:rPr kumimoji="0" lang="ru-RU" sz="2000" b="1" i="0" u="none" strike="noStrike" kern="0" cap="none" spc="0" normalizeH="0" baseline="0" noProof="0" dirty="0">
                <a:ln>
                  <a:noFill/>
                </a:ln>
                <a:solidFill>
                  <a:srgbClr val="1D3152"/>
                </a:solidFill>
                <a:effectLst/>
                <a:uLnTx/>
                <a:uFillTx/>
                <a:latin typeface="Calibri"/>
                <a:cs typeface="Calibri Light" panose="020F0302020204030204" pitchFamily="34" charset="0"/>
                <a:sym typeface="Calibri"/>
              </a:rPr>
              <a:t>Апрель – май 2026</a:t>
            </a:r>
          </a:p>
          <a:p>
            <a:pPr marL="176213" marR="0" lvl="0" indent="0" defTabSz="914400" eaLnBrk="1" fontAlgn="auto" latinLnBrk="0" hangingPunct="1">
              <a:lnSpc>
                <a:spcPct val="100000"/>
              </a:lnSpc>
              <a:spcBef>
                <a:spcPts val="0"/>
              </a:spcBef>
              <a:spcAft>
                <a:spcPts val="0"/>
              </a:spcAft>
              <a:buClr>
                <a:srgbClr val="6892C0"/>
              </a:buClr>
              <a:buSzTx/>
              <a:buFontTx/>
              <a:buNone/>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«Проектирование современного урока в соответствии с требованиями федерального государственного образовательного стандарта начального общего образования»</a:t>
            </a:r>
          </a:p>
        </p:txBody>
      </p:sp>
      <p:sp>
        <p:nvSpPr>
          <p:cNvPr id="4" name="Прямоугольник 3">
            <a:extLst>
              <a:ext uri="{FF2B5EF4-FFF2-40B4-BE49-F238E27FC236}">
                <a16:creationId xmlns:a16="http://schemas.microsoft.com/office/drawing/2014/main" id="{57B60567-7A67-4AF4-91F5-AB1896C8DA9F}"/>
              </a:ext>
            </a:extLst>
          </p:cNvPr>
          <p:cNvSpPr/>
          <p:nvPr/>
        </p:nvSpPr>
        <p:spPr>
          <a:xfrm>
            <a:off x="2103121" y="376319"/>
            <a:ext cx="7222308"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45818E"/>
              </a:buClr>
              <a:buSzTx/>
              <a:buFontTx/>
              <a:buNone/>
              <a:tabLst/>
              <a:defRPr sz="1800"/>
            </a:pPr>
            <a:r>
              <a:rPr lang="ru-RU" sz="2800" b="1" dirty="0">
                <a:solidFill>
                  <a:srgbClr val="1D3152"/>
                </a:solidFill>
                <a:latin typeface="Calibri"/>
                <a:cs typeface="Calibri"/>
              </a:rPr>
              <a:t>Повышение квалификации </a:t>
            </a:r>
          </a:p>
          <a:p>
            <a:pPr marL="0" marR="0" lvl="0" indent="0" algn="ctr" defTabSz="914400" eaLnBrk="1" fontAlgn="auto" latinLnBrk="0" hangingPunct="1">
              <a:lnSpc>
                <a:spcPct val="100000"/>
              </a:lnSpc>
              <a:spcBef>
                <a:spcPts val="0"/>
              </a:spcBef>
              <a:spcAft>
                <a:spcPts val="0"/>
              </a:spcAft>
              <a:buClr>
                <a:srgbClr val="45818E"/>
              </a:buClr>
              <a:buSzTx/>
              <a:buFontTx/>
              <a:buNone/>
              <a:tabLst/>
              <a:defRPr sz="1800"/>
            </a:pPr>
            <a:r>
              <a:rPr lang="ru-RU" sz="2800" b="1" dirty="0">
                <a:solidFill>
                  <a:srgbClr val="1D3152"/>
                </a:solidFill>
                <a:latin typeface="Calibri"/>
                <a:cs typeface="Calibri"/>
              </a:rPr>
              <a:t>педагогических и руководящих работников</a:t>
            </a:r>
          </a:p>
        </p:txBody>
      </p:sp>
    </p:spTree>
    <p:extLst>
      <p:ext uri="{BB962C8B-B14F-4D97-AF65-F5344CB8AC3E}">
        <p14:creationId xmlns:p14="http://schemas.microsoft.com/office/powerpoint/2010/main" val="25080687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0016-0EB2-350B-E903-BAC247869A7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699FA61D-3179-E058-1D53-548C4264353A}"/>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Математика 4-й класс (ВПР) </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856A367F-372B-E677-9A9A-6CC66719EB42}"/>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4262 обучающихся из 158 образовательных организаций. </a:t>
            </a:r>
          </a:p>
        </p:txBody>
      </p:sp>
      <p:sp>
        <p:nvSpPr>
          <p:cNvPr id="5" name="TextBox 4">
            <a:extLst>
              <a:ext uri="{FF2B5EF4-FFF2-40B4-BE49-F238E27FC236}">
                <a16:creationId xmlns:a16="http://schemas.microsoft.com/office/drawing/2014/main" id="{DFFA6157-CDC8-725B-DE22-3C15919D7B10}"/>
              </a:ext>
            </a:extLst>
          </p:cNvPr>
          <p:cNvSpPr txBox="1"/>
          <p:nvPr/>
        </p:nvSpPr>
        <p:spPr>
          <a:xfrm>
            <a:off x="838200" y="2577092"/>
            <a:ext cx="3935278" cy="24191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справился 1 обучающийся, что составляет 0,02% от общего числа  выполнявших работу из 1 организации (0,63%).</a:t>
            </a:r>
          </a:p>
        </p:txBody>
      </p:sp>
      <p:graphicFrame>
        <p:nvGraphicFramePr>
          <p:cNvPr id="6" name="Диаграмма 5">
            <a:extLst>
              <a:ext uri="{FF2B5EF4-FFF2-40B4-BE49-F238E27FC236}">
                <a16:creationId xmlns:a16="http://schemas.microsoft.com/office/drawing/2014/main" id="{24E38C8B-9EC9-DA38-FDCA-D54D2B7354EA}"/>
              </a:ext>
            </a:extLst>
          </p:cNvPr>
          <p:cNvGraphicFramePr/>
          <p:nvPr>
            <p:extLst>
              <p:ext uri="{D42A27DB-BD31-4B8C-83A1-F6EECF244321}">
                <p14:modId xmlns:p14="http://schemas.microsoft.com/office/powerpoint/2010/main" val="2007574568"/>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7896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156708"/>
            <a:ext cx="10460294"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№11. </a:t>
            </a:r>
            <a:r>
              <a:rPr lang="ru-RU" sz="2000" kern="1200" dirty="0">
                <a:solidFill>
                  <a:prstClr val="black"/>
                </a:solidFill>
                <a:latin typeface="Calibri" panose="020F0502020204030204"/>
              </a:rPr>
              <a:t>Умение решать текстовые задачи в 1–3 действия, выполнять преобразование заданных величин, выбирать при решении подходящие способы вычисления, сочетая устные и письменные вычисления и используя при необходимости вычислительные устройства; оценивать полученный результат по критериям: реальность, соответствие условию.</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kern="1200" dirty="0">
                <a:solidFill>
                  <a:prstClr val="black"/>
                </a:solidFill>
                <a:latin typeface="Calibri" panose="020F0502020204030204"/>
              </a:rPr>
              <a:t>Решать практические задачи, связанные с повседневной жизнью, в том числе с избыточными данными; находить недостающую информацию (например, из таблиц, схем); находить различные способы решения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2540 (59,6%) обучающийся не справился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с данным заданием.</a:t>
            </a:r>
          </a:p>
        </p:txBody>
      </p:sp>
      <p:sp>
        <p:nvSpPr>
          <p:cNvPr id="7" name="TextBox 6">
            <a:extLst>
              <a:ext uri="{FF2B5EF4-FFF2-40B4-BE49-F238E27FC236}">
                <a16:creationId xmlns:a16="http://schemas.microsoft.com/office/drawing/2014/main" id="{E462C75C-D0A2-8D48-BA73-664B8F9E9999}"/>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2AE7A27B-D2EF-3C2F-86E5-48DFAB8647AF}"/>
              </a:ext>
            </a:extLst>
          </p:cNvPr>
          <p:cNvSpPr txBox="1"/>
          <p:nvPr/>
        </p:nvSpPr>
        <p:spPr>
          <a:xfrm>
            <a:off x="662647" y="5219180"/>
            <a:ext cx="106635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i="1" kern="1200" dirty="0">
                <a:solidFill>
                  <a:prstClr val="black"/>
                </a:solidFill>
                <a:latin typeface="Calibri" panose="020F0502020204030204"/>
              </a:rPr>
              <a:t>Дефициты могут быть вызваны сложностями в развитии логического и абстрактного мышления, неумения интерпретировать информацию, полученную при проведении несложных исследований, недостаточным вниманием учителя к практическому применению знаний. </a:t>
            </a:r>
            <a:endParaRPr kumimoji="0" lang="ru-RU" b="0" i="1"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p:txBody>
      </p:sp>
      <p:pic>
        <p:nvPicPr>
          <p:cNvPr id="2" name="Рисунок 1">
            <a:extLst>
              <a:ext uri="{FF2B5EF4-FFF2-40B4-BE49-F238E27FC236}">
                <a16:creationId xmlns:a16="http://schemas.microsoft.com/office/drawing/2014/main" id="{483F9642-9363-41CB-9170-48B0D04AE18E}"/>
              </a:ext>
            </a:extLst>
          </p:cNvPr>
          <p:cNvPicPr>
            <a:picLocks noChangeAspect="1"/>
          </p:cNvPicPr>
          <p:nvPr/>
        </p:nvPicPr>
        <p:blipFill>
          <a:blip r:embed="rId2"/>
          <a:stretch>
            <a:fillRect/>
          </a:stretch>
        </p:blipFill>
        <p:spPr>
          <a:xfrm>
            <a:off x="6096000" y="3681405"/>
            <a:ext cx="5295900" cy="1200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93199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156708"/>
            <a:ext cx="1046029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№8. </a:t>
            </a:r>
            <a:r>
              <a:rPr lang="ru-RU" kern="1200" dirty="0">
                <a:solidFill>
                  <a:prstClr val="black"/>
                </a:solidFill>
                <a:latin typeface="Calibri" panose="020F0502020204030204"/>
              </a:rPr>
              <a:t>Умение использовать при решении задач единицы длины (миллиметр, сантиметр, дециметр, метр, километр), массы (грамм, килограмм, центнер, тонна), времени (секунда, минута, час, сутки, неделя, месяц, год), вместимости (литр), стоимости (копейка, рубль), площади (квадратный метр, квадратный дециметр, квадратный сантиметр), скорости (километр в час)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1150 (26,98%) обучающийся не справился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с данным заданием.</a:t>
            </a:r>
          </a:p>
        </p:txBody>
      </p:sp>
      <p:sp>
        <p:nvSpPr>
          <p:cNvPr id="7" name="TextBox 6">
            <a:extLst>
              <a:ext uri="{FF2B5EF4-FFF2-40B4-BE49-F238E27FC236}">
                <a16:creationId xmlns:a16="http://schemas.microsoft.com/office/drawing/2014/main" id="{E462C75C-D0A2-8D48-BA73-664B8F9E9999}"/>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2AE7A27B-D2EF-3C2F-86E5-48DFAB8647AF}"/>
              </a:ext>
            </a:extLst>
          </p:cNvPr>
          <p:cNvSpPr txBox="1"/>
          <p:nvPr/>
        </p:nvSpPr>
        <p:spPr>
          <a:xfrm>
            <a:off x="865853" y="3669968"/>
            <a:ext cx="10801082"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kern="1200" dirty="0">
                <a:solidFill>
                  <a:prstClr val="black"/>
                </a:solidFill>
                <a:latin typeface="Calibri" panose="020F0502020204030204"/>
              </a:rPr>
              <a:t>Частые ошибки связаны с недостаточным пониманием взаимосвязей между единицами измерения.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kern="1200" dirty="0">
                <a:solidFill>
                  <a:prstClr val="black"/>
                </a:solidFill>
                <a:latin typeface="Calibri" panose="020F0502020204030204"/>
              </a:rPr>
              <a:t>Причинами дефицитов являются: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kern="1200" dirty="0">
                <a:solidFill>
                  <a:prstClr val="black"/>
                </a:solidFill>
                <a:latin typeface="Calibri" panose="020F0502020204030204"/>
              </a:rPr>
              <a:t>- недостаточное понимание системы единиц, обучающиеся не видят, как единицы связаны друг с другом (например, как 1000 метров составляют 1 километр), что затрудняет их правильный выбор и перевод.</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kern="1200" dirty="0">
                <a:solidFill>
                  <a:prstClr val="black"/>
                </a:solidFill>
                <a:latin typeface="Calibri" panose="020F0502020204030204"/>
              </a:rPr>
              <a:t>- отсутствие практических навыков. Теоретическое знание единиц измерения без их применения в реальных задачах не переходит в прочные навыки.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kern="1200" dirty="0">
                <a:solidFill>
                  <a:prstClr val="black"/>
                </a:solidFill>
                <a:latin typeface="Calibri" panose="020F0502020204030204"/>
              </a:rPr>
              <a:t>- сложность перевода единиц. Процесс перевода одной единицы в другую (например, из метров в сантиметры) часто вызывает трудности, так как требует понимания обучающимися десятичных отношений.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kern="1200" dirty="0">
                <a:solidFill>
                  <a:prstClr val="black"/>
                </a:solidFill>
                <a:latin typeface="Calibri" panose="020F0502020204030204"/>
              </a:rPr>
              <a:t>- слабое развитие абстрактного мышления, задачи на измерение часто требуют представления величин (например, площади или объема) и их взаимосвязи, что может быть сложным для некоторых учеников.</a:t>
            </a:r>
          </a:p>
        </p:txBody>
      </p:sp>
      <p:pic>
        <p:nvPicPr>
          <p:cNvPr id="4" name="Рисунок 3">
            <a:extLst>
              <a:ext uri="{FF2B5EF4-FFF2-40B4-BE49-F238E27FC236}">
                <a16:creationId xmlns:a16="http://schemas.microsoft.com/office/drawing/2014/main" id="{6FA5AACF-4F68-494D-9107-42B98C1B3A39}"/>
              </a:ext>
            </a:extLst>
          </p:cNvPr>
          <p:cNvPicPr>
            <a:picLocks noChangeAspect="1"/>
          </p:cNvPicPr>
          <p:nvPr/>
        </p:nvPicPr>
        <p:blipFill>
          <a:blip r:embed="rId2"/>
          <a:stretch>
            <a:fillRect/>
          </a:stretch>
        </p:blipFill>
        <p:spPr>
          <a:xfrm>
            <a:off x="5781675" y="2361826"/>
            <a:ext cx="5885261" cy="11575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9489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156708"/>
            <a:ext cx="1046029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№9. </a:t>
            </a:r>
            <a:r>
              <a:rPr lang="ru-RU" sz="2000" kern="1200" dirty="0">
                <a:solidFill>
                  <a:prstClr val="black"/>
                </a:solidFill>
                <a:latin typeface="Calibri" panose="020F0502020204030204"/>
              </a:rPr>
              <a:t>Умение формулировать утверждение (вывод), строить логические рассуждения (двух-</a:t>
            </a:r>
            <a:r>
              <a:rPr lang="ru-RU" sz="2000" kern="1200" dirty="0" err="1">
                <a:solidFill>
                  <a:prstClr val="black"/>
                </a:solidFill>
                <a:latin typeface="Calibri" panose="020F0502020204030204"/>
              </a:rPr>
              <a:t>трехшаговые</a:t>
            </a:r>
            <a:r>
              <a:rPr lang="ru-RU" sz="2000" kern="1200"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983 (23,06%) обучающийся не справился с данным заданием.</a:t>
            </a:r>
          </a:p>
        </p:txBody>
      </p:sp>
      <p:sp>
        <p:nvSpPr>
          <p:cNvPr id="7" name="TextBox 6">
            <a:extLst>
              <a:ext uri="{FF2B5EF4-FFF2-40B4-BE49-F238E27FC236}">
                <a16:creationId xmlns:a16="http://schemas.microsoft.com/office/drawing/2014/main" id="{E462C75C-D0A2-8D48-BA73-664B8F9E9999}"/>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Дефициты </a:t>
            </a:r>
          </a:p>
        </p:txBody>
      </p:sp>
      <p:sp>
        <p:nvSpPr>
          <p:cNvPr id="11" name="TextBox 10">
            <a:extLst>
              <a:ext uri="{FF2B5EF4-FFF2-40B4-BE49-F238E27FC236}">
                <a16:creationId xmlns:a16="http://schemas.microsoft.com/office/drawing/2014/main" id="{2AE7A27B-D2EF-3C2F-86E5-48DFAB8647AF}"/>
              </a:ext>
            </a:extLst>
          </p:cNvPr>
          <p:cNvSpPr txBox="1"/>
          <p:nvPr/>
        </p:nvSpPr>
        <p:spPr>
          <a:xfrm>
            <a:off x="865853" y="5408905"/>
            <a:ext cx="1080108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i="1" kern="1200" dirty="0">
                <a:solidFill>
                  <a:prstClr val="black"/>
                </a:solidFill>
                <a:latin typeface="Calibri" panose="020F0502020204030204"/>
              </a:rPr>
              <a:t>Причиной дефицитов является недостаточное развитие у обучающихся абстрактного мышления.</a:t>
            </a:r>
          </a:p>
        </p:txBody>
      </p:sp>
      <p:pic>
        <p:nvPicPr>
          <p:cNvPr id="2" name="Рисунок 1">
            <a:extLst>
              <a:ext uri="{FF2B5EF4-FFF2-40B4-BE49-F238E27FC236}">
                <a16:creationId xmlns:a16="http://schemas.microsoft.com/office/drawing/2014/main" id="{F55DF2FD-DE31-496E-9F9F-153816BF29F9}"/>
              </a:ext>
            </a:extLst>
          </p:cNvPr>
          <p:cNvPicPr>
            <a:picLocks noChangeAspect="1"/>
          </p:cNvPicPr>
          <p:nvPr/>
        </p:nvPicPr>
        <p:blipFill>
          <a:blip r:embed="rId2"/>
          <a:stretch>
            <a:fillRect/>
          </a:stretch>
        </p:blipFill>
        <p:spPr>
          <a:xfrm>
            <a:off x="3200400" y="2649126"/>
            <a:ext cx="520065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10619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F954-F573-3EE5-8F21-3A7EE975162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766FD0B7-BF10-2A38-A5AB-3C0DBB5D94EA}"/>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A628137-B9CE-1331-354E-2FFCC772C951}"/>
              </a:ext>
            </a:extLst>
          </p:cNvPr>
          <p:cNvSpPr txBox="1">
            <a:spLocks/>
          </p:cNvSpPr>
          <p:nvPr/>
        </p:nvSpPr>
        <p:spPr>
          <a:xfrm>
            <a:off x="471237" y="121447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lvl="0" indent="0">
              <a:lnSpc>
                <a:spcPct val="100000"/>
              </a:lnSpc>
              <a:spcBef>
                <a:spcPts val="0"/>
              </a:spcBef>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a:t>
            </a:r>
            <a:r>
              <a:rPr lang="ru-RU" sz="2000" dirty="0">
                <a:solidFill>
                  <a:sysClr val="windowText" lastClr="000000"/>
                </a:solidFill>
              </a:rPr>
              <a:t>Обеспечить разработку рабочей программы 5-го класса по математике с учетом часто встречающихся ошибок обучающихся или введение дополнительной программы внеурочной деятельности, а также разработку индивидуальных образовательных маршрутов обучающихся по выявленным дефицитам. </a:t>
            </a:r>
          </a:p>
          <a:p>
            <a:pPr marL="0" lvl="0" indent="0">
              <a:lnSpc>
                <a:spcPct val="100000"/>
              </a:lnSpc>
              <a:spcBef>
                <a:spcPts val="0"/>
              </a:spcBef>
              <a:buNone/>
              <a:tabLst>
                <a:tab pos="265113" algn="l"/>
              </a:tabLst>
              <a:defRPr/>
            </a:pPr>
            <a:r>
              <a:rPr lang="ru-RU" sz="2000" dirty="0">
                <a:solidFill>
                  <a:sysClr val="windowText" lastClr="000000"/>
                </a:solidFill>
              </a:rPr>
              <a:t>2.	Организовать проведение оценочных процедур, направленных на проверку умения решать текстовые задачи, овладение навыками логического и алгоритмического мышления. </a:t>
            </a:r>
          </a:p>
          <a:p>
            <a:pPr marL="0" lvl="0" indent="0">
              <a:lnSpc>
                <a:spcPct val="100000"/>
              </a:lnSpc>
              <a:spcBef>
                <a:spcPts val="0"/>
              </a:spcBef>
              <a:buNone/>
              <a:tabLst>
                <a:tab pos="265113" algn="l"/>
              </a:tabLst>
              <a:defRPr/>
            </a:pPr>
            <a:r>
              <a:rPr lang="ru-RU" sz="2000" dirty="0">
                <a:solidFill>
                  <a:sysClr val="windowText" lastClr="000000"/>
                </a:solidFill>
              </a:rPr>
              <a:t>3.	Организовать применение комплексных подходов учителями математики по развитию у обучающихся навыков овладения основами логического и алгоритмического мышления, решению задач в 3-4 действия; проводить семинары по методикам преподавания, организовывать обмен опытом через мастер-классы и посещение уроков, предоставлять доступ к актуальным методическим материалам, а также стимулировать самоанализ и рефлексию учительской деятельности. </a:t>
            </a:r>
          </a:p>
        </p:txBody>
      </p:sp>
    </p:spTree>
    <p:extLst>
      <p:ext uri="{BB962C8B-B14F-4D97-AF65-F5344CB8AC3E}">
        <p14:creationId xmlns:p14="http://schemas.microsoft.com/office/powerpoint/2010/main" val="1490590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F954-F573-3EE5-8F21-3A7EE975162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766FD0B7-BF10-2A38-A5AB-3C0DBB5D94EA}"/>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A628137-B9CE-1331-354E-2FFCC772C951}"/>
              </a:ext>
            </a:extLst>
          </p:cNvPr>
          <p:cNvSpPr txBox="1">
            <a:spLocks/>
          </p:cNvSpPr>
          <p:nvPr/>
        </p:nvSpPr>
        <p:spPr>
          <a:xfrm>
            <a:off x="471237" y="121447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математики: </a:t>
            </a:r>
          </a:p>
          <a:p>
            <a:pPr marL="0" lvl="0" indent="0">
              <a:lnSpc>
                <a:spcPct val="100000"/>
              </a:lnSpc>
              <a:spcBef>
                <a:spcPts val="0"/>
              </a:spcBef>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a:t>
            </a:r>
            <a:r>
              <a:rPr lang="ru-RU" sz="2000" dirty="0">
                <a:solidFill>
                  <a:sysClr val="windowText" lastClr="000000"/>
                </a:solidFill>
              </a:rPr>
              <a:t>Систематически включать в занятия урочной и внеурочной деятельности задания, направленные на:</a:t>
            </a:r>
          </a:p>
          <a:p>
            <a:pPr lvl="0">
              <a:lnSpc>
                <a:spcPct val="100000"/>
              </a:lnSpc>
              <a:spcBef>
                <a:spcPts val="0"/>
              </a:spcBef>
              <a:tabLst>
                <a:tab pos="265113" algn="l"/>
              </a:tabLst>
              <a:defRPr/>
            </a:pPr>
            <a:r>
              <a:rPr lang="ru-RU" sz="2000" dirty="0">
                <a:solidFill>
                  <a:sysClr val="windowText" lastClr="000000"/>
                </a:solidFill>
              </a:rPr>
              <a:t>регулярную практику решения задач с разными единицами измерения;</a:t>
            </a:r>
          </a:p>
          <a:p>
            <a:pPr lvl="0">
              <a:lnSpc>
                <a:spcPct val="100000"/>
              </a:lnSpc>
              <a:spcBef>
                <a:spcPts val="0"/>
              </a:spcBef>
              <a:tabLst>
                <a:tab pos="265113" algn="l"/>
              </a:tabLst>
              <a:defRPr/>
            </a:pPr>
            <a:r>
              <a:rPr lang="ru-RU" sz="2000" dirty="0">
                <a:solidFill>
                  <a:sysClr val="windowText" lastClr="000000"/>
                </a:solidFill>
              </a:rPr>
              <a:t>визуализацию – использование игр и интерактивных заданий для развития интереса у обучающихся и закрепление навыков;</a:t>
            </a:r>
          </a:p>
          <a:p>
            <a:pPr lvl="0">
              <a:lnSpc>
                <a:spcPct val="100000"/>
              </a:lnSpc>
              <a:spcBef>
                <a:spcPts val="0"/>
              </a:spcBef>
              <a:tabLst>
                <a:tab pos="265113" algn="l"/>
              </a:tabLst>
              <a:defRPr/>
            </a:pPr>
            <a:r>
              <a:rPr lang="ru-RU" sz="2000" dirty="0">
                <a:solidFill>
                  <a:sysClr val="windowText" lastClr="000000"/>
                </a:solidFill>
              </a:rPr>
              <a:t>формирование умения решать задачи с основами логического и алгоритмического мышления;</a:t>
            </a:r>
          </a:p>
          <a:p>
            <a:pPr lvl="0">
              <a:lnSpc>
                <a:spcPct val="100000"/>
              </a:lnSpc>
              <a:spcBef>
                <a:spcPts val="0"/>
              </a:spcBef>
              <a:tabLst>
                <a:tab pos="265113" algn="l"/>
              </a:tabLst>
              <a:defRPr/>
            </a:pPr>
            <a:r>
              <a:rPr lang="ru-RU" sz="2000" dirty="0">
                <a:solidFill>
                  <a:sysClr val="windowText" lastClr="000000"/>
                </a:solidFill>
              </a:rPr>
              <a:t>развитие пространственного воображения, логического и алгоритмического мышления, сравнение величин, решение задач, связанных с бытовыми жизненными ситуациями;</a:t>
            </a:r>
          </a:p>
          <a:p>
            <a:pPr lvl="0">
              <a:lnSpc>
                <a:spcPct val="100000"/>
              </a:lnSpc>
              <a:spcBef>
                <a:spcPts val="0"/>
              </a:spcBef>
              <a:tabLst>
                <a:tab pos="265113" algn="l"/>
              </a:tabLst>
              <a:defRPr/>
            </a:pPr>
            <a:r>
              <a:rPr lang="ru-RU" sz="2000" dirty="0">
                <a:solidFill>
                  <a:sysClr val="windowText" lastClr="000000"/>
                </a:solidFill>
              </a:rPr>
              <a:t>индивидуальный подход с учетом особенностей каждого ученика.</a:t>
            </a:r>
          </a:p>
          <a:p>
            <a:pPr marL="0" lvl="0" indent="0">
              <a:lnSpc>
                <a:spcPct val="100000"/>
              </a:lnSpc>
              <a:spcBef>
                <a:spcPts val="0"/>
              </a:spcBef>
              <a:buNone/>
              <a:tabLst>
                <a:tab pos="265113" algn="l"/>
              </a:tabLst>
              <a:defRPr/>
            </a:pPr>
            <a:r>
              <a:rPr lang="ru-RU" sz="2000" dirty="0">
                <a:solidFill>
                  <a:sysClr val="windowText" lastClr="000000"/>
                </a:solidFill>
              </a:rPr>
              <a:t>2. Ориентироваться не на заучивание материала, а на понимание, что позволит не механически выполнять действия, а понимать суть процесса.</a:t>
            </a:r>
          </a:p>
          <a:p>
            <a:pPr marL="0" lvl="0" indent="0">
              <a:lnSpc>
                <a:spcPct val="100000"/>
              </a:lnSpc>
              <a:spcBef>
                <a:spcPts val="0"/>
              </a:spcBef>
              <a:buNone/>
              <a:tabLst>
                <a:tab pos="265113" algn="l"/>
              </a:tabLst>
              <a:defRPr/>
            </a:pPr>
            <a:r>
              <a:rPr lang="ru-RU" sz="2000" dirty="0">
                <a:solidFill>
                  <a:sysClr val="windowText" lastClr="000000"/>
                </a:solidFill>
              </a:rPr>
              <a:t>3. Разнообразить способы подачи материала. </a:t>
            </a:r>
          </a:p>
          <a:p>
            <a:pPr marL="0" lvl="0" indent="0">
              <a:lnSpc>
                <a:spcPct val="100000"/>
              </a:lnSpc>
              <a:spcBef>
                <a:spcPts val="0"/>
              </a:spcBef>
              <a:buNone/>
              <a:tabLst>
                <a:tab pos="265113" algn="l"/>
              </a:tabLst>
              <a:defRPr/>
            </a:pPr>
            <a:r>
              <a:rPr lang="ru-RU" sz="2000" dirty="0">
                <a:solidFill>
                  <a:sysClr val="windowText" lastClr="000000"/>
                </a:solidFill>
              </a:rPr>
              <a:t>4. Уделить внимание практическому применению математики. </a:t>
            </a:r>
          </a:p>
        </p:txBody>
      </p:sp>
    </p:spTree>
    <p:extLst>
      <p:ext uri="{BB962C8B-B14F-4D97-AF65-F5344CB8AC3E}">
        <p14:creationId xmlns:p14="http://schemas.microsoft.com/office/powerpoint/2010/main" val="1127401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0016-0EB2-350B-E903-BAC247869A7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699FA61D-3179-E058-1D53-548C4264353A}"/>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Окружающий мир 4-й класс (ВПР) </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856A367F-372B-E677-9A9A-6CC66719EB42}"/>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4231 обучающийся из 157 образовательных организаций. </a:t>
            </a:r>
          </a:p>
        </p:txBody>
      </p:sp>
      <p:sp>
        <p:nvSpPr>
          <p:cNvPr id="5" name="TextBox 4">
            <a:extLst>
              <a:ext uri="{FF2B5EF4-FFF2-40B4-BE49-F238E27FC236}">
                <a16:creationId xmlns:a16="http://schemas.microsoft.com/office/drawing/2014/main" id="{DFFA6157-CDC8-725B-DE22-3C15919D7B10}"/>
              </a:ext>
            </a:extLst>
          </p:cNvPr>
          <p:cNvSpPr txBox="1"/>
          <p:nvPr/>
        </p:nvSpPr>
        <p:spPr>
          <a:xfrm>
            <a:off x="838200" y="2577092"/>
            <a:ext cx="3935278" cy="24191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справился 1 обучающийся, что составляет 0,02% от общего числа  выполнявших работу из 1 организации (0,63%).</a:t>
            </a:r>
          </a:p>
        </p:txBody>
      </p:sp>
      <p:graphicFrame>
        <p:nvGraphicFramePr>
          <p:cNvPr id="6" name="Диаграмма 5">
            <a:extLst>
              <a:ext uri="{FF2B5EF4-FFF2-40B4-BE49-F238E27FC236}">
                <a16:creationId xmlns:a16="http://schemas.microsoft.com/office/drawing/2014/main" id="{24E38C8B-9EC9-DA38-FDCA-D54D2B7354EA}"/>
              </a:ext>
            </a:extLst>
          </p:cNvPr>
          <p:cNvGraphicFramePr/>
          <p:nvPr>
            <p:extLst>
              <p:ext uri="{D42A27DB-BD31-4B8C-83A1-F6EECF244321}">
                <p14:modId xmlns:p14="http://schemas.microsoft.com/office/powerpoint/2010/main" val="3454308452"/>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8746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156708"/>
            <a:ext cx="104602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№5. </a:t>
            </a:r>
            <a:r>
              <a:rPr lang="ru-RU" sz="2400" kern="1200" dirty="0">
                <a:solidFill>
                  <a:prstClr val="black"/>
                </a:solidFill>
                <a:latin typeface="Calibri" panose="020F0502020204030204"/>
              </a:rPr>
              <a:t>Умение осознавать возможные последствия вредных привычек для здоровья и жизни человека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176 (4,16%) обучающийся не справился с данным заданием.</a:t>
            </a:r>
          </a:p>
        </p:txBody>
      </p:sp>
      <p:sp>
        <p:nvSpPr>
          <p:cNvPr id="7" name="TextBox 6">
            <a:extLst>
              <a:ext uri="{FF2B5EF4-FFF2-40B4-BE49-F238E27FC236}">
                <a16:creationId xmlns:a16="http://schemas.microsoft.com/office/drawing/2014/main" id="{E462C75C-D0A2-8D48-BA73-664B8F9E9999}"/>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b="1" dirty="0">
                <a:solidFill>
                  <a:srgbClr val="1D3152"/>
                </a:solidFill>
                <a:cs typeface="Calibri"/>
              </a:rPr>
              <a:t>Небольшие затруднения </a:t>
            </a:r>
            <a:endPar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endParaRPr>
          </a:p>
        </p:txBody>
      </p:sp>
      <p:pic>
        <p:nvPicPr>
          <p:cNvPr id="4" name="Рисунок 3">
            <a:extLst>
              <a:ext uri="{FF2B5EF4-FFF2-40B4-BE49-F238E27FC236}">
                <a16:creationId xmlns:a16="http://schemas.microsoft.com/office/drawing/2014/main" id="{95676659-B645-4B6F-B722-4DF1151159C9}"/>
              </a:ext>
            </a:extLst>
          </p:cNvPr>
          <p:cNvPicPr>
            <a:picLocks noChangeAspect="1"/>
          </p:cNvPicPr>
          <p:nvPr/>
        </p:nvPicPr>
        <p:blipFill>
          <a:blip r:embed="rId2"/>
          <a:stretch>
            <a:fillRect/>
          </a:stretch>
        </p:blipFill>
        <p:spPr>
          <a:xfrm>
            <a:off x="3059470" y="2960058"/>
            <a:ext cx="6073059" cy="2741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8894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F954-F573-3EE5-8F21-3A7EE975162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766FD0B7-BF10-2A38-A5AB-3C0DBB5D94EA}"/>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A628137-B9CE-1331-354E-2FFCC772C951}"/>
              </a:ext>
            </a:extLst>
          </p:cNvPr>
          <p:cNvSpPr txBox="1">
            <a:spLocks/>
          </p:cNvSpPr>
          <p:nvPr/>
        </p:nvSpPr>
        <p:spPr>
          <a:xfrm>
            <a:off x="471237" y="1214475"/>
            <a:ext cx="11249525" cy="4806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lvl="0" indent="0">
              <a:lnSpc>
                <a:spcPct val="100000"/>
              </a:lnSpc>
              <a:spcBef>
                <a:spcPts val="0"/>
              </a:spcBef>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a:t>
            </a:r>
            <a:r>
              <a:rPr lang="ru-RU" sz="2000" dirty="0">
                <a:solidFill>
                  <a:sysClr val="windowText" lastClr="000000"/>
                </a:solidFill>
              </a:rPr>
              <a:t>Использовать результаты для повышения качества преподавания и индивидуализации обучения детей.  </a:t>
            </a:r>
          </a:p>
          <a:p>
            <a:pPr marL="0" lvl="0" indent="0">
              <a:lnSpc>
                <a:spcPct val="100000"/>
              </a:lnSpc>
              <a:spcBef>
                <a:spcPts val="0"/>
              </a:spcBef>
              <a:buNone/>
              <a:tabLst>
                <a:tab pos="265113" algn="l"/>
              </a:tabLst>
              <a:defRPr/>
            </a:pPr>
            <a:r>
              <a:rPr lang="ru-RU" sz="2000" dirty="0">
                <a:solidFill>
                  <a:sysClr val="windowText" lastClr="000000"/>
                </a:solidFill>
              </a:rPr>
              <a:t>2.	Организовать обмен опытом через мастер-классы и посещение уроков, предоставлять доступ к актуальным методическим материалам, а также стимулировать самоанализ и рефлексию учительской деятельности.</a:t>
            </a:r>
          </a:p>
          <a:p>
            <a:pPr marL="0" lvl="0" indent="0">
              <a:lnSpc>
                <a:spcPct val="100000"/>
              </a:lnSpc>
              <a:spcBef>
                <a:spcPts val="0"/>
              </a:spcBef>
              <a:buNone/>
              <a:tabLst>
                <a:tab pos="265113" algn="l"/>
              </a:tabLst>
              <a:defRPr/>
            </a:pPr>
            <a:endParaRPr lang="ru-RU" sz="2000" dirty="0">
              <a:solidFill>
                <a:sysClr val="windowText" lastClr="000000"/>
              </a:solidFill>
            </a:endParaRPr>
          </a:p>
          <a:p>
            <a:pPr marL="0" lvl="0" indent="0">
              <a:lnSpc>
                <a:spcPct val="100000"/>
              </a:lnSpc>
              <a:spcBef>
                <a:spcPts val="0"/>
              </a:spcBef>
              <a:buNone/>
              <a:defRPr/>
            </a:pPr>
            <a:r>
              <a:rPr lang="ru-RU" sz="2000" dirty="0">
                <a:solidFill>
                  <a:sysClr val="windowText" lastClr="000000"/>
                </a:solidFill>
              </a:rPr>
              <a:t> </a:t>
            </a:r>
            <a:r>
              <a:rPr lang="ru-RU" sz="2000" b="1" dirty="0">
                <a:solidFill>
                  <a:srgbClr val="1D3152"/>
                </a:solidFill>
                <a:ea typeface="+mj-ea"/>
                <a:cs typeface="Calibri"/>
              </a:rPr>
              <a:t>Учителям истории, биологии и географии: </a:t>
            </a:r>
          </a:p>
          <a:p>
            <a:pPr marL="0" lvl="0" indent="0">
              <a:lnSpc>
                <a:spcPct val="100000"/>
              </a:lnSpc>
              <a:spcBef>
                <a:spcPts val="0"/>
              </a:spcBef>
              <a:buNone/>
              <a:tabLst>
                <a:tab pos="265113" algn="l"/>
              </a:tabLst>
              <a:defRPr/>
            </a:pPr>
            <a:r>
              <a:rPr lang="ru-RU" sz="2000" dirty="0">
                <a:solidFill>
                  <a:sysClr val="windowText" lastClr="000000"/>
                </a:solidFill>
                <a:ea typeface="+mj-ea"/>
                <a:cs typeface="+mj-cs"/>
              </a:rPr>
              <a:t>1.	</a:t>
            </a:r>
            <a:r>
              <a:rPr lang="ru-RU" sz="2000" dirty="0">
                <a:solidFill>
                  <a:sysClr val="windowText" lastClr="000000"/>
                </a:solidFill>
              </a:rPr>
              <a:t>Систематически включать в занятия задания, направленные на умение читать и интерпретировать тексты, анализировать информацию, работать с картами и схемами.</a:t>
            </a:r>
          </a:p>
          <a:p>
            <a:pPr marL="0" lvl="0" indent="0">
              <a:lnSpc>
                <a:spcPct val="100000"/>
              </a:lnSpc>
              <a:spcBef>
                <a:spcPts val="0"/>
              </a:spcBef>
              <a:buNone/>
              <a:tabLst>
                <a:tab pos="265113" algn="l"/>
              </a:tabLst>
              <a:defRPr/>
            </a:pPr>
            <a:r>
              <a:rPr lang="ru-RU" sz="2000" dirty="0">
                <a:solidFill>
                  <a:sysClr val="windowText" lastClr="000000"/>
                </a:solidFill>
              </a:rPr>
              <a:t>2.	Использовать на уроках задания, направленные на развитие вариативности мышления обучающихся и способность применять знания в новой ситуации, создавать и преобразовывать модели и схемы для экспериментальных задач.</a:t>
            </a:r>
          </a:p>
          <a:p>
            <a:pPr marL="0" lvl="0" indent="0">
              <a:lnSpc>
                <a:spcPct val="100000"/>
              </a:lnSpc>
              <a:spcBef>
                <a:spcPts val="0"/>
              </a:spcBef>
              <a:buNone/>
              <a:tabLst>
                <a:tab pos="265113" algn="l"/>
              </a:tabLst>
              <a:defRPr/>
            </a:pPr>
            <a:r>
              <a:rPr lang="ru-RU" sz="2000" dirty="0">
                <a:solidFill>
                  <a:sysClr val="windowText" lastClr="000000"/>
                </a:solidFill>
              </a:rPr>
              <a:t>3.	Формировать у обучающихся понимание важности здорового образа жизни, способность осознавать возможные последствия вредных привычек для здоровья и жизни человека.</a:t>
            </a:r>
          </a:p>
          <a:p>
            <a:pPr marL="0" lvl="0" indent="0">
              <a:lnSpc>
                <a:spcPct val="100000"/>
              </a:lnSpc>
              <a:spcBef>
                <a:spcPts val="0"/>
              </a:spcBef>
              <a:buNone/>
              <a:tabLst>
                <a:tab pos="265113" algn="l"/>
              </a:tabLst>
              <a:defRPr/>
            </a:pPr>
            <a:endParaRPr lang="ru-RU" sz="2000" dirty="0">
              <a:solidFill>
                <a:sysClr val="windowText" lastClr="000000"/>
              </a:solidFill>
            </a:endParaRPr>
          </a:p>
        </p:txBody>
      </p:sp>
      <p:cxnSp>
        <p:nvCxnSpPr>
          <p:cNvPr id="4" name="Прямая соединительная линия 3">
            <a:extLst>
              <a:ext uri="{FF2B5EF4-FFF2-40B4-BE49-F238E27FC236}">
                <a16:creationId xmlns:a16="http://schemas.microsoft.com/office/drawing/2014/main" id="{702D7E82-752D-46E8-9E3D-E5A3EF271B74}"/>
              </a:ext>
            </a:extLst>
          </p:cNvPr>
          <p:cNvCxnSpPr/>
          <p:nvPr/>
        </p:nvCxnSpPr>
        <p:spPr>
          <a:xfrm>
            <a:off x="471237" y="3290985"/>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863630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0016-0EB2-350B-E903-BAC247869A76}"/>
            </a:ext>
          </a:extLst>
        </p:cNvPr>
        <p:cNvGrpSpPr/>
        <p:nvPr/>
      </p:nvGrpSpPr>
      <p:grpSpPr>
        <a:xfrm>
          <a:off x="0" y="0"/>
          <a:ext cx="0" cy="0"/>
          <a:chOff x="0" y="0"/>
          <a:chExt cx="0" cy="0"/>
        </a:xfrm>
      </p:grpSpPr>
      <p:sp>
        <p:nvSpPr>
          <p:cNvPr id="4" name="Объект 2">
            <a:extLst>
              <a:ext uri="{FF2B5EF4-FFF2-40B4-BE49-F238E27FC236}">
                <a16:creationId xmlns:a16="http://schemas.microsoft.com/office/drawing/2014/main" id="{856A367F-372B-E677-9A9A-6CC66719EB42}"/>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4229 обучающийся из 157 образовательных организаций. </a:t>
            </a:r>
          </a:p>
        </p:txBody>
      </p:sp>
      <p:sp>
        <p:nvSpPr>
          <p:cNvPr id="5" name="TextBox 4">
            <a:extLst>
              <a:ext uri="{FF2B5EF4-FFF2-40B4-BE49-F238E27FC236}">
                <a16:creationId xmlns:a16="http://schemas.microsoft.com/office/drawing/2014/main" id="{DFFA6157-CDC8-725B-DE22-3C15919D7B10}"/>
              </a:ext>
            </a:extLst>
          </p:cNvPr>
          <p:cNvSpPr txBox="1"/>
          <p:nvPr/>
        </p:nvSpPr>
        <p:spPr>
          <a:xfrm>
            <a:off x="838200" y="2577092"/>
            <a:ext cx="4212102" cy="24191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справились 7 обучающихся, что составляет 0,17% от общего числа  выполнявших работу из 2 организации (1,27%).</a:t>
            </a:r>
          </a:p>
        </p:txBody>
      </p:sp>
      <p:graphicFrame>
        <p:nvGraphicFramePr>
          <p:cNvPr id="6" name="Диаграмма 5">
            <a:extLst>
              <a:ext uri="{FF2B5EF4-FFF2-40B4-BE49-F238E27FC236}">
                <a16:creationId xmlns:a16="http://schemas.microsoft.com/office/drawing/2014/main" id="{24E38C8B-9EC9-DA38-FDCA-D54D2B7354EA}"/>
              </a:ext>
            </a:extLst>
          </p:cNvPr>
          <p:cNvGraphicFramePr/>
          <p:nvPr>
            <p:extLst>
              <p:ext uri="{D42A27DB-BD31-4B8C-83A1-F6EECF244321}">
                <p14:modId xmlns:p14="http://schemas.microsoft.com/office/powerpoint/2010/main" val="1076737598"/>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
        <p:nvSpPr>
          <p:cNvPr id="7" name="Shape 55">
            <a:extLst>
              <a:ext uri="{FF2B5EF4-FFF2-40B4-BE49-F238E27FC236}">
                <a16:creationId xmlns:a16="http://schemas.microsoft.com/office/drawing/2014/main" id="{9CBA206E-3D85-4E88-8B86-9F39805D38D9}"/>
              </a:ext>
            </a:extLst>
          </p:cNvPr>
          <p:cNvSpPr/>
          <p:nvPr/>
        </p:nvSpPr>
        <p:spPr>
          <a:xfrm>
            <a:off x="2875726" y="623692"/>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Литературное чтение 4-й класс (ВПР) </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Tree>
    <p:extLst>
      <p:ext uri="{BB962C8B-B14F-4D97-AF65-F5344CB8AC3E}">
        <p14:creationId xmlns:p14="http://schemas.microsoft.com/office/powerpoint/2010/main" val="47099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573F-6B14-229B-69BB-D774BA8ABDB1}"/>
            </a:ext>
          </a:extLst>
        </p:cNvPr>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C038AD53-CFC0-437A-8045-D87A65870493}"/>
              </a:ext>
            </a:extLst>
          </p:cNvPr>
          <p:cNvSpPr/>
          <p:nvPr/>
        </p:nvSpPr>
        <p:spPr>
          <a:xfrm>
            <a:off x="2404019" y="489107"/>
            <a:ext cx="6644639"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1D3152"/>
                </a:solidFill>
                <a:effectLst/>
                <a:uLnTx/>
                <a:uFillTx/>
                <a:latin typeface="Calibri Light"/>
                <a:ea typeface="+mj-ea"/>
                <a:cs typeface="Calibri"/>
                <a:sym typeface="Helvetica Neue"/>
              </a:rPr>
              <a:t>Тематические недели и ключевые события</a:t>
            </a:r>
          </a:p>
        </p:txBody>
      </p:sp>
      <p:sp>
        <p:nvSpPr>
          <p:cNvPr id="7" name="Shape 57">
            <a:extLst>
              <a:ext uri="{FF2B5EF4-FFF2-40B4-BE49-F238E27FC236}">
                <a16:creationId xmlns:a16="http://schemas.microsoft.com/office/drawing/2014/main" id="{BEE69A96-4B9C-4770-9BBF-79B8260AAB2C}"/>
              </a:ext>
            </a:extLst>
          </p:cNvPr>
          <p:cNvSpPr/>
          <p:nvPr/>
        </p:nvSpPr>
        <p:spPr>
          <a:xfrm>
            <a:off x="665951" y="3974975"/>
            <a:ext cx="9136417" cy="163121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1600">
                <a:latin typeface="Calibri"/>
                <a:ea typeface="Calibri"/>
                <a:cs typeface="Calibri"/>
                <a:sym typeface="Calibri"/>
              </a:defRPr>
            </a:lvl1pPr>
          </a:lstStyle>
          <a:p>
            <a:pPr marL="342900" marR="0" lvl="0" indent="-342900" algn="l" defTabSz="914400" eaLnBrk="1" fontAlgn="auto" latinLnBrk="0" hangingPunct="1">
              <a:lnSpc>
                <a:spcPct val="100000"/>
              </a:lnSpc>
              <a:spcBef>
                <a:spcPts val="0"/>
              </a:spcBef>
              <a:spcAft>
                <a:spcPts val="0"/>
              </a:spcAft>
              <a:buClr>
                <a:srgbClr val="E8573B"/>
              </a:buClr>
              <a:buSzTx/>
              <a:buFont typeface="Wingdings" panose="05000000000000000000" pitchFamily="2" charset="2"/>
              <a:buChar char="ü"/>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Новость о проведенных мероприятиях с 2-3 фотографиями публикуется на сайте ОО (раздел Проекты, вкладка Деятельность) в течение 3 дней</a:t>
            </a:r>
          </a:p>
          <a:p>
            <a:pPr marL="342900" marR="0" lvl="0" indent="-342900" algn="l" defTabSz="914400" eaLnBrk="1" fontAlgn="auto" latinLnBrk="0" hangingPunct="1">
              <a:lnSpc>
                <a:spcPct val="100000"/>
              </a:lnSpc>
              <a:spcBef>
                <a:spcPts val="0"/>
              </a:spcBef>
              <a:spcAft>
                <a:spcPts val="0"/>
              </a:spcAft>
              <a:buClr>
                <a:srgbClr val="E8573B"/>
              </a:buClr>
              <a:buSzTx/>
              <a:buFont typeface="Wingdings" panose="05000000000000000000" pitchFamily="2" charset="2"/>
              <a:buChar char="ü"/>
              <a:tabLst/>
              <a:defRPr sz="1800"/>
            </a:pPr>
            <a:endPar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endParaRPr>
          </a:p>
          <a:p>
            <a:pPr marL="342900" marR="0" lvl="0" indent="-342900" algn="l" defTabSz="914400" eaLnBrk="1" fontAlgn="auto" latinLnBrk="0" hangingPunct="1">
              <a:lnSpc>
                <a:spcPct val="100000"/>
              </a:lnSpc>
              <a:spcBef>
                <a:spcPts val="0"/>
              </a:spcBef>
              <a:spcAft>
                <a:spcPts val="0"/>
              </a:spcAft>
              <a:buClr>
                <a:srgbClr val="E8573B"/>
              </a:buClr>
              <a:buSzTx/>
              <a:buFont typeface="Wingdings" panose="05000000000000000000" pitchFamily="2" charset="2"/>
              <a:buChar char="ü"/>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Заполнить таблицу «Публикация тематических недель и событий 2025-26_ЭНШ» </a:t>
            </a:r>
            <a:r>
              <a:rPr kumimoji="0" lang="en-US"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hlinkClick r:id="rId2"/>
              </a:rPr>
              <a:t>https://disk.yandex.ru/i/w3NoLHEMyHBlDQ</a:t>
            </a:r>
            <a:r>
              <a:rPr kumimoji="0" lang="ru-RU"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rPr>
              <a:t>  (по желанию)  </a:t>
            </a:r>
            <a:endParaRPr kumimoji="0" sz="2000" b="0" i="0" u="none" strike="noStrike" kern="0" cap="none" spc="0" normalizeH="0" baseline="0" noProof="0" dirty="0">
              <a:ln>
                <a:noFill/>
              </a:ln>
              <a:solidFill>
                <a:sysClr val="windowText" lastClr="000000"/>
              </a:solidFill>
              <a:effectLst/>
              <a:uLnTx/>
              <a:uFillTx/>
              <a:latin typeface="Calibri"/>
              <a:cs typeface="Calibri Light" panose="020F0302020204030204" pitchFamily="34" charset="0"/>
              <a:sym typeface="Calibri"/>
            </a:endParaRPr>
          </a:p>
        </p:txBody>
      </p:sp>
      <p:pic>
        <p:nvPicPr>
          <p:cNvPr id="8" name="Рисунок 7">
            <a:extLst>
              <a:ext uri="{FF2B5EF4-FFF2-40B4-BE49-F238E27FC236}">
                <a16:creationId xmlns:a16="http://schemas.microsoft.com/office/drawing/2014/main" id="{03EF0D4C-25AA-4DE8-A300-14145F525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8140" y="3974975"/>
            <a:ext cx="1627909" cy="1627909"/>
          </a:xfrm>
          <a:prstGeom prst="rect">
            <a:avLst/>
          </a:prstGeom>
        </p:spPr>
      </p:pic>
      <p:pic>
        <p:nvPicPr>
          <p:cNvPr id="4" name="Рисунок 3">
            <a:extLst>
              <a:ext uri="{FF2B5EF4-FFF2-40B4-BE49-F238E27FC236}">
                <a16:creationId xmlns:a16="http://schemas.microsoft.com/office/drawing/2014/main" id="{C6DEE2EE-8F52-F8FC-AA5D-792668F2A3D4}"/>
              </a:ext>
            </a:extLst>
          </p:cNvPr>
          <p:cNvPicPr>
            <a:picLocks noChangeAspect="1"/>
          </p:cNvPicPr>
          <p:nvPr/>
        </p:nvPicPr>
        <p:blipFill rotWithShape="1">
          <a:blip r:embed="rId4"/>
          <a:srcRect t="31186"/>
          <a:stretch/>
        </p:blipFill>
        <p:spPr>
          <a:xfrm>
            <a:off x="670186" y="1251813"/>
            <a:ext cx="10855863" cy="2021739"/>
          </a:xfrm>
          <a:prstGeom prst="rect">
            <a:avLst/>
          </a:prstGeom>
        </p:spPr>
      </p:pic>
    </p:spTree>
    <p:extLst>
      <p:ext uri="{BB962C8B-B14F-4D97-AF65-F5344CB8AC3E}">
        <p14:creationId xmlns:p14="http://schemas.microsoft.com/office/powerpoint/2010/main" val="1626388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156708"/>
            <a:ext cx="1046029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№3. </a:t>
            </a:r>
            <a:r>
              <a:rPr lang="ru-RU" sz="2000" kern="1200" dirty="0">
                <a:solidFill>
                  <a:prstClr val="black"/>
                </a:solidFill>
                <a:latin typeface="Calibri" panose="020F0502020204030204"/>
              </a:rPr>
              <a:t>Умения: составлять письменные высказывания на заданную тему – проблемный вопрос; аргументированно высказывать свое мнение, используя такой тип речи, как рассуждение; корректировать собственный текст с учетом правильности, выразительности письменной речи.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835 (</a:t>
            </a:r>
            <a:r>
              <a:rPr lang="ru-RU" sz="2000" b="1" kern="1200" dirty="0">
                <a:solidFill>
                  <a:prstClr val="black"/>
                </a:solidFill>
                <a:latin typeface="Calibri" panose="020F0502020204030204"/>
              </a:rPr>
              <a:t>19,74</a:t>
            </a: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 обучающийся не справился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с данным заданием.</a:t>
            </a:r>
          </a:p>
        </p:txBody>
      </p:sp>
      <p:sp>
        <p:nvSpPr>
          <p:cNvPr id="7" name="TextBox 6">
            <a:extLst>
              <a:ext uri="{FF2B5EF4-FFF2-40B4-BE49-F238E27FC236}">
                <a16:creationId xmlns:a16="http://schemas.microsoft.com/office/drawing/2014/main" id="{E462C75C-D0A2-8D48-BA73-664B8F9E9999}"/>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b="1" dirty="0">
                <a:solidFill>
                  <a:srgbClr val="1D3152"/>
                </a:solidFill>
                <a:cs typeface="Calibri"/>
              </a:rPr>
              <a:t>Дефициты</a:t>
            </a:r>
            <a:endPar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endParaRPr>
          </a:p>
        </p:txBody>
      </p:sp>
      <p:pic>
        <p:nvPicPr>
          <p:cNvPr id="2" name="Рисунок 1">
            <a:extLst>
              <a:ext uri="{FF2B5EF4-FFF2-40B4-BE49-F238E27FC236}">
                <a16:creationId xmlns:a16="http://schemas.microsoft.com/office/drawing/2014/main" id="{87D6019E-B672-4544-AB2D-D4E66AAAFFFB}"/>
              </a:ext>
            </a:extLst>
          </p:cNvPr>
          <p:cNvPicPr>
            <a:picLocks noChangeAspect="1"/>
          </p:cNvPicPr>
          <p:nvPr/>
        </p:nvPicPr>
        <p:blipFill>
          <a:blip r:embed="rId2"/>
          <a:stretch>
            <a:fillRect/>
          </a:stretch>
        </p:blipFill>
        <p:spPr>
          <a:xfrm>
            <a:off x="6402341" y="2288080"/>
            <a:ext cx="4923806" cy="3494314"/>
          </a:xfrm>
          <a:prstGeom prst="rect">
            <a:avLst/>
          </a:prstGeom>
          <a:ln>
            <a:noFill/>
          </a:ln>
          <a:effectLst>
            <a:outerShdw blurRad="292100" dist="139700" dir="2700000" algn="tl" rotWithShape="0">
              <a:srgbClr val="333333">
                <a:alpha val="65000"/>
              </a:srgbClr>
            </a:outerShdw>
          </a:effectLst>
        </p:spPr>
      </p:pic>
      <p:sp>
        <p:nvSpPr>
          <p:cNvPr id="5" name="Прямоугольник 4">
            <a:extLst>
              <a:ext uri="{FF2B5EF4-FFF2-40B4-BE49-F238E27FC236}">
                <a16:creationId xmlns:a16="http://schemas.microsoft.com/office/drawing/2014/main" id="{BF933CE5-2DF7-42DD-944C-A04A2990F352}"/>
              </a:ext>
            </a:extLst>
          </p:cNvPr>
          <p:cNvSpPr/>
          <p:nvPr/>
        </p:nvSpPr>
        <p:spPr>
          <a:xfrm>
            <a:off x="865853" y="4035237"/>
            <a:ext cx="4923806" cy="707886"/>
          </a:xfrm>
          <a:prstGeom prst="rect">
            <a:avLst/>
          </a:prstGeom>
        </p:spPr>
        <p:txBody>
          <a:bodyPr wrap="square">
            <a:spAutoFit/>
          </a:bodyPr>
          <a:lstStyle/>
          <a:p>
            <a:r>
              <a:rPr lang="ru-RU" sz="2000" i="1" kern="1200" dirty="0">
                <a:solidFill>
                  <a:prstClr val="black"/>
                </a:solidFill>
                <a:latin typeface="Calibri" panose="020F0502020204030204"/>
              </a:rPr>
              <a:t>Ошибки связаны со сложностью предоставления развернутого ответа.</a:t>
            </a:r>
          </a:p>
        </p:txBody>
      </p:sp>
    </p:spTree>
    <p:extLst>
      <p:ext uri="{BB962C8B-B14F-4D97-AF65-F5344CB8AC3E}">
        <p14:creationId xmlns:p14="http://schemas.microsoft.com/office/powerpoint/2010/main" val="3266728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156708"/>
            <a:ext cx="1046029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Задание №8. </a:t>
            </a:r>
            <a:r>
              <a:rPr lang="ru-RU" sz="2000" kern="1200" dirty="0">
                <a:solidFill>
                  <a:prstClr val="black"/>
                </a:solidFill>
                <a:latin typeface="Calibri" panose="020F0502020204030204"/>
              </a:rPr>
              <a:t>Умение отвечать на вопросы по содержанию произведения.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819 (</a:t>
            </a:r>
            <a:r>
              <a:rPr lang="ru-RU" sz="2000" b="1" kern="1200" dirty="0">
                <a:solidFill>
                  <a:prstClr val="black"/>
                </a:solidFill>
                <a:latin typeface="Calibri" panose="020F0502020204030204"/>
              </a:rPr>
              <a:t>19,37</a:t>
            </a: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 обучающихся не справились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j-ea"/>
                <a:cs typeface="+mj-cs"/>
                <a:sym typeface="Helvetica Neue"/>
              </a:rPr>
              <a:t>с данным заданием.</a:t>
            </a:r>
          </a:p>
        </p:txBody>
      </p:sp>
      <p:sp>
        <p:nvSpPr>
          <p:cNvPr id="7" name="TextBox 6">
            <a:extLst>
              <a:ext uri="{FF2B5EF4-FFF2-40B4-BE49-F238E27FC236}">
                <a16:creationId xmlns:a16="http://schemas.microsoft.com/office/drawing/2014/main" id="{E462C75C-D0A2-8D48-BA73-664B8F9E9999}"/>
              </a:ext>
            </a:extLst>
          </p:cNvPr>
          <p:cNvSpPr txBox="1"/>
          <p:nvPr/>
        </p:nvSpPr>
        <p:spPr>
          <a:xfrm>
            <a:off x="3162300" y="493964"/>
            <a:ext cx="523875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b="1" dirty="0">
                <a:solidFill>
                  <a:srgbClr val="1D3152"/>
                </a:solidFill>
                <a:cs typeface="Calibri"/>
              </a:rPr>
              <a:t>Дефициты</a:t>
            </a:r>
            <a:endPar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endParaRPr>
          </a:p>
        </p:txBody>
      </p:sp>
      <p:pic>
        <p:nvPicPr>
          <p:cNvPr id="2" name="Рисунок 1">
            <a:extLst>
              <a:ext uri="{FF2B5EF4-FFF2-40B4-BE49-F238E27FC236}">
                <a16:creationId xmlns:a16="http://schemas.microsoft.com/office/drawing/2014/main" id="{87D6019E-B672-4544-AB2D-D4E66AAAFFFB}"/>
              </a:ext>
            </a:extLst>
          </p:cNvPr>
          <p:cNvPicPr>
            <a:picLocks noChangeAspect="1"/>
          </p:cNvPicPr>
          <p:nvPr/>
        </p:nvPicPr>
        <p:blipFill>
          <a:blip r:embed="rId2"/>
          <a:stretch>
            <a:fillRect/>
          </a:stretch>
        </p:blipFill>
        <p:spPr>
          <a:xfrm>
            <a:off x="6402341" y="2288080"/>
            <a:ext cx="4923806" cy="3494314"/>
          </a:xfrm>
          <a:prstGeom prst="rect">
            <a:avLst/>
          </a:prstGeom>
          <a:ln>
            <a:noFill/>
          </a:ln>
          <a:effectLst>
            <a:outerShdw blurRad="292100" dist="139700" dir="2700000" algn="tl" rotWithShape="0">
              <a:srgbClr val="333333">
                <a:alpha val="65000"/>
              </a:srgbClr>
            </a:outerShdw>
          </a:effectLst>
        </p:spPr>
      </p:pic>
      <p:sp>
        <p:nvSpPr>
          <p:cNvPr id="5" name="Прямоугольник 4">
            <a:extLst>
              <a:ext uri="{FF2B5EF4-FFF2-40B4-BE49-F238E27FC236}">
                <a16:creationId xmlns:a16="http://schemas.microsoft.com/office/drawing/2014/main" id="{BF933CE5-2DF7-42DD-944C-A04A2990F352}"/>
              </a:ext>
            </a:extLst>
          </p:cNvPr>
          <p:cNvSpPr/>
          <p:nvPr/>
        </p:nvSpPr>
        <p:spPr>
          <a:xfrm>
            <a:off x="865854" y="2619671"/>
            <a:ext cx="4923806" cy="3416320"/>
          </a:xfrm>
          <a:prstGeom prst="rect">
            <a:avLst/>
          </a:prstGeom>
        </p:spPr>
        <p:txBody>
          <a:bodyPr wrap="square">
            <a:spAutoFit/>
          </a:bodyPr>
          <a:lstStyle/>
          <a:p>
            <a:pPr algn="l"/>
            <a:r>
              <a:rPr lang="ru-RU" i="1" kern="1200" dirty="0">
                <a:solidFill>
                  <a:prstClr val="black"/>
                </a:solidFill>
                <a:latin typeface="Calibri" panose="020F0502020204030204"/>
              </a:rPr>
              <a:t>Причинами дефицитов являются:</a:t>
            </a:r>
          </a:p>
          <a:p>
            <a:pPr indent="182563" algn="l">
              <a:buFont typeface="Arial" panose="020B0604020202020204" pitchFamily="34" charset="0"/>
              <a:buChar char="•"/>
              <a:tabLst>
                <a:tab pos="266700" algn="l"/>
              </a:tabLst>
            </a:pPr>
            <a:r>
              <a:rPr lang="ru-RU" i="1" kern="1200" dirty="0">
                <a:solidFill>
                  <a:prstClr val="black"/>
                </a:solidFill>
                <a:latin typeface="Calibri" panose="020F0502020204030204"/>
              </a:rPr>
              <a:t>недостаточное развитие навыков связной речи, логического мышления, обучающиеся не всегда могут выстроить свою мысль; </a:t>
            </a:r>
          </a:p>
          <a:p>
            <a:pPr indent="182563" algn="l">
              <a:buFont typeface="Arial" panose="020B0604020202020204" pitchFamily="34" charset="0"/>
              <a:buChar char="•"/>
              <a:tabLst>
                <a:tab pos="266700" algn="l"/>
              </a:tabLst>
            </a:pPr>
            <a:r>
              <a:rPr lang="ru-RU" i="1" kern="1200" dirty="0">
                <a:solidFill>
                  <a:prstClr val="black"/>
                </a:solidFill>
                <a:latin typeface="Calibri" panose="020F0502020204030204"/>
              </a:rPr>
              <a:t>неумение применять правила письменной речи и редактировать свои работы;</a:t>
            </a:r>
          </a:p>
          <a:p>
            <a:pPr indent="182563" algn="l">
              <a:buFont typeface="Arial" panose="020B0604020202020204" pitchFamily="34" charset="0"/>
              <a:buChar char="•"/>
              <a:tabLst>
                <a:tab pos="266700" algn="l"/>
              </a:tabLst>
            </a:pPr>
            <a:r>
              <a:rPr lang="ru-RU" i="1" kern="1200" dirty="0">
                <a:solidFill>
                  <a:prstClr val="black"/>
                </a:solidFill>
                <a:latin typeface="Calibri" panose="020F0502020204030204"/>
              </a:rPr>
              <a:t>ограниченный словарный запас и неумение использовать языковые средства выразительности;</a:t>
            </a:r>
          </a:p>
          <a:p>
            <a:pPr indent="182563" algn="l">
              <a:buFont typeface="Arial" panose="020B0604020202020204" pitchFamily="34" charset="0"/>
              <a:buChar char="•"/>
              <a:tabLst>
                <a:tab pos="266700" algn="l"/>
              </a:tabLst>
            </a:pPr>
            <a:r>
              <a:rPr lang="ru-RU" i="1" kern="1200" dirty="0">
                <a:solidFill>
                  <a:prstClr val="black"/>
                </a:solidFill>
                <a:latin typeface="Calibri" panose="020F0502020204030204"/>
              </a:rPr>
              <a:t>недостаточный уровень читательской грамотности, отсутствие навыка анализа текста и формулирования ответов.</a:t>
            </a:r>
          </a:p>
        </p:txBody>
      </p:sp>
    </p:spTree>
    <p:extLst>
      <p:ext uri="{BB962C8B-B14F-4D97-AF65-F5344CB8AC3E}">
        <p14:creationId xmlns:p14="http://schemas.microsoft.com/office/powerpoint/2010/main" val="974927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F954-F573-3EE5-8F21-3A7EE975162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766FD0B7-BF10-2A38-A5AB-3C0DBB5D94EA}"/>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A628137-B9CE-1331-354E-2FFCC772C951}"/>
              </a:ext>
            </a:extLst>
          </p:cNvPr>
          <p:cNvSpPr txBox="1">
            <a:spLocks/>
          </p:cNvSpPr>
          <p:nvPr/>
        </p:nvSpPr>
        <p:spPr>
          <a:xfrm>
            <a:off x="471237" y="1214475"/>
            <a:ext cx="11249525" cy="4806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lvl="0" indent="0">
              <a:lnSpc>
                <a:spcPct val="100000"/>
              </a:lnSpc>
              <a:spcBef>
                <a:spcPts val="0"/>
              </a:spcBef>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a:t>
            </a:r>
            <a:r>
              <a:rPr lang="ru-RU" sz="2000" dirty="0">
                <a:solidFill>
                  <a:sysClr val="windowText" lastClr="000000"/>
                </a:solidFill>
              </a:rPr>
              <a:t>Обеспечить разработку рабочей программы 5-го класса по литературному чтению с учетом часто встречающихся ошибок обучающихся или введение дополнительной программы внеурочной деятельности, а также разработку индивидуальных образовательных маршрутов обучающихся по выявленным дефицитам. </a:t>
            </a:r>
          </a:p>
          <a:p>
            <a:pPr marL="0" lvl="0" indent="0">
              <a:lnSpc>
                <a:spcPct val="100000"/>
              </a:lnSpc>
              <a:spcBef>
                <a:spcPts val="0"/>
              </a:spcBef>
              <a:buNone/>
              <a:tabLst>
                <a:tab pos="265113" algn="l"/>
              </a:tabLst>
              <a:defRPr/>
            </a:pPr>
            <a:r>
              <a:rPr lang="ru-RU" sz="2000" dirty="0">
                <a:solidFill>
                  <a:sysClr val="windowText" lastClr="000000"/>
                </a:solidFill>
              </a:rPr>
              <a:t>2.	Организовать проведение оценочных процедур, направленных на проверку умения строить речевые высказывания, логического мышления. </a:t>
            </a:r>
          </a:p>
          <a:p>
            <a:pPr marL="0" lvl="0" indent="0">
              <a:lnSpc>
                <a:spcPct val="100000"/>
              </a:lnSpc>
              <a:spcBef>
                <a:spcPts val="0"/>
              </a:spcBef>
              <a:buNone/>
              <a:tabLst>
                <a:tab pos="265113" algn="l"/>
              </a:tabLst>
              <a:defRPr/>
            </a:pPr>
            <a:r>
              <a:rPr lang="ru-RU" sz="2000" dirty="0">
                <a:solidFill>
                  <a:sysClr val="windowText" lastClr="000000"/>
                </a:solidFill>
              </a:rPr>
              <a:t>3.	Организовать применение комплексных подходов учителями литературного чтения по развитию у обучающихся навыков построения речевых высказываний, повышению уровня читательской грамотности: проводить семинары по методикам преподавания, организовывать обмен опытом через мастер-классы и посещение уроков, предоставлять доступ к актуальным методическим материалам, а также стимулировать самоанализ и рефлексию учительской деятельности. </a:t>
            </a:r>
          </a:p>
          <a:p>
            <a:pPr marL="0" lvl="0" indent="0">
              <a:lnSpc>
                <a:spcPct val="100000"/>
              </a:lnSpc>
              <a:spcBef>
                <a:spcPts val="0"/>
              </a:spcBef>
              <a:buNone/>
              <a:tabLst>
                <a:tab pos="265113" algn="l"/>
              </a:tabLst>
              <a:defRPr/>
            </a:pPr>
            <a:endParaRPr lang="ru-RU" sz="2000" dirty="0">
              <a:solidFill>
                <a:sysClr val="windowText" lastClr="000000"/>
              </a:solidFill>
            </a:endParaRPr>
          </a:p>
        </p:txBody>
      </p:sp>
    </p:spTree>
    <p:extLst>
      <p:ext uri="{BB962C8B-B14F-4D97-AF65-F5344CB8AC3E}">
        <p14:creationId xmlns:p14="http://schemas.microsoft.com/office/powerpoint/2010/main" val="30776740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F954-F573-3EE5-8F21-3A7EE975162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766FD0B7-BF10-2A38-A5AB-3C0DBB5D94EA}"/>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A628137-B9CE-1331-354E-2FFCC772C951}"/>
              </a:ext>
            </a:extLst>
          </p:cNvPr>
          <p:cNvSpPr txBox="1">
            <a:spLocks/>
          </p:cNvSpPr>
          <p:nvPr/>
        </p:nvSpPr>
        <p:spPr>
          <a:xfrm>
            <a:off x="471237" y="1214475"/>
            <a:ext cx="11249525" cy="4806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ru-RU" sz="2000" b="1" dirty="0">
                <a:solidFill>
                  <a:srgbClr val="1D3152"/>
                </a:solidFill>
                <a:ea typeface="+mj-ea"/>
                <a:cs typeface="Calibri"/>
              </a:rPr>
              <a:t>Учителям русского языка и литературы: </a:t>
            </a:r>
          </a:p>
          <a:p>
            <a:pPr marL="0" lvl="0" indent="0">
              <a:lnSpc>
                <a:spcPct val="100000"/>
              </a:lnSpc>
              <a:spcBef>
                <a:spcPts val="0"/>
              </a:spcBef>
              <a:buNone/>
              <a:tabLst>
                <a:tab pos="265113" algn="l"/>
              </a:tabLst>
              <a:defRPr/>
            </a:pPr>
            <a:r>
              <a:rPr lang="ru-RU" sz="2000" dirty="0">
                <a:solidFill>
                  <a:sysClr val="windowText" lastClr="000000"/>
                </a:solidFill>
                <a:ea typeface="+mj-ea"/>
                <a:cs typeface="+mj-cs"/>
              </a:rPr>
              <a:t>1.	</a:t>
            </a:r>
            <a:r>
              <a:rPr lang="ru-RU" sz="2000" dirty="0">
                <a:solidFill>
                  <a:sysClr val="windowText" lastClr="000000"/>
                </a:solidFill>
              </a:rPr>
              <a:t>Систематически включать в занятия урочной и внеурочной деятельности задания, направленные на формирование умений:</a:t>
            </a:r>
          </a:p>
          <a:p>
            <a:pPr marL="0" indent="266700">
              <a:lnSpc>
                <a:spcPct val="100000"/>
              </a:lnSpc>
              <a:spcBef>
                <a:spcPts val="0"/>
              </a:spcBef>
              <a:tabLst>
                <a:tab pos="265113" algn="l"/>
              </a:tabLst>
              <a:defRPr/>
            </a:pPr>
            <a:r>
              <a:rPr lang="ru-RU" sz="2000" dirty="0">
                <a:solidFill>
                  <a:sysClr val="windowText" lastClr="000000"/>
                </a:solidFill>
              </a:rPr>
              <a:t>по развитию навыков связной речи, логического мышления, повышению читательской грамотности, развивая умение воспринимать, понимать и воспроизводить текст;</a:t>
            </a:r>
          </a:p>
          <a:p>
            <a:pPr marL="0" indent="266700">
              <a:lnSpc>
                <a:spcPct val="100000"/>
              </a:lnSpc>
              <a:spcBef>
                <a:spcPts val="0"/>
              </a:spcBef>
              <a:tabLst>
                <a:tab pos="265113" algn="l"/>
              </a:tabLst>
              <a:defRPr/>
            </a:pPr>
            <a:r>
              <a:rPr lang="ru-RU" sz="2000" dirty="0">
                <a:solidFill>
                  <a:sysClr val="windowText" lastClr="000000"/>
                </a:solidFill>
              </a:rPr>
              <a:t>строить речевое высказывание в соответствии с поставленной задачей, строить развернутые ответы;</a:t>
            </a:r>
          </a:p>
          <a:p>
            <a:pPr marL="0" indent="266700">
              <a:lnSpc>
                <a:spcPct val="100000"/>
              </a:lnSpc>
              <a:spcBef>
                <a:spcPts val="0"/>
              </a:spcBef>
              <a:tabLst>
                <a:tab pos="265113" algn="l"/>
              </a:tabLst>
              <a:defRPr/>
            </a:pPr>
            <a:r>
              <a:rPr lang="ru-RU" sz="2000" dirty="0">
                <a:solidFill>
                  <a:sysClr val="windowText" lastClr="000000"/>
                </a:solidFill>
              </a:rPr>
              <a:t>развития навыков анализа текста и формулирования ответов;</a:t>
            </a:r>
          </a:p>
          <a:p>
            <a:pPr marL="0" indent="266700">
              <a:lnSpc>
                <a:spcPct val="100000"/>
              </a:lnSpc>
              <a:spcBef>
                <a:spcPts val="0"/>
              </a:spcBef>
              <a:tabLst>
                <a:tab pos="265113" algn="l"/>
              </a:tabLst>
              <a:defRPr/>
            </a:pPr>
            <a:r>
              <a:rPr lang="ru-RU" sz="2000" dirty="0">
                <a:solidFill>
                  <a:sysClr val="windowText" lastClr="000000"/>
                </a:solidFill>
              </a:rPr>
              <a:t>определять тему и основную мысль текста; формулировать основною мысль в письменной форме, соблюдая нормы построения предложения и словоупотребления;</a:t>
            </a:r>
          </a:p>
          <a:p>
            <a:pPr marL="0" indent="266700">
              <a:lnSpc>
                <a:spcPct val="100000"/>
              </a:lnSpc>
              <a:spcBef>
                <a:spcPts val="0"/>
              </a:spcBef>
              <a:tabLst>
                <a:tab pos="265113" algn="l"/>
              </a:tabLst>
              <a:defRPr/>
            </a:pPr>
            <a:r>
              <a:rPr lang="ru-RU" sz="2000" dirty="0">
                <a:solidFill>
                  <a:sysClr val="windowText" lastClr="000000"/>
                </a:solidFill>
              </a:rPr>
              <a:t>развития критического мышления и анализа;</a:t>
            </a:r>
          </a:p>
          <a:p>
            <a:pPr marL="0" indent="266700">
              <a:lnSpc>
                <a:spcPct val="100000"/>
              </a:lnSpc>
              <a:spcBef>
                <a:spcPts val="0"/>
              </a:spcBef>
              <a:tabLst>
                <a:tab pos="265113" algn="l"/>
              </a:tabLst>
              <a:defRPr/>
            </a:pPr>
            <a:r>
              <a:rPr lang="ru-RU" sz="2000" dirty="0">
                <a:solidFill>
                  <a:sysClr val="windowText" lastClr="000000"/>
                </a:solidFill>
              </a:rPr>
              <a:t>по построению развернутых предложений, использованию синонимов, антонимов, фразеологизмов.</a:t>
            </a:r>
          </a:p>
          <a:p>
            <a:pPr marL="0" lvl="0" indent="0">
              <a:lnSpc>
                <a:spcPct val="100000"/>
              </a:lnSpc>
              <a:spcBef>
                <a:spcPts val="0"/>
              </a:spcBef>
              <a:buNone/>
              <a:tabLst>
                <a:tab pos="265113" algn="l"/>
              </a:tabLst>
              <a:defRPr/>
            </a:pPr>
            <a:endParaRPr lang="ru-RU" sz="2000" dirty="0">
              <a:solidFill>
                <a:sysClr val="windowText" lastClr="000000"/>
              </a:solidFill>
            </a:endParaRPr>
          </a:p>
        </p:txBody>
      </p:sp>
    </p:spTree>
    <p:extLst>
      <p:ext uri="{BB962C8B-B14F-4D97-AF65-F5344CB8AC3E}">
        <p14:creationId xmlns:p14="http://schemas.microsoft.com/office/powerpoint/2010/main" val="459584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0016-0EB2-350B-E903-BAC247869A76}"/>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699FA61D-3179-E058-1D53-548C4264353A}"/>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Английский язык 4-й класс (ВПР) </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4" name="Объект 2">
            <a:extLst>
              <a:ext uri="{FF2B5EF4-FFF2-40B4-BE49-F238E27FC236}">
                <a16:creationId xmlns:a16="http://schemas.microsoft.com/office/drawing/2014/main" id="{856A367F-372B-E677-9A9A-6CC66719EB42}"/>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Проверочную работу выполняли 4133 обучающихся из 155 образовательных организаций. </a:t>
            </a:r>
          </a:p>
        </p:txBody>
      </p:sp>
      <p:sp>
        <p:nvSpPr>
          <p:cNvPr id="5" name="TextBox 4">
            <a:extLst>
              <a:ext uri="{FF2B5EF4-FFF2-40B4-BE49-F238E27FC236}">
                <a16:creationId xmlns:a16="http://schemas.microsoft.com/office/drawing/2014/main" id="{DFFA6157-CDC8-725B-DE22-3C15919D7B10}"/>
              </a:ext>
            </a:extLst>
          </p:cNvPr>
          <p:cNvSpPr txBox="1"/>
          <p:nvPr/>
        </p:nvSpPr>
        <p:spPr>
          <a:xfrm>
            <a:off x="838200" y="2577092"/>
            <a:ext cx="3935278" cy="24191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prstClr val="black"/>
                </a:solidFill>
                <a:effectLst/>
                <a:uLnTx/>
                <a:uFillTx/>
                <a:latin typeface="Calibri"/>
                <a:ea typeface="+mj-ea"/>
                <a:cs typeface="+mj-cs"/>
                <a:sym typeface="Helvetica Neue"/>
              </a:rPr>
              <a:t>С работой не справился 1 обучающийся, что составляет 0,02% от общего числа  выполнявших работу из 1 организации (0,63%).</a:t>
            </a:r>
          </a:p>
        </p:txBody>
      </p:sp>
      <p:graphicFrame>
        <p:nvGraphicFramePr>
          <p:cNvPr id="6" name="Диаграмма 5">
            <a:extLst>
              <a:ext uri="{FF2B5EF4-FFF2-40B4-BE49-F238E27FC236}">
                <a16:creationId xmlns:a16="http://schemas.microsoft.com/office/drawing/2014/main" id="{24E38C8B-9EC9-DA38-FDCA-D54D2B7354EA}"/>
              </a:ext>
            </a:extLst>
          </p:cNvPr>
          <p:cNvGraphicFramePr/>
          <p:nvPr>
            <p:extLst>
              <p:ext uri="{D42A27DB-BD31-4B8C-83A1-F6EECF244321}">
                <p14:modId xmlns:p14="http://schemas.microsoft.com/office/powerpoint/2010/main" val="260666266"/>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1961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2B0F-791D-804E-F4A8-F9AAB7E8D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C649C1-C4F6-239E-B073-89315E5F3BD8}"/>
              </a:ext>
            </a:extLst>
          </p:cNvPr>
          <p:cNvSpPr txBox="1"/>
          <p:nvPr/>
        </p:nvSpPr>
        <p:spPr>
          <a:xfrm>
            <a:off x="865853" y="1905506"/>
            <a:ext cx="10460294"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a:solidFill>
                  <a:prstClr val="black"/>
                </a:solidFill>
                <a:latin typeface="Calibri" panose="020F0502020204030204"/>
              </a:rPr>
              <a:t>Анализ проверочной работы по английскому языку показал, что у обучающихся на </a:t>
            </a:r>
            <a:r>
              <a:rPr lang="ru-RU" sz="2400" b="1" kern="1200" dirty="0">
                <a:solidFill>
                  <a:prstClr val="black"/>
                </a:solidFill>
                <a:latin typeface="Calibri" panose="020F0502020204030204"/>
              </a:rPr>
              <a:t>высоком уровне </a:t>
            </a:r>
            <a:r>
              <a:rPr lang="ru-RU" sz="2400" kern="1200" dirty="0">
                <a:solidFill>
                  <a:prstClr val="black"/>
                </a:solidFill>
                <a:latin typeface="Calibri" panose="020F0502020204030204"/>
              </a:rPr>
              <a:t>сформированы умения: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kern="1200" dirty="0">
                <a:solidFill>
                  <a:prstClr val="black"/>
                </a:solidFill>
                <a:latin typeface="Calibri" panose="020F0502020204030204"/>
              </a:rPr>
              <a:t>восприятия на слух и понимания запрашиваемой информации в прослушанном тексте;</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kern="1200" dirty="0">
                <a:solidFill>
                  <a:prstClr val="black"/>
                </a:solidFill>
                <a:latin typeface="Calibri" panose="020F0502020204030204"/>
              </a:rPr>
              <a:t>понимания основного содержания текстов, содержащих незнакомые слова (смысловое чтение);</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kern="1200" dirty="0">
                <a:solidFill>
                  <a:prstClr val="black"/>
                </a:solidFill>
                <a:latin typeface="Calibri" panose="020F0502020204030204"/>
              </a:rPr>
              <a:t>правильного написания изученных слов;</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kern="1200" dirty="0">
                <a:solidFill>
                  <a:prstClr val="black"/>
                </a:solidFill>
                <a:latin typeface="Calibri" panose="020F0502020204030204"/>
              </a:rPr>
              <a:t>заполнения простых формуляров с основными сведениями.</a:t>
            </a:r>
          </a:p>
        </p:txBody>
      </p:sp>
      <p:sp>
        <p:nvSpPr>
          <p:cNvPr id="7" name="TextBox 6">
            <a:extLst>
              <a:ext uri="{FF2B5EF4-FFF2-40B4-BE49-F238E27FC236}">
                <a16:creationId xmlns:a16="http://schemas.microsoft.com/office/drawing/2014/main" id="{E462C75C-D0A2-8D48-BA73-664B8F9E9999}"/>
              </a:ext>
            </a:extLst>
          </p:cNvPr>
          <p:cNvSpPr txBox="1"/>
          <p:nvPr/>
        </p:nvSpPr>
        <p:spPr>
          <a:xfrm>
            <a:off x="865853" y="1185339"/>
            <a:ext cx="5238750" cy="52322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1D3152"/>
                </a:solidFill>
                <a:effectLst/>
                <a:uLnTx/>
                <a:uFillTx/>
                <a:latin typeface="Calibri Light"/>
                <a:ea typeface="+mj-ea"/>
                <a:cs typeface="Calibri"/>
                <a:sym typeface="Helvetica Neue"/>
              </a:rPr>
              <a:t>Дефицитов и затруднений нет</a:t>
            </a:r>
          </a:p>
        </p:txBody>
      </p:sp>
    </p:spTree>
    <p:extLst>
      <p:ext uri="{BB962C8B-B14F-4D97-AF65-F5344CB8AC3E}">
        <p14:creationId xmlns:p14="http://schemas.microsoft.com/office/powerpoint/2010/main" val="20169947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5F954-F573-3EE5-8F21-3A7EE9751620}"/>
            </a:ext>
          </a:extLst>
        </p:cNvPr>
        <p:cNvGrpSpPr/>
        <p:nvPr/>
      </p:nvGrpSpPr>
      <p:grpSpPr>
        <a:xfrm>
          <a:off x="0" y="0"/>
          <a:ext cx="0" cy="0"/>
          <a:chOff x="0" y="0"/>
          <a:chExt cx="0" cy="0"/>
        </a:xfrm>
      </p:grpSpPr>
      <p:sp>
        <p:nvSpPr>
          <p:cNvPr id="13" name="Shape 55">
            <a:extLst>
              <a:ext uri="{FF2B5EF4-FFF2-40B4-BE49-F238E27FC236}">
                <a16:creationId xmlns:a16="http://schemas.microsoft.com/office/drawing/2014/main" id="{766FD0B7-BF10-2A38-A5AB-3C0DBB5D94EA}"/>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Calibri Ligh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Calibri Light"/>
              <a:cs typeface="Calibri"/>
              <a:sym typeface="Calibri"/>
            </a:endParaRPr>
          </a:p>
        </p:txBody>
      </p:sp>
      <p:sp>
        <p:nvSpPr>
          <p:cNvPr id="3" name="Объект 2">
            <a:extLst>
              <a:ext uri="{FF2B5EF4-FFF2-40B4-BE49-F238E27FC236}">
                <a16:creationId xmlns:a16="http://schemas.microsoft.com/office/drawing/2014/main" id="{FA628137-B9CE-1331-354E-2FFCC772C951}"/>
              </a:ext>
            </a:extLst>
          </p:cNvPr>
          <p:cNvSpPr txBox="1">
            <a:spLocks/>
          </p:cNvSpPr>
          <p:nvPr/>
        </p:nvSpPr>
        <p:spPr>
          <a:xfrm>
            <a:off x="471237" y="1214475"/>
            <a:ext cx="11249525" cy="4806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Заместителям директора по учебно-воспитательной работе и методистам: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Организовать обмен опытом через мастер-классы и посещение уроков, предоставлять доступ к актуальным методическим материалам.</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5113" algn="l"/>
              </a:tabLst>
              <a:defRPr/>
            </a:pPr>
            <a:endPar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1D3152"/>
                </a:solidFill>
                <a:effectLst/>
                <a:uLnTx/>
                <a:uFillTx/>
                <a:latin typeface="Calibri"/>
                <a:ea typeface="+mn-ea"/>
                <a:cs typeface="Calibri"/>
                <a:sym typeface="Helvetica Neue"/>
              </a:rPr>
              <a:t>Учителям английского языка: </a:t>
            </a:r>
          </a:p>
          <a:p>
            <a:pPr marL="0" lvl="0" indent="0">
              <a:lnSpc>
                <a:spcPct val="100000"/>
              </a:lnSpc>
              <a:spcBef>
                <a:spcPts val="0"/>
              </a:spcBef>
              <a:buNone/>
              <a:tabLst>
                <a:tab pos="265113" algn="l"/>
              </a:tabLst>
              <a:defRPr/>
            </a:pPr>
            <a:r>
              <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rPr>
              <a:t>1.	</a:t>
            </a:r>
            <a:r>
              <a:rPr lang="ru-RU" sz="2000" dirty="0">
                <a:solidFill>
                  <a:sysClr val="windowText" lastClr="000000"/>
                </a:solidFill>
              </a:rPr>
              <a:t>Повторять ключевые грамматические темы, изучить лексику по ключевым темам, включая порядковые числительные, а также слова, связанные с повседневной жизнью и обучением. </a:t>
            </a:r>
            <a:endParaRPr kumimoji="0" lang="ru-RU" sz="2000" b="0" i="0" u="none" strike="noStrike" kern="1200" cap="none" spc="0" normalizeH="0" baseline="0" noProof="0" dirty="0">
              <a:ln>
                <a:noFill/>
              </a:ln>
              <a:solidFill>
                <a:sysClr val="windowText" lastClr="000000"/>
              </a:solidFill>
              <a:effectLst/>
              <a:uLnTx/>
              <a:uFillTx/>
              <a:latin typeface="Calibri"/>
              <a:ea typeface="+mn-ea"/>
              <a:cs typeface="+mn-cs"/>
              <a:sym typeface="Helvetica Neue"/>
            </a:endParaRPr>
          </a:p>
        </p:txBody>
      </p:sp>
      <p:cxnSp>
        <p:nvCxnSpPr>
          <p:cNvPr id="4" name="Прямая соединительная линия 3">
            <a:extLst>
              <a:ext uri="{FF2B5EF4-FFF2-40B4-BE49-F238E27FC236}">
                <a16:creationId xmlns:a16="http://schemas.microsoft.com/office/drawing/2014/main" id="{702D7E82-752D-46E8-9E3D-E5A3EF271B74}"/>
              </a:ext>
            </a:extLst>
          </p:cNvPr>
          <p:cNvCxnSpPr/>
          <p:nvPr/>
        </p:nvCxnSpPr>
        <p:spPr>
          <a:xfrm>
            <a:off x="471237" y="2348449"/>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663403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1079C-225B-CB2E-7EBE-E1BF45020741}"/>
            </a:ext>
          </a:extLst>
        </p:cNvPr>
        <p:cNvGrpSpPr/>
        <p:nvPr/>
      </p:nvGrpSpPr>
      <p:grpSpPr>
        <a:xfrm>
          <a:off x="0" y="0"/>
          <a:ext cx="0" cy="0"/>
          <a:chOff x="0" y="0"/>
          <a:chExt cx="0" cy="0"/>
        </a:xfrm>
      </p:grpSpPr>
      <p:pic>
        <p:nvPicPr>
          <p:cNvPr id="2" name="Picture 2" descr="http://qrcoder.ru/code/?https%3A%2F%2Ft.me%2F%2B16Da7791RydhMDcy&amp;4&amp;0">
            <a:extLst>
              <a:ext uri="{FF2B5EF4-FFF2-40B4-BE49-F238E27FC236}">
                <a16:creationId xmlns:a16="http://schemas.microsoft.com/office/drawing/2014/main" id="{4CE96AC0-47E6-B12D-C49F-B4CBAFA2A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902" y="1270254"/>
            <a:ext cx="1969770" cy="19697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elegram — Википедия">
            <a:extLst>
              <a:ext uri="{FF2B5EF4-FFF2-40B4-BE49-F238E27FC236}">
                <a16:creationId xmlns:a16="http://schemas.microsoft.com/office/drawing/2014/main" id="{92918E56-686F-538C-4088-49F3E2D9C8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2934" y="1356003"/>
            <a:ext cx="436721" cy="436721"/>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7259CF5B-AE1B-486D-22A5-F9E414B3D4E1}"/>
              </a:ext>
            </a:extLst>
          </p:cNvPr>
          <p:cNvSpPr txBox="1">
            <a:spLocks/>
          </p:cNvSpPr>
          <p:nvPr/>
        </p:nvSpPr>
        <p:spPr>
          <a:xfrm>
            <a:off x="3292934" y="1884188"/>
            <a:ext cx="7741920" cy="1361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sym typeface="Calibri"/>
              </a:rPr>
              <a:t>Telegram</a:t>
            </a:r>
            <a:r>
              <a:rPr kumimoji="0" lang="ru-RU" sz="2400" b="0" i="0" u="none" strike="noStrike" kern="1200" cap="none" spc="0" normalizeH="0" baseline="0" noProof="0" dirty="0">
                <a:ln>
                  <a:noFill/>
                </a:ln>
                <a:solidFill>
                  <a:prstClr val="black"/>
                </a:solidFill>
                <a:effectLst/>
                <a:uLnTx/>
                <a:uFillTx/>
                <a:latin typeface="Calibri"/>
                <a:ea typeface="+mn-ea"/>
                <a:cs typeface="Calibri"/>
                <a:sym typeface="Calibri"/>
              </a:rPr>
              <a:t> чат Эффективная начальная школа</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sym typeface="Helvetica Neue"/>
                <a:hlinkClick r:id="rId4"/>
              </a:rPr>
              <a:t>https://t.me/+16Da7791RydhMDcy</a:t>
            </a:r>
            <a:r>
              <a:rPr kumimoji="0" lang="ru-RU" sz="2400" b="0" i="0" u="none" strike="noStrike" kern="1200" cap="none" spc="0" normalizeH="0" baseline="0" noProof="0" dirty="0">
                <a:ln>
                  <a:noFill/>
                </a:ln>
                <a:solidFill>
                  <a:prstClr val="black">
                    <a:lumMod val="75000"/>
                    <a:lumOff val="25000"/>
                  </a:prstClr>
                </a:solidFill>
                <a:effectLst/>
                <a:uLnTx/>
                <a:uFillTx/>
                <a:latin typeface="Calibri"/>
                <a:ea typeface="+mn-ea"/>
                <a:cs typeface="+mn-cs"/>
                <a:sym typeface="Helvetica Neue"/>
              </a:rPr>
              <a:t> </a:t>
            </a:r>
          </a:p>
        </p:txBody>
      </p:sp>
    </p:spTree>
    <p:extLst>
      <p:ext uri="{BB962C8B-B14F-4D97-AF65-F5344CB8AC3E}">
        <p14:creationId xmlns:p14="http://schemas.microsoft.com/office/powerpoint/2010/main" val="1418205841"/>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472C4"/>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2274</TotalTime>
  <Words>7578</Words>
  <Application>Microsoft Office PowerPoint</Application>
  <PresentationFormat>Широкоэкранный</PresentationFormat>
  <Paragraphs>565</Paragraphs>
  <Slides>97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97</vt:i4>
      </vt:variant>
    </vt:vector>
  </HeadingPairs>
  <TitlesOfParts>
    <vt:vector size="107" baseType="lpstr">
      <vt:lpstr>Arial</vt:lpstr>
      <vt:lpstr>Calibri</vt:lpstr>
      <vt:lpstr>Calibri Light</vt:lpstr>
      <vt:lpstr>Helvetica</vt:lpstr>
      <vt:lpstr>Helvetica Neue</vt:lpstr>
      <vt:lpstr>Roboto</vt:lpstr>
      <vt:lpstr>Times New Roman</vt:lpstr>
      <vt:lpstr>Wingdings</vt:lpstr>
      <vt:lpstr>1_Тема Office</vt:lpstr>
      <vt:lpstr>2_Тема Office</vt:lpstr>
      <vt:lpstr>Организация адаптационного периода и стартовой диагностики в 1-м классе.  Психологическое сопровождение обучающихся 1-х классов.  Анализ итоговых работ 2-3-х классов и анализ ВПР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Организация адаптационного периода и  стартовой диагностики в 1-м классе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Конкретизация принципов организации сопровождения адаптации первоклассника</vt:lpstr>
      <vt:lpstr>Психолого-педагогическое сопровождение адаптации первоклассников</vt:lpstr>
      <vt:lpstr>Адаптация по Дорожевец Т.В. </vt:lpstr>
      <vt:lpstr>Особенности психологии семилетнего ребёнка</vt:lpstr>
      <vt:lpstr>Параметры развития произвольности по Д.Б.Эльконину</vt:lpstr>
      <vt:lpstr>Развитие учебных интересов</vt:lpstr>
      <vt:lpstr>Психолого-педагогическое сопровождение </vt:lpstr>
      <vt:lpstr>Психолого-педагогическая поддержка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Топал Елена Константиновна</dc:creator>
  <cp:lastModifiedBy>CNPPM-1</cp:lastModifiedBy>
  <cp:revision>249</cp:revision>
  <dcterms:modified xsi:type="dcterms:W3CDTF">2025-09-03T10:26:18Z</dcterms:modified>
</cp:coreProperties>
</file>