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0" r:id="rId2"/>
    <p:sldId id="495" r:id="rId3"/>
    <p:sldId id="406" r:id="rId4"/>
    <p:sldId id="462" r:id="rId5"/>
    <p:sldId id="492" r:id="rId6"/>
    <p:sldId id="496" r:id="rId7"/>
    <p:sldId id="497" r:id="rId8"/>
    <p:sldId id="498" r:id="rId9"/>
    <p:sldId id="499" r:id="rId10"/>
    <p:sldId id="500" r:id="rId11"/>
    <p:sldId id="501" r:id="rId12"/>
    <p:sldId id="389" r:id="rId1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57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321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73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086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070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574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860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70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739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180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46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21.08.2025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86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9059897-7318-410C-BC14-637B463F1286}"/>
              </a:ext>
            </a:extLst>
          </p:cNvPr>
          <p:cNvSpPr txBox="1"/>
          <p:nvPr/>
        </p:nvSpPr>
        <p:spPr>
          <a:xfrm>
            <a:off x="457200" y="2846789"/>
            <a:ext cx="10011723" cy="761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8695" algn="ctr">
              <a:lnSpc>
                <a:spcPts val="2530"/>
              </a:lnSpc>
              <a:spcBef>
                <a:spcPts val="615"/>
              </a:spcBef>
            </a:pPr>
            <a:r>
              <a:rPr lang="ru-RU" sz="3200" b="1" dirty="0">
                <a:solidFill>
                  <a:srgbClr val="FF0000"/>
                </a:solidFill>
                <a:cs typeface="Al Tarikh" pitchFamily="2" charset="-78"/>
              </a:rPr>
              <a:t>Особенности преподавания математики. Проект «Эффективная начальная школа». </a:t>
            </a:r>
            <a:endParaRPr lang="ru-RU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2F4CD7-DA46-451F-8876-FC9FA10FFC74}"/>
              </a:ext>
            </a:extLst>
          </p:cNvPr>
          <p:cNvSpPr txBox="1"/>
          <p:nvPr/>
        </p:nvSpPr>
        <p:spPr>
          <a:xfrm>
            <a:off x="457200" y="5456651"/>
            <a:ext cx="110731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Янычева Галина Владимировна, методист КУРО, учитель начальных классов, автор методических пособий по математике.</a:t>
            </a:r>
          </a:p>
        </p:txBody>
      </p:sp>
    </p:spTree>
    <p:extLst>
      <p:ext uri="{BB962C8B-B14F-4D97-AF65-F5344CB8AC3E}">
        <p14:creationId xmlns:p14="http://schemas.microsoft.com/office/powerpoint/2010/main" val="499761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DA93F-5B4A-CC48-9D63-8A028BC66250}"/>
              </a:ext>
            </a:extLst>
          </p:cNvPr>
          <p:cNvSpPr txBox="1"/>
          <p:nvPr/>
        </p:nvSpPr>
        <p:spPr>
          <a:xfrm>
            <a:off x="2274849" y="361853"/>
            <a:ext cx="63450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C00000"/>
                </a:solidFill>
                <a:latin typeface="system-ui"/>
              </a:rPr>
              <a:t>  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класс (сентябрь</a:t>
            </a:r>
            <a:r>
              <a:rPr lang="ru-RU" sz="2800" b="1" dirty="0">
                <a:solidFill>
                  <a:srgbClr val="FF0000"/>
                </a:solidFill>
                <a:latin typeface="system-ui"/>
              </a:rPr>
              <a:t>)</a:t>
            </a:r>
          </a:p>
          <a:p>
            <a:endParaRPr lang="ru-RU" sz="28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system-ui"/>
              </a:rPr>
              <a:t>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6404E201-4557-0945-A383-F6DD892219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882766"/>
              </p:ext>
            </p:extLst>
          </p:nvPr>
        </p:nvGraphicFramePr>
        <p:xfrm>
          <a:off x="1396314" y="1309816"/>
          <a:ext cx="8520837" cy="4515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0998">
                  <a:extLst>
                    <a:ext uri="{9D8B030D-6E8A-4147-A177-3AD203B41FA5}">
                      <a16:colId xmlns:a16="http://schemas.microsoft.com/office/drawing/2014/main" val="2439718640"/>
                    </a:ext>
                  </a:extLst>
                </a:gridCol>
                <a:gridCol w="4299839">
                  <a:extLst>
                    <a:ext uri="{9D8B030D-6E8A-4147-A177-3AD203B41FA5}">
                      <a16:colId xmlns:a16="http://schemas.microsoft.com/office/drawing/2014/main" val="407218147"/>
                    </a:ext>
                  </a:extLst>
                </a:gridCol>
              </a:tblGrid>
              <a:tr h="599460">
                <a:tc>
                  <a:txBody>
                    <a:bodyPr/>
                    <a:lstStyle/>
                    <a:p>
                      <a:r>
                        <a:rPr lang="ru-RU" dirty="0"/>
                        <a:t>Тема урока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Тема урока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549880"/>
                  </a:ext>
                </a:extLst>
              </a:tr>
              <a:tr h="456731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Повторение.</a:t>
                      </a:r>
                    </a:p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Нумерация, счет предметов. Разряды. </a:t>
                      </a: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Свойства умножения.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679463"/>
                  </a:ext>
                </a:extLst>
              </a:tr>
              <a:tr h="456731"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Числовые выражения. Порядок выполнения действий. 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 письменного деления на однозначное число.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083984"/>
                  </a:ext>
                </a:extLst>
              </a:tr>
              <a:tr h="473845">
                <a:tc>
                  <a:txBody>
                    <a:bodyPr/>
                    <a:lstStyle/>
                    <a:p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Сложение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вычитание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Приёмы письменного деления.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358253"/>
                  </a:ext>
                </a:extLst>
              </a:tr>
              <a:tr h="473845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Нахождение суммы нескольких слагаемых.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Приёмы письменного деления</a:t>
                      </a:r>
                    </a:p>
                    <a:p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692067"/>
                  </a:ext>
                </a:extLst>
              </a:tr>
              <a:tr h="456731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 письменного вычитания трёхзначных чисел.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Приёмы письменного деления</a:t>
                      </a:r>
                    </a:p>
                    <a:p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526842"/>
                  </a:ext>
                </a:extLst>
              </a:tr>
              <a:tr h="456731"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Умножение трёхзначного числа на однозначное.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Диаграммы.</a:t>
                      </a:r>
                    </a:p>
                    <a:p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718832"/>
                  </a:ext>
                </a:extLst>
              </a:tr>
              <a:tr h="963146"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Повторение.</a:t>
                      </a:r>
                    </a:p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Нумерация, счет предметов. Разряды. </a:t>
                      </a: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Закрепление изученного по теме «Четыре арифметических действия».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101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7299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DA93F-5B4A-CC48-9D63-8A028BC66250}"/>
              </a:ext>
            </a:extLst>
          </p:cNvPr>
          <p:cNvSpPr txBox="1"/>
          <p:nvPr/>
        </p:nvSpPr>
        <p:spPr>
          <a:xfrm>
            <a:off x="568712" y="373003"/>
            <a:ext cx="1076722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класс (сентябрь)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Введение алгоритма письменного деления чисел.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Порядок действий в числовых выражениях в 6-8 действий.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system-ui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273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459B361-BA9C-4183-B241-CCF07D5DBF19}"/>
              </a:ext>
            </a:extLst>
          </p:cNvPr>
          <p:cNvSpPr/>
          <p:nvPr/>
        </p:nvSpPr>
        <p:spPr>
          <a:xfrm>
            <a:off x="2705488" y="1409467"/>
            <a:ext cx="67810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B7D2940B-E709-9EB4-7B4E-3D5B83241A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5721" y="1409467"/>
            <a:ext cx="5619750" cy="443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8D9F0BA-6F61-4FD3-82B8-7A3A81F67B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781" y="2684097"/>
            <a:ext cx="2764436" cy="276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41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9059897-7318-410C-BC14-637B463F1286}"/>
              </a:ext>
            </a:extLst>
          </p:cNvPr>
          <p:cNvSpPr txBox="1"/>
          <p:nvPr/>
        </p:nvSpPr>
        <p:spPr>
          <a:xfrm>
            <a:off x="334537" y="1609003"/>
            <a:ext cx="10011723" cy="2428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8695" algn="ctr">
              <a:lnSpc>
                <a:spcPts val="2530"/>
              </a:lnSpc>
              <a:spcBef>
                <a:spcPts val="615"/>
              </a:spcBef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занятия: </a:t>
            </a:r>
          </a:p>
          <a:p>
            <a:pPr marL="988695" algn="ctr">
              <a:lnSpc>
                <a:spcPts val="2530"/>
              </a:lnSpc>
              <a:spcBef>
                <a:spcPts val="615"/>
              </a:spcBef>
            </a:pP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03045" indent="-514350">
              <a:lnSpc>
                <a:spcPts val="2530"/>
              </a:lnSpc>
              <a:spcBef>
                <a:spcPts val="615"/>
              </a:spcBef>
              <a:buAutoNum type="arabicPeriod"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изучения математике в 1 классе.</a:t>
            </a:r>
          </a:p>
          <a:p>
            <a:pPr marL="1503045" indent="-514350">
              <a:lnSpc>
                <a:spcPts val="2530"/>
              </a:lnSpc>
              <a:spcBef>
                <a:spcPts val="615"/>
              </a:spcBef>
              <a:buFontTx/>
              <a:buAutoNum type="arabicPeriod"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изучения математике в 2 классе. </a:t>
            </a:r>
          </a:p>
          <a:p>
            <a:pPr marL="1503045" indent="-514350">
              <a:lnSpc>
                <a:spcPts val="2530"/>
              </a:lnSpc>
              <a:spcBef>
                <a:spcPts val="615"/>
              </a:spcBef>
              <a:buFontTx/>
              <a:buAutoNum type="arabicPeriod"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изучения математике в 3 классе. </a:t>
            </a:r>
          </a:p>
          <a:p>
            <a:pPr marL="1503045" indent="-514350">
              <a:lnSpc>
                <a:spcPts val="2530"/>
              </a:lnSpc>
              <a:spcBef>
                <a:spcPts val="615"/>
              </a:spcBef>
              <a:buFontTx/>
              <a:buAutoNum type="arabicPeriod"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изучения математике в 4 классе</a:t>
            </a:r>
            <a:r>
              <a:rPr lang="ru-RU" sz="3200" b="1" dirty="0">
                <a:solidFill>
                  <a:srgbClr val="FF0000"/>
                </a:solidFill>
                <a:cs typeface="Al Tarikh" pitchFamily="2" charset="-7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932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DA93F-5B4A-CC48-9D63-8A028BC66250}"/>
              </a:ext>
            </a:extLst>
          </p:cNvPr>
          <p:cNvSpPr txBox="1"/>
          <p:nvPr/>
        </p:nvSpPr>
        <p:spPr>
          <a:xfrm>
            <a:off x="468631" y="1245870"/>
            <a:ext cx="1107567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C00000"/>
                </a:solidFill>
                <a:latin typeface="system-ui"/>
              </a:rPr>
              <a:t>   </a:t>
            </a:r>
            <a:endParaRPr lang="ru-RU" sz="3200" dirty="0">
              <a:solidFill>
                <a:srgbClr val="FF0000"/>
              </a:solidFill>
              <a:latin typeface="system-ui"/>
            </a:endParaRPr>
          </a:p>
          <a:p>
            <a:endParaRPr lang="ru-RU" sz="2000" b="1" dirty="0">
              <a:solidFill>
                <a:srgbClr val="FF0000"/>
              </a:solidFill>
            </a:endParaRPr>
          </a:p>
          <a:p>
            <a:r>
              <a:rPr lang="ru-RU" sz="2000" b="1" dirty="0">
                <a:solidFill>
                  <a:srgbClr val="FF0000"/>
                </a:solidFill>
              </a:rPr>
              <a:t> 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 программы по математике: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Числа и величины </a:t>
            </a:r>
          </a:p>
          <a:p>
            <a:pPr marL="342900" indent="-342900">
              <a:buAutoNum type="arabicPeriod"/>
            </a:pP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Арифметические действия.</a:t>
            </a:r>
          </a:p>
          <a:p>
            <a:pPr marL="342900" indent="-342900">
              <a:buAutoNum type="arabicPeriod"/>
            </a:pPr>
            <a:r>
              <a:rPr lang="ru-RU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Текстовые задачи.</a:t>
            </a:r>
          </a:p>
          <a:p>
            <a:pPr marL="342900" indent="-342900">
              <a:buAutoNum type="arabicPeriod"/>
            </a:pPr>
            <a:r>
              <a:rPr lang="ru-RU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Пространственные отношения и геометрические фигуры.</a:t>
            </a:r>
          </a:p>
          <a:p>
            <a:pPr marL="342900" indent="-342900">
              <a:buAutoNum type="arabicPeriod"/>
            </a:pPr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Математическая  информация.</a:t>
            </a:r>
          </a:p>
          <a:p>
            <a:endParaRPr lang="ru-RU" sz="2800" b="1" i="1" u="none" strike="noStrike" dirty="0">
              <a:solidFill>
                <a:srgbClr val="2A2723"/>
              </a:solidFill>
              <a:effectLst/>
            </a:endParaRPr>
          </a:p>
          <a:p>
            <a:r>
              <a:rPr lang="ru-RU" sz="3200" dirty="0">
                <a:solidFill>
                  <a:srgbClr val="FF0000"/>
                </a:solidFill>
                <a:latin typeface="system-ui"/>
              </a:rPr>
              <a:t> </a:t>
            </a:r>
            <a:endParaRPr lang="ru-RU" sz="3200" dirty="0">
              <a:latin typeface="system-ui"/>
            </a:endParaRPr>
          </a:p>
          <a:p>
            <a:endParaRPr lang="ru-RU" sz="3200" dirty="0">
              <a:latin typeface="system-ui"/>
            </a:endParaRPr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system-ui"/>
              </a:rPr>
              <a:t> 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01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DA93F-5B4A-CC48-9D63-8A028BC66250}"/>
              </a:ext>
            </a:extLst>
          </p:cNvPr>
          <p:cNvSpPr txBox="1"/>
          <p:nvPr/>
        </p:nvSpPr>
        <p:spPr>
          <a:xfrm>
            <a:off x="2274849" y="361853"/>
            <a:ext cx="63450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C00000"/>
                </a:solidFill>
                <a:latin typeface="system-ui"/>
              </a:rPr>
              <a:t>  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класс (сентябрь)</a:t>
            </a:r>
          </a:p>
          <a:p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system-ui"/>
              </a:rPr>
              <a:t>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6404E201-4557-0945-A383-F6DD892219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28669"/>
              </p:ext>
            </p:extLst>
          </p:nvPr>
        </p:nvGraphicFramePr>
        <p:xfrm>
          <a:off x="2163335" y="1197641"/>
          <a:ext cx="7304050" cy="4540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2025">
                  <a:extLst>
                    <a:ext uri="{9D8B030D-6E8A-4147-A177-3AD203B41FA5}">
                      <a16:colId xmlns:a16="http://schemas.microsoft.com/office/drawing/2014/main" val="2439718640"/>
                    </a:ext>
                  </a:extLst>
                </a:gridCol>
                <a:gridCol w="3652025">
                  <a:extLst>
                    <a:ext uri="{9D8B030D-6E8A-4147-A177-3AD203B41FA5}">
                      <a16:colId xmlns:a16="http://schemas.microsoft.com/office/drawing/2014/main" val="407218147"/>
                    </a:ext>
                  </a:extLst>
                </a:gridCol>
              </a:tblGrid>
              <a:tr h="418171">
                <a:tc>
                  <a:txBody>
                    <a:bodyPr/>
                    <a:lstStyle/>
                    <a:p>
                      <a:r>
                        <a:rPr lang="ru-RU" dirty="0"/>
                        <a:t>Тема урока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Тема урока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549880"/>
                  </a:ext>
                </a:extLst>
              </a:tr>
              <a:tr h="512956"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Количественный счёт. Один, два, три…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Различение, чтение чисел. Число и цифра 1.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679463"/>
                  </a:ext>
                </a:extLst>
              </a:tr>
              <a:tr h="512956"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Порядковый счёт. Первый, второй, третий…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Число и количество. Число и цифра 2.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083984"/>
                  </a:ext>
                </a:extLst>
              </a:tr>
              <a:tr h="512956"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Расположение предметов и объектов на плоскости.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Сравнение чисел, упорядочение чисел. Число и цифра 3.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358253"/>
                  </a:ext>
                </a:extLst>
              </a:tr>
              <a:tr h="512956"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Сравнение предметов по количеству: «столько же, сколько», «больше»,  «меньше».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Увеличение числа на одну или несколько единиц.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Знаки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действий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692067"/>
                  </a:ext>
                </a:extLst>
              </a:tr>
              <a:tr h="512956"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Сравнение по количеству: «на сколько  больше», «на сколько меньше».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Уменьшение числа на одну или несколько единиц.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Знаки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действий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526842"/>
                  </a:ext>
                </a:extLst>
              </a:tr>
              <a:tr h="512956"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Характеристики объектов, групп объектов (количество, форма, размер).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Многоугольники: различение, сравнение, изображение от руки на листе в клетку.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718832"/>
                  </a:ext>
                </a:extLst>
              </a:tr>
              <a:tr h="512956"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Расположение предметов и объектов на плоскости, в пространстве. Что узнали. Чему научились.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Сравнение чисел, упорядочение чисел.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Число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цифра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101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9583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DA93F-5B4A-CC48-9D63-8A028BC66250}"/>
              </a:ext>
            </a:extLst>
          </p:cNvPr>
          <p:cNvSpPr txBox="1"/>
          <p:nvPr/>
        </p:nvSpPr>
        <p:spPr>
          <a:xfrm>
            <a:off x="568712" y="373003"/>
            <a:ext cx="10767225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класс (сентябрь)</a:t>
            </a:r>
          </a:p>
          <a:p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Дочисловой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– важнейший период изучения математики. 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Различие понятий «число» и «цифра».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Пространственные отношения: внизу, вверху, выше, ниже, слева, справа, левее, правее, между, перед, за, рядом и др. </a:t>
            </a:r>
          </a:p>
          <a:p>
            <a:endParaRPr lang="ru-RU" sz="2800" b="1" dirty="0">
              <a:latin typeface="system-ui"/>
            </a:endParaRPr>
          </a:p>
          <a:p>
            <a:endParaRPr lang="ru-RU" sz="2800" b="1" dirty="0">
              <a:latin typeface="system-ui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05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DA93F-5B4A-CC48-9D63-8A028BC66250}"/>
              </a:ext>
            </a:extLst>
          </p:cNvPr>
          <p:cNvSpPr txBox="1"/>
          <p:nvPr/>
        </p:nvSpPr>
        <p:spPr>
          <a:xfrm>
            <a:off x="2274849" y="361853"/>
            <a:ext cx="63450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C00000"/>
                </a:solidFill>
                <a:latin typeface="system-ui"/>
              </a:rPr>
              <a:t>  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класс (сентябрь</a:t>
            </a:r>
            <a:r>
              <a:rPr lang="ru-RU" sz="2800" b="1" dirty="0">
                <a:solidFill>
                  <a:srgbClr val="FF0000"/>
                </a:solidFill>
                <a:latin typeface="system-ui"/>
              </a:rPr>
              <a:t>)</a:t>
            </a:r>
          </a:p>
          <a:p>
            <a:endParaRPr lang="ru-RU" sz="28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system-ui"/>
              </a:rPr>
              <a:t>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6404E201-4557-0945-A383-F6DD892219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572409"/>
              </p:ext>
            </p:extLst>
          </p:nvPr>
        </p:nvGraphicFramePr>
        <p:xfrm>
          <a:off x="1396314" y="1309816"/>
          <a:ext cx="8520837" cy="4605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0998">
                  <a:extLst>
                    <a:ext uri="{9D8B030D-6E8A-4147-A177-3AD203B41FA5}">
                      <a16:colId xmlns:a16="http://schemas.microsoft.com/office/drawing/2014/main" val="2439718640"/>
                    </a:ext>
                  </a:extLst>
                </a:gridCol>
                <a:gridCol w="4299839">
                  <a:extLst>
                    <a:ext uri="{9D8B030D-6E8A-4147-A177-3AD203B41FA5}">
                      <a16:colId xmlns:a16="http://schemas.microsoft.com/office/drawing/2014/main" val="407218147"/>
                    </a:ext>
                  </a:extLst>
                </a:gridCol>
              </a:tblGrid>
              <a:tr h="596282">
                <a:tc>
                  <a:txBody>
                    <a:bodyPr/>
                    <a:lstStyle/>
                    <a:p>
                      <a:r>
                        <a:rPr lang="ru-RU" dirty="0"/>
                        <a:t>Тема урока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Тема урока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549880"/>
                  </a:ext>
                </a:extLst>
              </a:tr>
              <a:tr h="443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Числа от1 до 20.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100.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679463"/>
                  </a:ext>
                </a:extLst>
              </a:tr>
              <a:tr h="443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Числа от1 до 20.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Метр. Таблица единиц длины.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083984"/>
                  </a:ext>
                </a:extLst>
              </a:tr>
              <a:tr h="505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Счёт десятками. Образование и запись чисел от 20 до 100.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Замена двузначного числа суммой разрядных слагаемых.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358253"/>
                  </a:ext>
                </a:extLst>
              </a:tr>
              <a:tr h="505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Счёт десятками. Образование и запись чисел от 20 до 100.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Сложение и вычитание вида 35 + 5,35 - 30,35 - 5.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692067"/>
                  </a:ext>
                </a:extLst>
              </a:tr>
              <a:tr h="443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Поместное значение цифр.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Рубль. Копейка.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526842"/>
                  </a:ext>
                </a:extLst>
              </a:tr>
              <a:tr h="443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Однозначные и двузначные числа.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Рубль. Копейка.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718832"/>
                  </a:ext>
                </a:extLst>
              </a:tr>
              <a:tr h="1028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Миллиметр.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«Странички для любознательных»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— задания творческого и поискового характера, задачи-расчёты.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Повторение пройденного 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«Что узнали. Чему научились»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101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064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DA93F-5B4A-CC48-9D63-8A028BC66250}"/>
              </a:ext>
            </a:extLst>
          </p:cNvPr>
          <p:cNvSpPr txBox="1"/>
          <p:nvPr/>
        </p:nvSpPr>
        <p:spPr>
          <a:xfrm>
            <a:off x="568712" y="373003"/>
            <a:ext cx="10767225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класс (сентябрь)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Поместное значение цифр. 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Введение новых величин (метр, рубль, копейка)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Разложение чисел на сумму разрядных слагаемых. </a:t>
            </a:r>
          </a:p>
          <a:p>
            <a:endParaRPr lang="ru-RU" sz="2800" b="1" dirty="0">
              <a:latin typeface="system-ui"/>
            </a:endParaRPr>
          </a:p>
          <a:p>
            <a:endParaRPr lang="ru-RU" sz="2800" b="1" dirty="0">
              <a:latin typeface="system-ui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367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DA93F-5B4A-CC48-9D63-8A028BC66250}"/>
              </a:ext>
            </a:extLst>
          </p:cNvPr>
          <p:cNvSpPr txBox="1"/>
          <p:nvPr/>
        </p:nvSpPr>
        <p:spPr>
          <a:xfrm>
            <a:off x="2274849" y="361853"/>
            <a:ext cx="63450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rgbClr val="C00000"/>
                </a:solidFill>
                <a:latin typeface="system-ui"/>
              </a:rPr>
              <a:t>  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класс (сентябрь)</a:t>
            </a:r>
          </a:p>
          <a:p>
            <a:endParaRPr lang="ru-RU" sz="28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algn="ctr"/>
            <a:r>
              <a:rPr lang="ru-RU" sz="3200" b="1" dirty="0">
                <a:solidFill>
                  <a:srgbClr val="FF0000"/>
                </a:solidFill>
                <a:latin typeface="system-ui"/>
              </a:rPr>
              <a:t>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6404E201-4557-0945-A383-F6DD892219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975478"/>
              </p:ext>
            </p:extLst>
          </p:nvPr>
        </p:nvGraphicFramePr>
        <p:xfrm>
          <a:off x="1396314" y="1309816"/>
          <a:ext cx="8520837" cy="4498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0998">
                  <a:extLst>
                    <a:ext uri="{9D8B030D-6E8A-4147-A177-3AD203B41FA5}">
                      <a16:colId xmlns:a16="http://schemas.microsoft.com/office/drawing/2014/main" val="2439718640"/>
                    </a:ext>
                  </a:extLst>
                </a:gridCol>
                <a:gridCol w="4299839">
                  <a:extLst>
                    <a:ext uri="{9D8B030D-6E8A-4147-A177-3AD203B41FA5}">
                      <a16:colId xmlns:a16="http://schemas.microsoft.com/office/drawing/2014/main" val="407218147"/>
                    </a:ext>
                  </a:extLst>
                </a:gridCol>
              </a:tblGrid>
              <a:tr h="599460">
                <a:tc>
                  <a:txBody>
                    <a:bodyPr/>
                    <a:lstStyle/>
                    <a:p>
                      <a:r>
                        <a:rPr lang="ru-RU" dirty="0"/>
                        <a:t>Тема урока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Тема урока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6549880"/>
                  </a:ext>
                </a:extLst>
              </a:tr>
              <a:tr h="456731"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Повторение. Нумерация чисел. Устные и письменные приёмы сложения и вычитания.</a:t>
                      </a: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Связь умножения и сложения.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679463"/>
                  </a:ext>
                </a:extLst>
              </a:tr>
              <a:tr h="456731"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Повторение. Нумерация чисел. Устные и письменные приёмы сложения и вычитания.</a:t>
                      </a: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Таблица умножения и деления с числом 3. Чётные и нечётные числа.</a:t>
                      </a: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083984"/>
                  </a:ext>
                </a:extLst>
              </a:tr>
              <a:tr h="473845"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Выражения с переменной.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Связь между компонентами и результатом умножения. 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358253"/>
                  </a:ext>
                </a:extLst>
              </a:tr>
              <a:tr h="473845"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Решение уравнений.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Решение задач с величинами «цена», «количество», «стоимость»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692067"/>
                  </a:ext>
                </a:extLst>
              </a:tr>
              <a:tr h="456731"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Решение уравнений.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Решение задач с понятиями «масса» и «количество».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526842"/>
                  </a:ext>
                </a:extLst>
              </a:tr>
              <a:tr h="456731"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Решение уравнений. 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Связь умножения и сложения.</a:t>
                      </a: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718832"/>
                  </a:ext>
                </a:extLst>
              </a:tr>
              <a:tr h="963146"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Странички для любознательных.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Таблица умножения и деления с числом 3.</a:t>
                      </a: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101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839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DA93F-5B4A-CC48-9D63-8A028BC66250}"/>
              </a:ext>
            </a:extLst>
          </p:cNvPr>
          <p:cNvSpPr txBox="1"/>
          <p:nvPr/>
        </p:nvSpPr>
        <p:spPr>
          <a:xfrm>
            <a:off x="568712" y="373003"/>
            <a:ext cx="10767225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system-ui"/>
              </a:rPr>
              <a:t>3 класс (сентябрь)</a:t>
            </a:r>
          </a:p>
          <a:p>
            <a:endParaRPr lang="ru-RU" sz="2800" b="1" dirty="0">
              <a:latin typeface="system-ui"/>
            </a:endParaRPr>
          </a:p>
          <a:p>
            <a:endParaRPr lang="ru-RU" sz="2800" b="1" dirty="0">
              <a:latin typeface="system-ui"/>
            </a:endParaRPr>
          </a:p>
          <a:p>
            <a:pPr marL="514350" indent="-514350">
              <a:buAutoNum type="arabicPeriod"/>
            </a:pPr>
            <a:r>
              <a:rPr lang="ru-RU" sz="2800" b="1" dirty="0">
                <a:latin typeface="system-ui"/>
              </a:rPr>
              <a:t>Уравнение, как выражение с переменной величиной.</a:t>
            </a:r>
          </a:p>
          <a:p>
            <a:pPr marL="514350" indent="-514350">
              <a:buAutoNum type="arabicPeriod"/>
            </a:pPr>
            <a:endParaRPr lang="ru-RU" sz="2800" b="1" dirty="0">
              <a:latin typeface="system-ui"/>
            </a:endParaRPr>
          </a:p>
          <a:p>
            <a:pPr marL="514350" indent="-514350">
              <a:buAutoNum type="arabicPeriod"/>
            </a:pPr>
            <a:r>
              <a:rPr lang="ru-RU" sz="2800" b="1" dirty="0">
                <a:latin typeface="system-ui"/>
              </a:rPr>
              <a:t>Связь сложения и умножения (умножение, как частный случай сложения)</a:t>
            </a:r>
          </a:p>
          <a:p>
            <a:endParaRPr lang="ru-RU" sz="2800" b="1" dirty="0">
              <a:latin typeface="system-ui"/>
            </a:endParaRPr>
          </a:p>
          <a:p>
            <a:r>
              <a:rPr lang="ru-RU" sz="2800" b="1" dirty="0">
                <a:latin typeface="system-ui"/>
              </a:rPr>
              <a:t>2. Введение нового типа задач на пропорциональную зависимость величин. </a:t>
            </a:r>
          </a:p>
          <a:p>
            <a:endParaRPr lang="ru-RU" sz="2800" b="1" dirty="0">
              <a:latin typeface="system-ui"/>
            </a:endParaRPr>
          </a:p>
          <a:p>
            <a:endParaRPr lang="ru-RU" sz="2800" b="1" dirty="0">
              <a:latin typeface="system-ui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endParaRPr lang="ru-RU" sz="2800" b="1" dirty="0">
              <a:solidFill>
                <a:srgbClr val="FF0000"/>
              </a:solidFill>
              <a:latin typeface="system-ui"/>
            </a:endParaRPr>
          </a:p>
          <a:p>
            <a:pPr algn="ctr"/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585403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6964</TotalTime>
  <Words>730</Words>
  <Application>Microsoft Office PowerPoint</Application>
  <PresentationFormat>Широкоэкранный</PresentationFormat>
  <Paragraphs>169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Al Tarikh</vt:lpstr>
      <vt:lpstr>Arial</vt:lpstr>
      <vt:lpstr>Calibri</vt:lpstr>
      <vt:lpstr>Calibri Light</vt:lpstr>
      <vt:lpstr>Segoe UI</vt:lpstr>
      <vt:lpstr>system-ui</vt:lpstr>
      <vt:lpstr>Times New Roman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Фомина Светлана Анатольевна</dc:creator>
  <cp:lastModifiedBy>CNPPM-1</cp:lastModifiedBy>
  <cp:revision>128</cp:revision>
  <cp:lastPrinted>2022-01-13T14:31:19Z</cp:lastPrinted>
  <dcterms:created xsi:type="dcterms:W3CDTF">2022-01-13T13:40:39Z</dcterms:created>
  <dcterms:modified xsi:type="dcterms:W3CDTF">2025-08-21T09:35:56Z</dcterms:modified>
</cp:coreProperties>
</file>