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A6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500FFF-85A2-481A-AB03-EB1329999744}" type="datetimeFigureOut">
              <a:rPr lang="ru-RU" smtClean="0"/>
              <a:t>16.06.2025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96DB4B-8812-44E2-A064-6FF48A3FBD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27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00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037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185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276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4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3785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903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263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191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0541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888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96F0B-EFA5-42E9-A775-011AFA926B06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285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nvzaychenko2013@yandex.r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mailto:nvzaychenko2013@yandex.ru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70857" y="1117820"/>
            <a:ext cx="10616697" cy="284062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br>
              <a:rPr lang="ru-RU" sz="3600" b="1" dirty="0"/>
            </a:br>
            <a:r>
              <a:rPr lang="ru-RU" sz="3600" b="1" dirty="0">
                <a:solidFill>
                  <a:srgbClr val="373C59"/>
                </a:solidFill>
              </a:rPr>
              <a:t>«Эффективные приёмы работы со словарными словами в начальной школе»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C4AF55-6B27-F1D8-44A6-677F79634324}"/>
              </a:ext>
            </a:extLst>
          </p:cNvPr>
          <p:cNvSpPr txBox="1"/>
          <p:nvPr/>
        </p:nvSpPr>
        <p:spPr>
          <a:xfrm>
            <a:off x="4266334" y="4064388"/>
            <a:ext cx="696296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400" dirty="0"/>
              <a:t>Зайченко Наталия Владимировна, </a:t>
            </a:r>
          </a:p>
          <a:p>
            <a:pPr algn="r"/>
            <a:r>
              <a:rPr lang="ru-RU" sz="2400" dirty="0"/>
              <a:t>учитель начальных классов</a:t>
            </a:r>
          </a:p>
          <a:p>
            <a:pPr algn="r"/>
            <a:r>
              <a:rPr lang="ru-RU" sz="2400" dirty="0"/>
              <a:t> МБОУ СШ №10 имени С.М. Воронина</a:t>
            </a:r>
          </a:p>
          <a:p>
            <a:pPr algn="r"/>
            <a:r>
              <a:rPr lang="ru-RU" sz="2400" dirty="0"/>
              <a:t>Чехов </a:t>
            </a:r>
            <a:r>
              <a:rPr lang="ru-RU" sz="2400" dirty="0" err="1"/>
              <a:t>м.о</a:t>
            </a:r>
            <a:r>
              <a:rPr lang="ru-RU" sz="2400" dirty="0"/>
              <a:t>.</a:t>
            </a:r>
          </a:p>
          <a:p>
            <a:pPr algn="r"/>
            <a:r>
              <a:rPr lang="ru-RU" sz="2400" dirty="0"/>
              <a:t> </a:t>
            </a:r>
            <a:r>
              <a:rPr lang="en-US" sz="2400" dirty="0">
                <a:hlinkClick r:id="rId2"/>
              </a:rPr>
              <a:t>nvzaychenko2013@yandex.ru</a:t>
            </a:r>
            <a:r>
              <a:rPr lang="ru-RU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10991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3D175D-E11B-7C4E-AA52-2FC606522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Дни недели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97329D4-2FBE-7A93-9C60-92B1C52E21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0902" y="1278466"/>
            <a:ext cx="6910195" cy="488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5135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F9FFD65-7540-44B4-8901-E3B6569BC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778" y="778568"/>
            <a:ext cx="8790444" cy="565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7503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37277A4-C876-F969-21D5-64F4A64DD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0443" y="658927"/>
            <a:ext cx="7491114" cy="582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5524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147D07-CDFA-A255-F290-1F5B39BE8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Группы слов</a:t>
            </a: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A5BBC68F-6239-1E5C-084B-F0BC8C2AF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/>
              <a:t>Написание с «</a:t>
            </a:r>
            <a:r>
              <a:rPr lang="ru-RU" sz="2800" dirty="0">
                <a:solidFill>
                  <a:srgbClr val="FF0000"/>
                </a:solidFill>
              </a:rPr>
              <a:t>а</a:t>
            </a:r>
            <a:r>
              <a:rPr lang="ru-RU" sz="2800" dirty="0"/>
              <a:t>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BC7848-9F38-6827-4EFB-37D24F7C5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488" y="2315175"/>
            <a:ext cx="3255546" cy="2914141"/>
          </a:xfrm>
          <a:prstGeom prst="rect">
            <a:avLst/>
          </a:prstGeom>
        </p:spPr>
      </p:pic>
      <p:sp>
        <p:nvSpPr>
          <p:cNvPr id="7" name="Текст 4">
            <a:extLst>
              <a:ext uri="{FF2B5EF4-FFF2-40B4-BE49-F238E27FC236}">
                <a16:creationId xmlns:a16="http://schemas.microsoft.com/office/drawing/2014/main" id="{BBEA1A25-BEC8-CAB8-0F7F-C9B29E7534F8}"/>
              </a:ext>
            </a:extLst>
          </p:cNvPr>
          <p:cNvSpPr txBox="1">
            <a:spLocks/>
          </p:cNvSpPr>
          <p:nvPr/>
        </p:nvSpPr>
        <p:spPr>
          <a:xfrm>
            <a:off x="4523310" y="1825625"/>
            <a:ext cx="3145380" cy="57626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/>
              <a:t>Написание с «</a:t>
            </a:r>
            <a:r>
              <a:rPr lang="ru-RU" dirty="0">
                <a:solidFill>
                  <a:srgbClr val="FF0000"/>
                </a:solidFill>
              </a:rPr>
              <a:t>о</a:t>
            </a:r>
            <a:r>
              <a:rPr lang="ru-RU" dirty="0"/>
              <a:t>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388F660-0490-18F0-EC8F-B39C0D495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6033" y="2321447"/>
            <a:ext cx="3267739" cy="2969009"/>
          </a:xfrm>
          <a:prstGeom prst="rect">
            <a:avLst/>
          </a:prstGeom>
        </p:spPr>
      </p:pic>
      <p:sp>
        <p:nvSpPr>
          <p:cNvPr id="9" name="Объект 3">
            <a:extLst>
              <a:ext uri="{FF2B5EF4-FFF2-40B4-BE49-F238E27FC236}">
                <a16:creationId xmlns:a16="http://schemas.microsoft.com/office/drawing/2014/main" id="{1FC28159-D2BA-9426-2BB1-EBB72ADE39CB}"/>
              </a:ext>
            </a:extLst>
          </p:cNvPr>
          <p:cNvSpPr txBox="1">
            <a:spLocks/>
          </p:cNvSpPr>
          <p:nvPr/>
        </p:nvSpPr>
        <p:spPr>
          <a:xfrm>
            <a:off x="7958271" y="1825625"/>
            <a:ext cx="3161029" cy="58473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/>
              <a:t>Написание с «</a:t>
            </a:r>
            <a:r>
              <a:rPr lang="ru-RU" dirty="0">
                <a:solidFill>
                  <a:srgbClr val="FF0000"/>
                </a:solidFill>
              </a:rPr>
              <a:t>е</a:t>
            </a:r>
            <a:r>
              <a:rPr lang="ru-RU" dirty="0"/>
              <a:t>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9ACC36C-8F1A-19B2-BBF6-79F3F7D68C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8271" y="2348880"/>
            <a:ext cx="3286029" cy="291414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60F2227-A576-1BA5-3D28-A7C6F49B63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177" y="4524161"/>
            <a:ext cx="1926503" cy="157290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CF3A8C3-743A-2C08-6BCE-6D00109D17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1084" y="3853542"/>
            <a:ext cx="2298391" cy="239593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9010B6E-16BD-761D-8A87-0CAE8D55BD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0368" y="3444091"/>
            <a:ext cx="3304318" cy="202404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F8A4C79-0FD0-2650-EB71-9772C0BDD4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92613" y="3763247"/>
            <a:ext cx="1871634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1611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6CCF42-5FC3-AB9B-B5A7-FCC900368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Школа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D6FE578-40EF-3C3A-FAF8-6463ED2C7AB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82600" y="1543655"/>
            <a:ext cx="4345884" cy="4351338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65DFC10D-177D-3D8F-8199-DE2254D77C4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60533" y="1543655"/>
            <a:ext cx="595313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754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ECDEEC-81B4-411B-B4FC-E7C78B000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Школа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A82D7-5949-69CA-67DD-9A231019B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65933" cy="4351338"/>
          </a:xfrm>
        </p:spPr>
        <p:txBody>
          <a:bodyPr>
            <a:normAutofit/>
          </a:bodyPr>
          <a:lstStyle/>
          <a:p>
            <a:r>
              <a:rPr lang="ru-RU" sz="4800" u="sng" dirty="0">
                <a:solidFill>
                  <a:srgbClr val="FF0000"/>
                </a:solidFill>
              </a:rPr>
              <a:t>А</a:t>
            </a:r>
            <a:r>
              <a:rPr lang="ru-RU" sz="4800" dirty="0"/>
              <a:t>л</a:t>
            </a:r>
            <a:r>
              <a:rPr lang="ru-RU" sz="4800" u="sng" dirty="0"/>
              <a:t>ь</a:t>
            </a:r>
            <a:r>
              <a:rPr lang="ru-RU" sz="4800" dirty="0"/>
              <a:t>бом, д</a:t>
            </a:r>
            <a:r>
              <a:rPr lang="ru-RU" sz="4800" u="sng" dirty="0">
                <a:solidFill>
                  <a:srgbClr val="FF0000"/>
                </a:solidFill>
              </a:rPr>
              <a:t>е</a:t>
            </a:r>
            <a:r>
              <a:rPr lang="ru-RU" sz="4800" dirty="0"/>
              <a:t>журный, к</a:t>
            </a:r>
            <a:r>
              <a:rPr lang="ru-RU" sz="4800" dirty="0">
                <a:solidFill>
                  <a:srgbClr val="FF0000"/>
                </a:solidFill>
              </a:rPr>
              <a:t>о</a:t>
            </a:r>
            <a:r>
              <a:rPr lang="ru-RU" sz="4800" dirty="0"/>
              <a:t>мп</a:t>
            </a:r>
            <a:r>
              <a:rPr lang="ru-RU" sz="4800" u="sng" dirty="0"/>
              <a:t>ь</a:t>
            </a:r>
            <a:r>
              <a:rPr lang="ru-RU" sz="4800" dirty="0"/>
              <a:t>ют</a:t>
            </a:r>
            <a:r>
              <a:rPr lang="ru-RU" sz="4800" u="sng" dirty="0">
                <a:solidFill>
                  <a:srgbClr val="FF0000"/>
                </a:solidFill>
              </a:rPr>
              <a:t>е</a:t>
            </a:r>
            <a:r>
              <a:rPr lang="ru-RU" sz="4800" dirty="0"/>
              <a:t>р, п</a:t>
            </a:r>
            <a:r>
              <a:rPr lang="ru-RU" sz="4800" u="sng" dirty="0">
                <a:solidFill>
                  <a:srgbClr val="FF0000"/>
                </a:solidFill>
              </a:rPr>
              <a:t>е</a:t>
            </a:r>
            <a:r>
              <a:rPr lang="ru-RU" sz="4800" dirty="0"/>
              <a:t>нал, уч</a:t>
            </a:r>
            <a:r>
              <a:rPr lang="ru-RU" sz="4800" u="sng" dirty="0">
                <a:solidFill>
                  <a:srgbClr val="FF0000"/>
                </a:solidFill>
              </a:rPr>
              <a:t>е</a:t>
            </a:r>
            <a:r>
              <a:rPr lang="ru-RU" sz="4800" dirty="0"/>
              <a:t>ник, уч</a:t>
            </a:r>
            <a:r>
              <a:rPr lang="ru-RU" sz="4800" u="sng" dirty="0">
                <a:solidFill>
                  <a:srgbClr val="FF0000"/>
                </a:solidFill>
              </a:rPr>
              <a:t>е</a:t>
            </a:r>
            <a:r>
              <a:rPr lang="ru-RU" sz="4800" dirty="0"/>
              <a:t>ница, учит</a:t>
            </a:r>
            <a:r>
              <a:rPr lang="ru-RU" sz="4800" u="sng" dirty="0">
                <a:solidFill>
                  <a:srgbClr val="FF0000"/>
                </a:solidFill>
              </a:rPr>
              <a:t>е</a:t>
            </a:r>
            <a:r>
              <a:rPr lang="ru-RU" sz="4800" dirty="0"/>
              <a:t>л</a:t>
            </a:r>
            <a:r>
              <a:rPr lang="ru-RU" sz="4800" u="sng" dirty="0"/>
              <a:t>ь</a:t>
            </a:r>
            <a:r>
              <a:rPr lang="ru-RU" sz="4800" dirty="0"/>
              <a:t>, учит</a:t>
            </a:r>
            <a:r>
              <a:rPr lang="ru-RU" sz="4800" u="sng" dirty="0">
                <a:solidFill>
                  <a:srgbClr val="FF0000"/>
                </a:solidFill>
              </a:rPr>
              <a:t>е</a:t>
            </a:r>
            <a:r>
              <a:rPr lang="ru-RU" sz="4800" dirty="0"/>
              <a:t>л</a:t>
            </a:r>
            <a:r>
              <a:rPr lang="ru-RU" sz="4800" u="sng" dirty="0"/>
              <a:t>ь</a:t>
            </a:r>
            <a:r>
              <a:rPr lang="ru-RU" sz="4800" dirty="0"/>
              <a:t>ница, к</a:t>
            </a:r>
            <a:r>
              <a:rPr lang="ru-RU" sz="4800" u="sng" dirty="0">
                <a:solidFill>
                  <a:srgbClr val="FF0000"/>
                </a:solidFill>
              </a:rPr>
              <a:t>а</a:t>
            </a:r>
            <a:r>
              <a:rPr lang="ru-RU" sz="4800" dirty="0"/>
              <a:t>р</a:t>
            </a:r>
            <a:r>
              <a:rPr lang="ru-RU" sz="4800" u="sng" dirty="0">
                <a:solidFill>
                  <a:srgbClr val="FF0000"/>
                </a:solidFill>
              </a:rPr>
              <a:t>а</a:t>
            </a:r>
            <a:r>
              <a:rPr lang="ru-RU" sz="4800" dirty="0"/>
              <a:t>ндаш, к</a:t>
            </a:r>
            <a:r>
              <a:rPr lang="ru-RU" sz="4800" u="sng" dirty="0">
                <a:solidFill>
                  <a:srgbClr val="FF0000"/>
                </a:solidFill>
              </a:rPr>
              <a:t>а</a:t>
            </a:r>
            <a:r>
              <a:rPr lang="ru-RU" sz="4800" dirty="0"/>
              <a:t>ртина, р</a:t>
            </a:r>
            <a:r>
              <a:rPr lang="ru-RU" sz="4800" u="sng" dirty="0">
                <a:solidFill>
                  <a:srgbClr val="FF0000"/>
                </a:solidFill>
              </a:rPr>
              <a:t>и</a:t>
            </a:r>
            <a:r>
              <a:rPr lang="ru-RU" sz="4800" dirty="0"/>
              <a:t>сунок, т</a:t>
            </a:r>
            <a:r>
              <a:rPr lang="ru-RU" sz="4800" u="sng" dirty="0">
                <a:solidFill>
                  <a:srgbClr val="FF0000"/>
                </a:solidFill>
              </a:rPr>
              <a:t>е</a:t>
            </a:r>
            <a:r>
              <a:rPr lang="ru-RU" sz="4800" dirty="0"/>
              <a:t>трад</a:t>
            </a:r>
            <a:r>
              <a:rPr lang="ru-RU" sz="4800" u="sng" dirty="0"/>
              <a:t>ь</a:t>
            </a:r>
            <a:r>
              <a:rPr lang="ru-RU" sz="4800" dirty="0"/>
              <a:t>, </a:t>
            </a:r>
            <a:r>
              <a:rPr lang="ru-RU" sz="4800" u="sng" dirty="0">
                <a:solidFill>
                  <a:srgbClr val="FF0000"/>
                </a:solidFill>
              </a:rPr>
              <a:t>а</a:t>
            </a:r>
            <a:r>
              <a:rPr lang="ru-RU" sz="4800" dirty="0"/>
              <a:t>лф</a:t>
            </a:r>
            <a:r>
              <a:rPr lang="ru-RU" sz="4800" u="sng" dirty="0">
                <a:solidFill>
                  <a:srgbClr val="FF0000"/>
                </a:solidFill>
              </a:rPr>
              <a:t>а</a:t>
            </a:r>
            <a:r>
              <a:rPr lang="ru-RU" sz="4800" dirty="0"/>
              <a:t>вит, с</a:t>
            </a:r>
            <a:r>
              <a:rPr lang="ru-RU" sz="4800" u="sng" dirty="0">
                <a:solidFill>
                  <a:srgbClr val="FF0000"/>
                </a:solidFill>
              </a:rPr>
              <a:t>е</a:t>
            </a:r>
            <a:r>
              <a:rPr lang="ru-RU" sz="4800" dirty="0"/>
              <a:t>нтя</a:t>
            </a:r>
            <a:r>
              <a:rPr lang="ru-RU" sz="4800" dirty="0">
                <a:solidFill>
                  <a:srgbClr val="FF0000"/>
                </a:solidFill>
              </a:rPr>
              <a:t>бр</a:t>
            </a:r>
            <a:r>
              <a:rPr lang="ru-RU" sz="4800" u="sng" dirty="0"/>
              <a:t>ь</a:t>
            </a:r>
            <a:r>
              <a:rPr lang="ru-RU" sz="4800" dirty="0"/>
              <a:t>, праз</a:t>
            </a:r>
            <a:r>
              <a:rPr lang="ru-RU" sz="4800" u="sng" dirty="0">
                <a:solidFill>
                  <a:srgbClr val="FF0000"/>
                </a:solidFill>
              </a:rPr>
              <a:t>д</a:t>
            </a:r>
            <a:r>
              <a:rPr lang="ru-RU" sz="4800" dirty="0"/>
              <a:t>ник.</a:t>
            </a:r>
          </a:p>
        </p:txBody>
      </p:sp>
    </p:spTree>
    <p:extLst>
      <p:ext uri="{BB962C8B-B14F-4D97-AF65-F5344CB8AC3E}">
        <p14:creationId xmlns:p14="http://schemas.microsoft.com/office/powerpoint/2010/main" val="39281673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9C0397-E21D-5282-0BBE-611586AA6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Кап-кап-кап-кап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DEB06A9-422B-11FA-D464-1A78361F78D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71137" y="1339037"/>
            <a:ext cx="4066529" cy="4671748"/>
          </a:xfrm>
          <a:prstGeom prst="rect">
            <a:avLst/>
          </a:prstGeo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0BF2E38E-0880-44A8-5F1B-4D89F1BBAA5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6000" y="1639507"/>
            <a:ext cx="5605804" cy="407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9061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31BE69A-68F8-8079-7503-9B7090108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Кар-кар-кар-кар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5E414D22-40C1-93E1-39A9-0D3FE1B2692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6797" y="1690688"/>
            <a:ext cx="5499871" cy="4123310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16DA80F9-4512-76DB-AFAA-91880C60FD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25066" y="2116667"/>
            <a:ext cx="6002765" cy="313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5168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8D7B85-A0B8-8922-AB91-9D5F9D0B3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Мёд ведает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1D0FFD8-C999-F9A2-6386-92E2A5F8642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91067" y="1754918"/>
            <a:ext cx="5181600" cy="3883152"/>
          </a:xfrm>
          <a:prstGeom prst="rect">
            <a:avLst/>
          </a:prstGeo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C8457B56-4D39-E1F9-496A-9FF934E8012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24600" y="1754918"/>
            <a:ext cx="5181600" cy="37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928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BA2D0A-2D87-BEF8-E702-BE540C20B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Много лиц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64D9F74-533F-16DA-E3F7-F8316193065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4346825" cy="4346825"/>
          </a:xfrm>
          <a:prstGeom prst="rect">
            <a:avLst/>
          </a:prstGeo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4D9ADFE0-A35A-5898-54BD-EB916D2BD8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00800" y="1960080"/>
            <a:ext cx="5181600" cy="380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25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B4CFD2E-C806-467C-B8B5-254F483B0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Объект 1">
            <a:extLst>
              <a:ext uri="{FF2B5EF4-FFF2-40B4-BE49-F238E27FC236}">
                <a16:creationId xmlns:a16="http://schemas.microsoft.com/office/drawing/2014/main" id="{CD1F57E1-277B-108D-4B0E-807337AD3D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2024" y="760379"/>
            <a:ext cx="8287951" cy="533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0100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399C02-E0E3-1E90-8E61-AD304B573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4732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Я – самый смелый, я – самый храбрый. Я, Я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2A75762-BE18-BCF9-DF12-3AF21774BD8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55049" y="2134168"/>
            <a:ext cx="4732716" cy="3734252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F1A3A684-D7C9-7AA1-B644-4EEB42115BD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04235" y="1787759"/>
            <a:ext cx="4732715" cy="423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649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96382F-40C4-77E4-67FF-8AE6E00C5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Петя, Петя - петушок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6987020-B7D5-AF24-DA76-5A527A0C91F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52328" y="1690688"/>
            <a:ext cx="4468544" cy="4253839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5850D050-58CF-5E59-86AC-4AD5F5244A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55463" y="1854200"/>
            <a:ext cx="4941815" cy="402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480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682E28-C270-DC1A-729F-9DECA1047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C7C5C6-003D-84A2-2C1B-7139611B5A1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Слова разбросаны по кабинету. По всему кабинету развешаны разные словарные</a:t>
            </a:r>
            <a:br>
              <a:rPr lang="ru-RU" sz="3200" dirty="0"/>
            </a:br>
            <a:r>
              <a:rPr lang="ru-RU" sz="3200" dirty="0"/>
              <a:t>слова. Надо найти те, которые , например, относятся к теме «Овощи»: помидор, картофель и т.д.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5D5B6EB-8048-A597-703E-B485E84EB1D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30738" y="1089671"/>
            <a:ext cx="3816662" cy="508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9981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5A6A8B-5F6C-173E-AA75-74CD3A063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Дополни предложения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6AD2A7-3FB1-7258-402C-63642D07B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ru-RU" dirty="0"/>
              <a:t>В лесу живет хитрая ______(лисица).</a:t>
            </a:r>
          </a:p>
          <a:p>
            <a:r>
              <a:rPr lang="ru-RU" dirty="0"/>
              <a:t>В кустах спрятался трусишка-______(заяц).</a:t>
            </a:r>
          </a:p>
          <a:p>
            <a:r>
              <a:rPr lang="ru-RU" dirty="0"/>
              <a:t>Я пошел в ______(магазин) и купил ______(килограмм картофеля).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BA2601-C33A-CA09-14AE-DEF863AAF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421" y="1414062"/>
            <a:ext cx="3048264" cy="304826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84819A-3A47-0BC6-BC03-BD718B40D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7100" y="4529794"/>
            <a:ext cx="2443843" cy="158973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8284B2-1E1B-F245-181A-3E40D30A3E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7685" y="2687829"/>
            <a:ext cx="3414056" cy="341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5004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0FE07-2E8E-6767-5183-818B385C5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Игра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B13385-F6C3-AB1F-F7C5-965BEC6512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260271" cy="3873046"/>
          </a:xfrm>
        </p:spPr>
        <p:txBody>
          <a:bodyPr/>
          <a:lstStyle/>
          <a:p>
            <a:r>
              <a:rPr lang="ru-RU" dirty="0"/>
              <a:t>У – учитель</a:t>
            </a:r>
          </a:p>
          <a:p>
            <a:r>
              <a:rPr lang="ru-RU" dirty="0"/>
              <a:t>Ж – жёлтый</a:t>
            </a:r>
          </a:p>
          <a:p>
            <a:r>
              <a:rPr lang="ru-RU" dirty="0"/>
              <a:t>И – издалека</a:t>
            </a:r>
          </a:p>
          <a:p>
            <a:r>
              <a:rPr lang="ru-RU" dirty="0"/>
              <a:t>Н – народ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B8F6561-33E8-8BC1-0572-0A846175A7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14700" y="1825625"/>
            <a:ext cx="3260271" cy="4007983"/>
          </a:xfrm>
        </p:spPr>
        <p:txBody>
          <a:bodyPr/>
          <a:lstStyle/>
          <a:p>
            <a:r>
              <a:rPr lang="ru-RU" dirty="0"/>
              <a:t>М – молоко</a:t>
            </a:r>
          </a:p>
          <a:p>
            <a:r>
              <a:rPr lang="ru-RU" dirty="0"/>
              <a:t>А – автобус</a:t>
            </a:r>
          </a:p>
          <a:p>
            <a:r>
              <a:rPr lang="ru-RU" dirty="0"/>
              <a:t>Г – город</a:t>
            </a:r>
          </a:p>
          <a:p>
            <a:r>
              <a:rPr lang="ru-RU" dirty="0"/>
              <a:t>А – аллея</a:t>
            </a:r>
          </a:p>
          <a:p>
            <a:r>
              <a:rPr lang="ru-RU" dirty="0"/>
              <a:t>З – завод</a:t>
            </a:r>
          </a:p>
          <a:p>
            <a:r>
              <a:rPr lang="ru-RU" dirty="0"/>
              <a:t>И – инженер</a:t>
            </a:r>
          </a:p>
          <a:p>
            <a:r>
              <a:rPr lang="ru-RU" dirty="0"/>
              <a:t>Н – налево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968D48-2D73-4C7F-24A5-715D9A88C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2264" y="2821655"/>
            <a:ext cx="4163929" cy="320677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E654BAB-90D1-E6FE-9B22-AAED0F141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5796" y="829571"/>
            <a:ext cx="3097036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5415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FA8C02-A636-F654-EFEB-799E00826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Обучающие диктанты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D9D837-F559-05C5-3E19-7B48E5D7B5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32467"/>
            <a:ext cx="5181600" cy="4644496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 Около школы огород. Он засажен капустой, морковкой, огурцами и помидорами. Ребята осенью снимают урожай. Из овощей готовят разные салаты. Вкусные и сладкие ягоды, сочные яблоки идут на школьные завтраки. </a:t>
            </a:r>
          </a:p>
          <a:p>
            <a:r>
              <a:rPr lang="ru-RU" dirty="0"/>
              <a:t>Я учусь во втором классе. У нас дружный коллектив. Мы проводим интересные праздники. Юннаты ухаживают за растениями. По субботам ходим в бассейн. С ребятами любим играть в футбол, хоккей и теннис.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9D94C21D-C765-52CD-BB04-013FD965657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2" y="1690688"/>
            <a:ext cx="5734574" cy="396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6062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3401BD-4034-F857-3AB5-9D4B8D3C49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F21D78-2B79-72EE-AEA2-7388178ED1A4}"/>
              </a:ext>
            </a:extLst>
          </p:cNvPr>
          <p:cNvSpPr txBox="1"/>
          <p:nvPr/>
        </p:nvSpPr>
        <p:spPr>
          <a:xfrm>
            <a:off x="1524000" y="3796645"/>
            <a:ext cx="696296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Зайченко Наталия Владимировна, </a:t>
            </a:r>
          </a:p>
          <a:p>
            <a:r>
              <a:rPr lang="ru-RU" sz="2400" dirty="0"/>
              <a:t>учитель начальных классов</a:t>
            </a:r>
          </a:p>
          <a:p>
            <a:r>
              <a:rPr lang="ru-RU" sz="2400" dirty="0"/>
              <a:t>МБОУ СШ №10 имени С.М. Воронина</a:t>
            </a:r>
          </a:p>
          <a:p>
            <a:r>
              <a:rPr lang="ru-RU" sz="2400" dirty="0"/>
              <a:t>Чехов </a:t>
            </a:r>
            <a:r>
              <a:rPr lang="ru-RU" sz="2400" dirty="0" err="1"/>
              <a:t>м.о</a:t>
            </a:r>
            <a:r>
              <a:rPr lang="ru-RU" sz="2400" dirty="0"/>
              <a:t>.</a:t>
            </a:r>
          </a:p>
          <a:p>
            <a:r>
              <a:rPr lang="en-US" sz="2400" dirty="0">
                <a:hlinkClick r:id="rId2"/>
              </a:rPr>
              <a:t>nvzaychenko2013@yandex.ru</a:t>
            </a:r>
            <a:r>
              <a:rPr lang="ru-RU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30789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FF7DDCB-F999-8E45-D66C-D9346E163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Словарная работа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D8CD5471-225E-2A5D-1554-0B9A44B22D4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«Словарная работа – это не эпизод в работе учителя, а систематическая, хорошо организованная, педагогически целесообразно построенная работа, связанная со всеми разделами курса русского языка», - писал известный учёный-методист Алексей Васильевич </a:t>
            </a:r>
            <a:r>
              <a:rPr lang="ru-RU" dirty="0" err="1"/>
              <a:t>Текучёв</a:t>
            </a:r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19111866-6F26-F656-B177-2B4F2B847B9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87330" y="1410494"/>
            <a:ext cx="4766469" cy="476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694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2AE539-8B04-9468-A2F3-677CB51BD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3533"/>
            <a:ext cx="10515600" cy="937155"/>
          </a:xfrm>
        </p:spPr>
        <p:txBody>
          <a:bodyPr/>
          <a:lstStyle/>
          <a:p>
            <a:pPr algn="ctr"/>
            <a:r>
              <a:rPr lang="ru-RU" dirty="0"/>
              <a:t>Этапы работы над словарными словами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07BA23-84FD-A45A-805D-3AD7820865F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buAutoNum type="arabicPeriod"/>
            </a:pPr>
            <a:r>
              <a:rPr lang="ru-RU" dirty="0"/>
              <a:t>Назвать новое словарное слово.</a:t>
            </a:r>
          </a:p>
          <a:p>
            <a:pPr marL="514350" indent="-514350">
              <a:buAutoNum type="arabicPeriod"/>
            </a:pPr>
            <a:r>
              <a:rPr lang="ru-RU" dirty="0"/>
              <a:t>Выяснить, понятен ли смысл нового слова.</a:t>
            </a:r>
          </a:p>
          <a:p>
            <a:pPr marL="514350" indent="-514350">
              <a:buAutoNum type="arabicPeriod"/>
            </a:pPr>
            <a:r>
              <a:rPr lang="ru-RU" dirty="0"/>
              <a:t>Найти опасные места, орфограммы.</a:t>
            </a:r>
          </a:p>
          <a:p>
            <a:pPr marL="514350" indent="-514350">
              <a:buAutoNum type="arabicPeriod"/>
            </a:pPr>
            <a:r>
              <a:rPr lang="ru-RU" dirty="0"/>
              <a:t>Проговорить вслух орфоэпически - как мы слышим и орфографически - как мы</a:t>
            </a:r>
            <a:br>
              <a:rPr lang="ru-RU" dirty="0"/>
            </a:br>
            <a:r>
              <a:rPr lang="ru-RU" dirty="0"/>
              <a:t>пишем.</a:t>
            </a:r>
          </a:p>
          <a:p>
            <a:pPr marL="514350" indent="-514350">
              <a:buAutoNum type="arabicPeriod"/>
            </a:pPr>
            <a:r>
              <a:rPr lang="ru-RU" dirty="0"/>
              <a:t>Записать слово в тетрадь, потом в словарь, выделяя трудные места.</a:t>
            </a:r>
          </a:p>
          <a:p>
            <a:pPr marL="514350" indent="-514350">
              <a:buAutoNum type="arabicPeriod"/>
            </a:pPr>
            <a:r>
              <a:rPr lang="ru-RU" dirty="0"/>
              <a:t>Подбираем однокоренные слова, синонимы, антонимы в зависимости от слова.</a:t>
            </a:r>
          </a:p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D726FC6-94A0-5A4F-39F0-60AF31B0AD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2" y="1690688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220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937CA3-7848-C3FA-8DA6-B594FA535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4CA8572-7E1C-4C90-E982-94C8E9F095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080559"/>
            <a:ext cx="4580159" cy="4873625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CC2A8256-8779-81B6-411A-D4C0AED810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341812" cy="3811588"/>
          </a:xfrm>
        </p:spPr>
        <p:txBody>
          <a:bodyPr/>
          <a:lstStyle/>
          <a:p>
            <a:r>
              <a:rPr lang="ru-RU" sz="3200" dirty="0"/>
              <a:t>В 1 классе можно в словарик вклеивать картинки слов и не просто их раскрашивать, а внутрь вписывать словарное слово несколько раз.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5156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2F3936-F282-29D3-5C2D-BDAD1AC5D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Словарик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D7C3638-83BE-59F0-0F60-71E4F6DD17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27915" y="1235516"/>
            <a:ext cx="3629885" cy="4839847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7E4F61FF-2DD2-1A16-6905-1453235874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09060" y="1133916"/>
            <a:ext cx="3708965" cy="494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379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DABA67-3F28-69FE-45B9-011644F18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421" y="1093039"/>
            <a:ext cx="8928236" cy="530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855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87C725-9C65-6471-59E6-9C07A50EA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1BE9B7B-10B7-BC49-A82A-090A08A4D2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61421" y="1376583"/>
            <a:ext cx="5594592" cy="4500755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318C933F-DB72-8149-2DFE-8FCE374D88D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59788" y="1376583"/>
            <a:ext cx="5775737" cy="450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20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D6AC803-177E-1411-B7F4-728ADD315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140" y="1152905"/>
            <a:ext cx="9371089" cy="510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271806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862</TotalTime>
  <Words>450</Words>
  <Application>Microsoft Office PowerPoint</Application>
  <PresentationFormat>Широкоэкранный</PresentationFormat>
  <Paragraphs>57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1_Тема Office</vt:lpstr>
      <vt:lpstr> «Эффективные приёмы работы со словарными словами в начальной школе»</vt:lpstr>
      <vt:lpstr>Презентация PowerPoint</vt:lpstr>
      <vt:lpstr>Словарная работа</vt:lpstr>
      <vt:lpstr>Этапы работы над словарными словами</vt:lpstr>
      <vt:lpstr>Презентация PowerPoint</vt:lpstr>
      <vt:lpstr>Словарик</vt:lpstr>
      <vt:lpstr>Презентация PowerPoint</vt:lpstr>
      <vt:lpstr>Презентация PowerPoint</vt:lpstr>
      <vt:lpstr>Презентация PowerPoint</vt:lpstr>
      <vt:lpstr>Дни недели</vt:lpstr>
      <vt:lpstr>Презентация PowerPoint</vt:lpstr>
      <vt:lpstr>Презентация PowerPoint</vt:lpstr>
      <vt:lpstr>Группы слов</vt:lpstr>
      <vt:lpstr>Школа</vt:lpstr>
      <vt:lpstr>Школа</vt:lpstr>
      <vt:lpstr>Кап-кап-кап-кап</vt:lpstr>
      <vt:lpstr>Кар-кар-кар-кар</vt:lpstr>
      <vt:lpstr>Мёд ведает</vt:lpstr>
      <vt:lpstr>Много лиц</vt:lpstr>
      <vt:lpstr>Я – самый смелый, я – самый храбрый. Я, Я</vt:lpstr>
      <vt:lpstr>Петя, Петя - петушок</vt:lpstr>
      <vt:lpstr>Презентация PowerPoint</vt:lpstr>
      <vt:lpstr>Дополни предложения</vt:lpstr>
      <vt:lpstr>Игра</vt:lpstr>
      <vt:lpstr>Обучающие диктанты</vt:lpstr>
      <vt:lpstr>Спасибо за внимание!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«Повышение интереса к учебному процессу путем предоставления оригинального учебного материала»</dc:title>
  <dc:creator>сканирование</dc:creator>
  <cp:lastModifiedBy>User</cp:lastModifiedBy>
  <cp:revision>40</cp:revision>
  <dcterms:created xsi:type="dcterms:W3CDTF">2024-05-27T10:13:25Z</dcterms:created>
  <dcterms:modified xsi:type="dcterms:W3CDTF">2025-06-16T07:49:46Z</dcterms:modified>
</cp:coreProperties>
</file>