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62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0" r:id="rId12"/>
  </p:sldIdLst>
  <p:sldSz cx="12192000" cy="6858000"/>
  <p:notesSz cx="6858000" cy="9144000"/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zh-CN"/>
    </a:defPPr>
    <a:lvl1pPr marL="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1pPr>
    <a:lvl2pPr marL="457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2pPr>
    <a:lvl3pPr marL="914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3pPr>
    <a:lvl4pPr marL="13716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4pPr>
    <a:lvl5pPr marL="18288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5pPr>
    <a:lvl6pPr marL="22860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6pPr>
    <a:lvl7pPr marL="27432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7pPr>
    <a:lvl8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8pPr>
    <a:lvl9pPr marL="3200400" indent="0" algn="l" defTabSz="914400" eaLnBrk="1" fontAlgn="auto" latinLnBrk="0" hangingPunct="1">
      <a:buNone/>
      <a:defRPr sz="1800" kern="1200">
        <a:solidFill>
          <a:schemeClr val="tx1"/>
        </a:solidFill>
        <a:latin typeface="Droid Sans" charset="0"/>
        <a:ea typeface="Droid Sans" charset="0"/>
        <a:cs typeface="Droid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 autoAdjust="0"/>
  </p:normalViewPr>
  <p:slideViewPr>
    <p:cSldViewPr snapToGrid="0">
      <p:cViewPr varScale="1">
        <p:scale>
          <a:sx n="65" d="100"/>
          <a:sy n="65" d="100"/>
        </p:scale>
        <p:origin x="81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0" y="0"/>
      </p:cViewPr>
      <p:guideLst/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овое поле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Droid Sans" charset="0"/>
              </a:rPr>
              <a:t>‹#›</a:t>
            </a:fld>
            <a:endParaRPr lang="zh-CN" altLang="en-US" sz="1200">
              <a:latin typeface="Calibri" charset="0"/>
              <a:ea typeface="等线" charset="0"/>
              <a:cs typeface="Droid Sans" charset="0"/>
            </a:endParaRPr>
          </a:p>
        </p:txBody>
      </p:sp>
      <p:sp>
        <p:nvSpPr>
          <p:cNvPr id="7" name="Текстовое поле"/>
          <p:cNvSpPr>
            <a:spLocks noGrp="1"/>
          </p:cNvSpPr>
          <p:nvPr>
            <p:ph type="hdr"/>
          </p:nvPr>
        </p:nvSpPr>
        <p:spPr>
          <a:xfrm>
            <a:off x="0" y="0"/>
            <a:ext cx="2971799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algn="l"/>
            <a:endParaRPr lang="zh-CN" altLang="en-US" sz="1200">
              <a:latin typeface="Calibri" charset="0"/>
              <a:ea typeface="等线" charset="0"/>
              <a:cs typeface="Droid Sans" charset="0"/>
            </a:endParaRPr>
          </a:p>
        </p:txBody>
      </p:sp>
      <p:sp>
        <p:nvSpPr>
          <p:cNvPr id="8" name="Текстовое поле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algn="r"/>
            <a:fld id="{CAD2D6BD-DE1B-4B5F-8B41-2702339687B9}" type="datetime1">
              <a:rPr lang="en-US" altLang="zh-CN" sz="1200">
                <a:latin typeface="Calibri" charset="0"/>
                <a:ea typeface="等线" charset="0"/>
                <a:cs typeface="Droid Sans" charset="0"/>
              </a:rPr>
              <a:t>6/16/2025</a:t>
            </a:fld>
            <a:endParaRPr lang="zh-CN" altLang="en-US" sz="1200">
              <a:latin typeface="Calibri" charset="0"/>
              <a:ea typeface="等线" charset="0"/>
              <a:cs typeface="Droid Sans" charset="0"/>
            </a:endParaRPr>
          </a:p>
        </p:txBody>
      </p:sp>
      <p:sp>
        <p:nvSpPr>
          <p:cNvPr id="9" name="Объект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</a:ln>
        </p:spPr>
      </p:sp>
      <p:sp>
        <p:nvSpPr>
          <p:cNvPr id="10" name="Текстовое поле"/>
          <p:cNvSpPr>
            <a:spLocks noGrp="1"/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en-US" altLang="zh-CN"/>
              <a:t>Образец текста</a:t>
            </a:r>
          </a:p>
          <a:p>
            <a:pPr lvl="1"/>
            <a:r>
              <a:rPr lang="en-US" altLang="zh-CN"/>
              <a:t>Второй уровень</a:t>
            </a:r>
          </a:p>
          <a:p>
            <a:pPr lvl="2"/>
            <a:r>
              <a:rPr lang="en-US" altLang="zh-CN"/>
              <a:t>Третий уровень</a:t>
            </a:r>
          </a:p>
          <a:p>
            <a:pPr lvl="3"/>
            <a:r>
              <a:rPr lang="en-US" altLang="zh-CN"/>
              <a:t>Четвертый уровень</a:t>
            </a:r>
          </a:p>
          <a:p>
            <a:pPr lvl="4"/>
            <a:r>
              <a:rPr lang="en-US" altLang="zh-CN"/>
              <a:t>Пятый уровень</a:t>
            </a:r>
            <a:endParaRPr lang="zh-CN" altLang="en-US"/>
          </a:p>
        </p:txBody>
      </p:sp>
      <p:sp>
        <p:nvSpPr>
          <p:cNvPr id="11" name="Текстовое поле"/>
          <p:cNvSpPr>
            <a:spLocks noGrp="1"/>
          </p:cNvSpPr>
          <p:nvPr>
            <p:ph type="ftr" idx="4"/>
          </p:nvPr>
        </p:nvSpPr>
        <p:spPr>
          <a:xfrm>
            <a:off x="0" y="8685213"/>
            <a:ext cx="2971799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l"/>
            <a:endParaRPr lang="zh-CN" altLang="en-US" sz="1200">
              <a:latin typeface="Calibri" charset="0"/>
              <a:ea typeface="等线" charset="0"/>
              <a:cs typeface="Droid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007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等线" charset="0"/>
        <a:cs typeface="Droid Sans" charset="0"/>
      </a:defRPr>
    </a:lvl1pPr>
    <a:lvl2pPr marL="4572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等线" charset="0"/>
        <a:cs typeface="Droid Sans" charset="0"/>
      </a:defRPr>
    </a:lvl2pPr>
    <a:lvl3pPr marL="914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等线" charset="0"/>
        <a:cs typeface="Droid Sans" charset="0"/>
      </a:defRPr>
    </a:lvl3pPr>
    <a:lvl4pPr marL="13716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等线" charset="0"/>
        <a:cs typeface="Droid Sans" charset="0"/>
      </a:defRPr>
    </a:lvl4pPr>
    <a:lvl5pPr marL="18288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等线" charset="0"/>
        <a:cs typeface="Droid Sans" charset="0"/>
      </a:defRPr>
    </a:lvl5pPr>
    <a:lvl6pPr marL="22860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等线" charset="0"/>
        <a:cs typeface="Droid Sans" charset="0"/>
      </a:defRPr>
    </a:lvl6pPr>
    <a:lvl7pPr marL="27432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等线" charset="0"/>
        <a:cs typeface="Droid Sans" charset="0"/>
      </a:defRPr>
    </a:lvl7pPr>
    <a:lvl8pPr marL="3200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等线" charset="0"/>
        <a:cs typeface="Droid Sans" charset="0"/>
      </a:defRPr>
    </a:lvl8pPr>
    <a:lvl9pPr marL="3200400" indent="0" algn="l" defTabSz="914400" eaLnBrk="1" fontAlgn="auto" latinLnBrk="0" hangingPunct="1">
      <a:lnSpc>
        <a:spcPct val="100000"/>
      </a:lnSpc>
      <a:spcBef>
        <a:spcPts val="0"/>
      </a:spcBef>
      <a:spcAft>
        <a:spcPts val="0"/>
      </a:spcAft>
      <a:buNone/>
      <a:defRPr sz="1200" b="0" i="0" u="none" strike="noStrike" kern="1200" cap="none" spc="0" baseline="0">
        <a:solidFill>
          <a:schemeClr val="tx1"/>
        </a:solidFill>
        <a:latin typeface="Calibri" charset="0"/>
        <a:ea typeface="等线" charset="0"/>
        <a:cs typeface="Droid Sans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Текстовое поле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Текстовое поле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Droid Sans" charset="0"/>
              </a:rPr>
              <a:t>1</a:t>
            </a:fld>
            <a:endParaRPr lang="zh-CN" altLang="en-US" sz="1200">
              <a:latin typeface="Calibri" charset="0"/>
              <a:ea typeface="等线" charset="0"/>
              <a:cs typeface="Droid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70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68DD0-3B0B-4ED8-9E05-4316EE5D3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Текстовое поле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Текстовое поле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Droid Sans" charset="0"/>
              </a:rPr>
              <a:t>2</a:t>
            </a:fld>
            <a:endParaRPr lang="zh-CN" altLang="en-US" sz="1200">
              <a:latin typeface="Calibri" charset="0"/>
              <a:ea typeface="等线" charset="0"/>
              <a:cs typeface="Droid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19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Текстовое поле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Текстовое поле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Droid Sans" charset="0"/>
              </a:rPr>
              <a:t>3</a:t>
            </a:fld>
            <a:endParaRPr lang="zh-CN" altLang="en-US" sz="1200">
              <a:latin typeface="Calibri" charset="0"/>
              <a:ea typeface="等线" charset="0"/>
              <a:cs typeface="Droid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2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Текстовое поле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Текстовое поле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Droid Sans" charset="0"/>
              </a:rPr>
              <a:t>4</a:t>
            </a:fld>
            <a:endParaRPr lang="zh-CN" altLang="en-US" sz="1200">
              <a:latin typeface="Calibri" charset="0"/>
              <a:ea typeface="等线" charset="0"/>
              <a:cs typeface="Droid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6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Текстовое поле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Текстовое поле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Droid Sans" charset="0"/>
              </a:rPr>
              <a:t>5</a:t>
            </a:fld>
            <a:endParaRPr lang="zh-CN" altLang="en-US" sz="1200">
              <a:latin typeface="Calibri" charset="0"/>
              <a:ea typeface="等线" charset="0"/>
              <a:cs typeface="Droid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456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Текстовое поле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Текстовое поле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Droid Sans" charset="0"/>
              </a:rPr>
              <a:t>6</a:t>
            </a:fld>
            <a:endParaRPr lang="zh-CN" altLang="en-US" sz="1200">
              <a:latin typeface="Calibri" charset="0"/>
              <a:ea typeface="等线" charset="0"/>
              <a:cs typeface="Droid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049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Текстовое поле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Текстовое поле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Droid Sans" charset="0"/>
              </a:rPr>
              <a:t>7</a:t>
            </a:fld>
            <a:endParaRPr lang="zh-CN" altLang="en-US" sz="1200">
              <a:latin typeface="Calibri" charset="0"/>
              <a:ea typeface="等线" charset="0"/>
              <a:cs typeface="Droid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22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Текстовое поле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Текстовое поле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Droid Sans" charset="0"/>
              </a:rPr>
              <a:t>8</a:t>
            </a:fld>
            <a:endParaRPr lang="zh-CN" altLang="en-US" sz="1200">
              <a:latin typeface="Calibri" charset="0"/>
              <a:ea typeface="等线" charset="0"/>
              <a:cs typeface="Droid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24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Текстовое поле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Текстовое поле"/>
          <p:cNvSpPr>
            <a:spLocks noGrp="1"/>
          </p:cNvSpPr>
          <p:nvPr>
            <p:ph type="sldNum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Droid Sans" charset="0"/>
              </a:rPr>
              <a:t>9</a:t>
            </a:fld>
            <a:endParaRPr lang="zh-CN" altLang="en-US" sz="1200">
              <a:latin typeface="Calibri" charset="0"/>
              <a:ea typeface="等线" charset="0"/>
              <a:cs typeface="Droid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овое поле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6000" b="0" i="0" u="none" strike="noStrike" kern="1200" cap="none" spc="0" baseline="0">
                <a:solidFill>
                  <a:schemeClr val="tx1"/>
                </a:solidFill>
                <a:latin typeface="Calibri Light" charset="0"/>
                <a:ea typeface="等线 Light" charset="0"/>
                <a:cs typeface="Lucida Sans"/>
              </a:rPr>
              <a:t>Образец заголовка</a:t>
            </a:r>
            <a:endParaRPr lang="zh-CN" altLang="en-US" sz="6000" b="0" i="0" u="none" strike="noStrike" kern="1200" cap="none" spc="0" baseline="0">
              <a:solidFill>
                <a:schemeClr val="tx1"/>
              </a:solidFill>
              <a:latin typeface="Calibri Light" charset="0"/>
              <a:ea typeface="等线 Light" charset="0"/>
              <a:cs typeface="Lucida Sans"/>
            </a:endParaRPr>
          </a:p>
        </p:txBody>
      </p:sp>
      <p:sp>
        <p:nvSpPr>
          <p:cNvPr id="14" name="Текстовое поле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sz="24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Образец подзаголовка</a:t>
            </a:r>
            <a:endParaRPr lang="zh-CN" altLang="en-US" sz="2400" b="0" i="0" u="none" strike="noStrike" kern="1200" cap="none" spc="0" baseline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</p:txBody>
      </p:sp>
      <p:sp>
        <p:nvSpPr>
          <p:cNvPr id="15" name="Текстовое поле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charset="0"/>
                <a:ea typeface="等线" charset="0"/>
                <a:cs typeface="Droid Sans" charset="0"/>
              </a:rPr>
              <a:t>Date/Time</a:t>
            </a: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charset="0"/>
              <a:ea typeface="等线" charset="0"/>
              <a:cs typeface="Droid Sans" charset="0"/>
            </a:endParaRPr>
          </a:p>
        </p:txBody>
      </p:sp>
      <p:sp>
        <p:nvSpPr>
          <p:cNvPr id="16" name="Текстовое поле"/>
          <p:cNvSpPr>
            <a:spLocks noGrp="1"/>
          </p:cNvSpPr>
          <p:nvPr>
            <p:ph type="ftr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charset="0"/>
              <a:ea typeface="等线" charset="0"/>
              <a:cs typeface="Droid Sans" charset="0"/>
            </a:endParaRPr>
          </a:p>
        </p:txBody>
      </p:sp>
      <p:sp>
        <p:nvSpPr>
          <p:cNvPr id="17" name="Текстовое поле"/>
          <p:cNvSpPr>
            <a:spLocks noGrp="1"/>
          </p:cNvSpPr>
          <p:nvPr>
            <p:ph type="sldNum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charset="0"/>
                <a:ea typeface="等线" charset="0"/>
                <a:cs typeface="Droid Sans" charset="0"/>
              </a:rPr>
              <a:t>‹#›</a:t>
            </a:fld>
            <a:endParaRPr lang="zh-CN" altLang="en-US" sz="1200" b="0" i="0" u="none" strike="noStrike" kern="1200" cap="none" spc="0" baseline="0">
              <a:solidFill>
                <a:srgbClr val="898989"/>
              </a:solidFill>
              <a:latin typeface="Calibri" charset="0"/>
              <a:ea typeface="等线" charset="0"/>
              <a:cs typeface="Droid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13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Текстовое поле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2025/6/16</a:t>
            </a:fld>
            <a:endParaRPr lang="zh-CN" altLang="en-US"/>
          </a:p>
        </p:txBody>
      </p:sp>
      <p:sp>
        <p:nvSpPr>
          <p:cNvPr id="5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44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Текстовое поле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2025/6/16</a:t>
            </a:fld>
            <a:endParaRPr lang="zh-CN" altLang="en-US"/>
          </a:p>
        </p:txBody>
      </p:sp>
      <p:sp>
        <p:nvSpPr>
          <p:cNvPr id="5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41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овое поле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en-US" altLang="zh-CN"/>
              <a:t>Образец заголовка</a:t>
            </a:r>
            <a:endParaRPr lang="zh-CN" altLang="en-US"/>
          </a:p>
        </p:txBody>
      </p:sp>
      <p:sp>
        <p:nvSpPr>
          <p:cNvPr id="21" name="Текстовое поле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en-US" altLang="zh-CN"/>
              <a:t>Образец текста</a:t>
            </a:r>
          </a:p>
          <a:p>
            <a:pPr lvl="1"/>
            <a:r>
              <a:rPr lang="en-US" altLang="zh-CN"/>
              <a:t>Второй уровень</a:t>
            </a:r>
          </a:p>
          <a:p>
            <a:pPr lvl="2"/>
            <a:r>
              <a:rPr lang="en-US" altLang="zh-CN"/>
              <a:t>Третий уровень</a:t>
            </a:r>
          </a:p>
          <a:p>
            <a:pPr lvl="3"/>
            <a:r>
              <a:rPr lang="en-US" altLang="zh-CN"/>
              <a:t>Четвертый уровень</a:t>
            </a:r>
          </a:p>
          <a:p>
            <a:pPr lvl="4"/>
            <a:r>
              <a:rPr lang="en-US" altLang="zh-CN"/>
              <a:t>Пятый уровень</a:t>
            </a:r>
            <a:endParaRPr lang="zh-CN" altLang="en-US"/>
          </a:p>
        </p:txBody>
      </p:sp>
      <p:sp>
        <p:nvSpPr>
          <p:cNvPr id="22" name="Текстовое поле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l"/>
            <a:r>
              <a:rPr lang="en-US" altLang="zh-CN" sz="1200">
                <a:solidFill>
                  <a:srgbClr val="898989"/>
                </a:solidFill>
                <a:latin typeface="Calibri" charset="0"/>
                <a:ea typeface="等线" charset="0"/>
                <a:cs typeface="Droid Sans" charset="0"/>
              </a:rPr>
              <a:t>Date/Time</a:t>
            </a:r>
            <a:endParaRPr lang="zh-CN" altLang="en-US" sz="1200">
              <a:solidFill>
                <a:srgbClr val="898989"/>
              </a:solidFill>
              <a:latin typeface="Calibri" charset="0"/>
              <a:ea typeface="等线" charset="0"/>
              <a:cs typeface="Droid Sans" charset="0"/>
            </a:endParaRPr>
          </a:p>
        </p:txBody>
      </p:sp>
      <p:sp>
        <p:nvSpPr>
          <p:cNvPr id="23" name="Текстовое поле"/>
          <p:cNvSpPr>
            <a:spLocks noGrp="1"/>
          </p:cNvSpPr>
          <p:nvPr>
            <p:ph type="ftr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等线" charset="0"/>
              <a:cs typeface="Droid Sans" charset="0"/>
            </a:endParaRPr>
          </a:p>
        </p:txBody>
      </p:sp>
      <p:sp>
        <p:nvSpPr>
          <p:cNvPr id="24" name="Текстовое поле"/>
          <p:cNvSpPr>
            <a:spLocks noGrp="1"/>
          </p:cNvSpPr>
          <p:nvPr>
            <p:ph type="sldNum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charset="0"/>
                <a:ea typeface="等线" charset="0"/>
                <a:cs typeface="Droid Sans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等线" charset="0"/>
              <a:cs typeface="Droid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44234"/>
      </p:ext>
    </p:extLst>
  </p:cSld>
  <p:clrMapOvr>
    <a:masterClrMapping/>
  </p:clrMapOvr>
  <p:hf sldNu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自定义版式"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овое поле"/>
          <p:cNvSpPr>
            <a:spLocks noGrp="1"/>
          </p:cNvSpPr>
          <p:nvPr>
            <p:ph type="title"/>
          </p:nvPr>
        </p:nvSpPr>
        <p:spPr>
          <a:xfrm>
            <a:off x="839788" y="365124"/>
            <a:ext cx="10515600" cy="13255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en-US" altLang="zh-CN"/>
              <a:t>Образец заголовка</a:t>
            </a:r>
            <a:endParaRPr lang="zh-CN" altLang="en-US"/>
          </a:p>
        </p:txBody>
      </p:sp>
      <p:sp>
        <p:nvSpPr>
          <p:cNvPr id="34" name="Текстовое поле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zh-CN" sz="2400" b="1"/>
              <a:t>Образец текста</a:t>
            </a:r>
            <a:endParaRPr lang="zh-CN" altLang="en-US" sz="2400" b="1"/>
          </a:p>
        </p:txBody>
      </p:sp>
      <p:sp>
        <p:nvSpPr>
          <p:cNvPr id="35" name="Текстовое поле"/>
          <p:cNvSpPr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en-US" altLang="zh-CN"/>
              <a:t>Образец текста</a:t>
            </a:r>
          </a:p>
          <a:p>
            <a:pPr lvl="1"/>
            <a:r>
              <a:rPr lang="en-US" altLang="zh-CN"/>
              <a:t>Второй уровень</a:t>
            </a:r>
          </a:p>
          <a:p>
            <a:pPr lvl="2"/>
            <a:r>
              <a:rPr lang="en-US" altLang="zh-CN"/>
              <a:t>Третий уровень</a:t>
            </a:r>
          </a:p>
          <a:p>
            <a:pPr lvl="3"/>
            <a:r>
              <a:rPr lang="en-US" altLang="zh-CN"/>
              <a:t>Четвертый уровень</a:t>
            </a:r>
          </a:p>
          <a:p>
            <a:pPr lvl="4"/>
            <a:r>
              <a:rPr lang="en-US" altLang="zh-CN"/>
              <a:t>Пятый уровень</a:t>
            </a:r>
            <a:endParaRPr lang="zh-CN" altLang="en-US"/>
          </a:p>
        </p:txBody>
      </p:sp>
      <p:sp>
        <p:nvSpPr>
          <p:cNvPr id="36" name="Текстовое поле"/>
          <p:cNvSpPr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altLang="zh-CN" sz="2400" b="1"/>
              <a:t>Образец текста</a:t>
            </a:r>
            <a:endParaRPr lang="zh-CN" altLang="en-US" sz="2400" b="1"/>
          </a:p>
        </p:txBody>
      </p:sp>
      <p:sp>
        <p:nvSpPr>
          <p:cNvPr id="37" name="Текстовое поле"/>
          <p:cNvSpPr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en-US" altLang="zh-CN"/>
              <a:t>Образец текста</a:t>
            </a:r>
          </a:p>
          <a:p>
            <a:pPr lvl="1"/>
            <a:r>
              <a:rPr lang="en-US" altLang="zh-CN"/>
              <a:t>Второй уровень</a:t>
            </a:r>
          </a:p>
          <a:p>
            <a:pPr lvl="2"/>
            <a:r>
              <a:rPr lang="en-US" altLang="zh-CN"/>
              <a:t>Третий уровень</a:t>
            </a:r>
          </a:p>
          <a:p>
            <a:pPr lvl="3"/>
            <a:r>
              <a:rPr lang="en-US" altLang="zh-CN"/>
              <a:t>Четвертый уровень</a:t>
            </a:r>
          </a:p>
          <a:p>
            <a:pPr lvl="4"/>
            <a:r>
              <a:rPr lang="en-US" altLang="zh-CN"/>
              <a:t>Пятый уровень</a:t>
            </a:r>
            <a:endParaRPr lang="zh-CN" altLang="en-US"/>
          </a:p>
        </p:txBody>
      </p:sp>
      <p:sp>
        <p:nvSpPr>
          <p:cNvPr id="38" name="Текстовое поле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l"/>
            <a:r>
              <a:rPr lang="en-US" altLang="zh-CN" sz="1200">
                <a:solidFill>
                  <a:srgbClr val="898989"/>
                </a:solidFill>
                <a:latin typeface="Calibri" charset="0"/>
                <a:ea typeface="等线" charset="0"/>
                <a:cs typeface="Droid Sans" charset="0"/>
              </a:rPr>
              <a:t>Date/Time</a:t>
            </a:r>
            <a:endParaRPr lang="zh-CN" altLang="en-US" sz="1200">
              <a:solidFill>
                <a:srgbClr val="898989"/>
              </a:solidFill>
              <a:latin typeface="Calibri" charset="0"/>
              <a:ea typeface="等线" charset="0"/>
              <a:cs typeface="Droid Sans" charset="0"/>
            </a:endParaRPr>
          </a:p>
        </p:txBody>
      </p:sp>
      <p:sp>
        <p:nvSpPr>
          <p:cNvPr id="39" name="Текстовое поле"/>
          <p:cNvSpPr>
            <a:spLocks noGrp="1"/>
          </p:cNvSpPr>
          <p:nvPr>
            <p:ph type="ftr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等线" charset="0"/>
              <a:cs typeface="Droid Sans" charset="0"/>
            </a:endParaRPr>
          </a:p>
        </p:txBody>
      </p:sp>
      <p:sp>
        <p:nvSpPr>
          <p:cNvPr id="40" name="Текстовое поле"/>
          <p:cNvSpPr>
            <a:spLocks noGrp="1"/>
          </p:cNvSpPr>
          <p:nvPr>
            <p:ph type="sldNum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charset="0"/>
                <a:ea typeface="等线" charset="0"/>
                <a:cs typeface="Droid Sans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等线" charset="0"/>
              <a:cs typeface="Droid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09698"/>
      </p:ext>
    </p:extLst>
  </p:cSld>
  <p:clrMapOvr>
    <a:masterClrMapping/>
  </p:clrMapOvr>
  <p:hf sldNu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21282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21719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61989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46486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35888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62285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Текстовое поле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2025/6/16</a:t>
            </a:fld>
            <a:endParaRPr lang="zh-CN" altLang="en-US"/>
          </a:p>
        </p:txBody>
      </p:sp>
      <p:sp>
        <p:nvSpPr>
          <p:cNvPr id="5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028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93698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98863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51909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492274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3654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Текстовое поле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2025/6/16</a:t>
            </a:fld>
            <a:endParaRPr lang="zh-CN" altLang="en-US"/>
          </a:p>
        </p:txBody>
      </p:sp>
      <p:sp>
        <p:nvSpPr>
          <p:cNvPr id="5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84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Текстовое поле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Текстовое поле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2025/6/16</a:t>
            </a:fld>
            <a:endParaRPr lang="zh-CN" altLang="en-US"/>
          </a:p>
        </p:txBody>
      </p:sp>
      <p:sp>
        <p:nvSpPr>
          <p:cNvPr id="6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02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Текстовое поле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Текстовое поле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Текстовое поле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Текстовое поле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2025/6/16</a:t>
            </a:fld>
            <a:endParaRPr lang="zh-CN" altLang="en-US"/>
          </a:p>
        </p:txBody>
      </p:sp>
      <p:sp>
        <p:nvSpPr>
          <p:cNvPr id="8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927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2025/6/16</a:t>
            </a:fld>
            <a:endParaRPr lang="zh-CN" altLang="en-US"/>
          </a:p>
        </p:txBody>
      </p:sp>
      <p:sp>
        <p:nvSpPr>
          <p:cNvPr id="4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15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2025/6/16</a:t>
            </a:fld>
            <a:endParaRPr lang="zh-CN" altLang="en-US"/>
          </a:p>
        </p:txBody>
      </p:sp>
      <p:sp>
        <p:nvSpPr>
          <p:cNvPr id="3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101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Текстовое поле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Текстовое поле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2025/6/16</a:t>
            </a:fld>
            <a:endParaRPr lang="zh-CN" altLang="en-US"/>
          </a:p>
        </p:txBody>
      </p:sp>
      <p:sp>
        <p:nvSpPr>
          <p:cNvPr id="6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85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Текстовое поле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Текстовое поле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Текстовое поле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2025/6/16</a:t>
            </a:fld>
            <a:endParaRPr lang="zh-CN" altLang="en-US"/>
          </a:p>
        </p:txBody>
      </p:sp>
      <p:sp>
        <p:nvSpPr>
          <p:cNvPr id="6" name="Текстовое поле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Текстовое поле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07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е поле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r>
              <a:rPr lang="en-US" altLang="zh-CN"/>
              <a:t>Образец заголовка</a:t>
            </a:r>
            <a:endParaRPr lang="zh-CN" altLang="en-US"/>
          </a:p>
        </p:txBody>
      </p:sp>
      <p:sp>
        <p:nvSpPr>
          <p:cNvPr id="3" name="Текстовое поле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r>
              <a:rPr lang="en-US" altLang="zh-CN"/>
              <a:t>Образец текста</a:t>
            </a:r>
          </a:p>
          <a:p>
            <a:pPr lvl="1"/>
            <a:r>
              <a:rPr lang="en-US" altLang="zh-CN"/>
              <a:t>Второй уровень</a:t>
            </a:r>
          </a:p>
          <a:p>
            <a:pPr lvl="2"/>
            <a:r>
              <a:rPr lang="en-US" altLang="zh-CN"/>
              <a:t>Третий уровень</a:t>
            </a:r>
          </a:p>
          <a:p>
            <a:pPr lvl="3"/>
            <a:r>
              <a:rPr lang="en-US" altLang="zh-CN"/>
              <a:t>Четвертый уровень</a:t>
            </a:r>
          </a:p>
          <a:p>
            <a:pPr lvl="4"/>
            <a:r>
              <a:rPr lang="en-US" altLang="zh-CN"/>
              <a:t>Пятый уровень</a:t>
            </a:r>
            <a:endParaRPr lang="zh-CN" altLang="en-US"/>
          </a:p>
        </p:txBody>
      </p:sp>
      <p:sp>
        <p:nvSpPr>
          <p:cNvPr id="4" name="Текстовое поле"/>
          <p:cNvSpPr>
            <a:spLocks noGrp="1"/>
          </p:cNvSpPr>
          <p:nvPr>
            <p:ph type="dt" idx="2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l"/>
            <a:fld id="{CAD2D6BD-DE1B-4B5F-8B41-2702339687B9}" type="datetime1">
              <a:rPr lang="en-US" altLang="zh-CN" sz="1200">
                <a:solidFill>
                  <a:srgbClr val="898989"/>
                </a:solidFill>
                <a:latin typeface="Calibri" charset="0"/>
                <a:ea typeface="等线" charset="0"/>
                <a:cs typeface="Droid Sans" charset="0"/>
              </a:rPr>
              <a:t>6/16/2025</a:t>
            </a:fld>
            <a:endParaRPr lang="zh-CN" altLang="en-US" sz="1200">
              <a:solidFill>
                <a:srgbClr val="898989"/>
              </a:solidFill>
              <a:latin typeface="Calibri" charset="0"/>
              <a:ea typeface="等线" charset="0"/>
              <a:cs typeface="Droid Sans" charset="0"/>
            </a:endParaRPr>
          </a:p>
        </p:txBody>
      </p:sp>
      <p:sp>
        <p:nvSpPr>
          <p:cNvPr id="5" name="Текстовое поле"/>
          <p:cNvSpPr>
            <a:spLocks noGrp="1"/>
          </p:cNvSpPr>
          <p:nvPr>
            <p:ph type="ft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ctr"/>
            <a:endParaRPr lang="zh-CN" altLang="en-US" sz="1200">
              <a:solidFill>
                <a:srgbClr val="898989"/>
              </a:solidFill>
              <a:latin typeface="Calibri" charset="0"/>
              <a:ea typeface="等线" charset="0"/>
              <a:cs typeface="Droid Sans" charset="0"/>
            </a:endParaRPr>
          </a:p>
        </p:txBody>
      </p:sp>
      <p:sp>
        <p:nvSpPr>
          <p:cNvPr id="6" name="Текстовое поле"/>
          <p:cNvSpPr>
            <a:spLocks noGrp="1"/>
          </p:cNvSpPr>
          <p:nvPr>
            <p:ph type="sldNum" idx="4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Calibri" charset="0"/>
                <a:ea typeface="等线" charset="0"/>
                <a:cs typeface="Droid Sans" charset="0"/>
              </a:rPr>
              <a:t>‹#›</a:t>
            </a:fld>
            <a:endParaRPr lang="zh-CN" altLang="en-US" sz="1200">
              <a:solidFill>
                <a:srgbClr val="898989"/>
              </a:solidFill>
              <a:latin typeface="Calibri" charset="0"/>
              <a:ea typeface="等线" charset="0"/>
              <a:cs typeface="Droid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4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lvl1pPr algn="l" defTabSz="914400" eaLnBrk="1" fontAlgn="auto" latinLnBrk="0" hangingPunct="1">
        <a:lnSpc>
          <a:spcPct val="90000"/>
        </a:lnSpc>
        <a:spcBef>
          <a:spcPts val="0"/>
        </a:spcBef>
        <a:buNone/>
        <a:defRPr sz="4400" kern="1200">
          <a:solidFill>
            <a:schemeClr val="tx1"/>
          </a:solidFill>
          <a:latin typeface="Calibri Light" charset="0"/>
          <a:ea typeface="等线 Light" charset="0"/>
          <a:cs typeface="Droid Sans" charset="0"/>
        </a:defRPr>
      </a:lvl1pPr>
    </p:titleStyle>
    <p:bodyStyle>
      <a:lvl1pPr marL="228600" indent="-228600" algn="l" defTabSz="914400" eaLnBrk="1" fontAlgn="auto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libri" charset="0"/>
          <a:ea typeface="等线" charset="0"/>
          <a:cs typeface="Droid Sans" charset="0"/>
        </a:defRPr>
      </a:lvl1pPr>
      <a:lvl2pPr marL="685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charset="0"/>
          <a:ea typeface="等线" charset="0"/>
          <a:cs typeface="Droid Sans" charset="0"/>
        </a:defRPr>
      </a:lvl2pPr>
      <a:lvl3pPr marL="1143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Calibri" charset="0"/>
          <a:ea typeface="等线" charset="0"/>
          <a:cs typeface="Droid Sans" charset="0"/>
        </a:defRPr>
      </a:lvl3pPr>
      <a:lvl4pPr marL="16002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charset="0"/>
          <a:ea typeface="等线" charset="0"/>
          <a:cs typeface="Droid Sans" charset="0"/>
        </a:defRPr>
      </a:lvl4pPr>
      <a:lvl5pPr marL="20574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charset="0"/>
          <a:ea typeface="等线" charset="0"/>
          <a:cs typeface="Droid Sans" charset="0"/>
        </a:defRPr>
      </a:lvl5pPr>
      <a:lvl6pPr marL="25146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charset="0"/>
          <a:ea typeface="等线" charset="0"/>
          <a:cs typeface="Droid Sans" charset="0"/>
        </a:defRPr>
      </a:lvl6pPr>
      <a:lvl7pPr marL="29718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charset="0"/>
          <a:ea typeface="等线" charset="0"/>
          <a:cs typeface="Droid Sans" charset="0"/>
        </a:defRPr>
      </a:lvl7pPr>
      <a:lvl8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charset="0"/>
          <a:ea typeface="等线" charset="0"/>
          <a:cs typeface="Droid Sans" charset="0"/>
        </a:defRPr>
      </a:lvl8pPr>
      <a:lvl9pPr marL="3429000" indent="-228600" algn="l" defTabSz="914400" eaLnBrk="1" fontAlgn="auto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Calibri" charset="0"/>
          <a:ea typeface="等线" charset="0"/>
          <a:cs typeface="Droid Sans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70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lexandra.konyuhova@yandex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lexandra.konyuhova@yandex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hyperlink" Target="https://learningapps.org/3052123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овое поле"/>
          <p:cNvSpPr>
            <a:spLocks noGrp="1"/>
          </p:cNvSpPr>
          <p:nvPr>
            <p:ph type="ctrTitle"/>
          </p:nvPr>
        </p:nvSpPr>
        <p:spPr>
          <a:xfrm>
            <a:off x="870857" y="1117821"/>
            <a:ext cx="10616697" cy="258024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zh-CN" altLang="en-US" sz="3600" b="1" i="0" u="none" strike="noStrike" kern="1200" cap="none" spc="0" baseline="0">
                <a:solidFill>
                  <a:schemeClr val="tx1"/>
                </a:solidFill>
                <a:latin typeface="Calibri Light" charset="0"/>
                <a:ea typeface="等线 Light" charset="0"/>
                <a:cs typeface="Lucida Sans"/>
              </a:rPr>
            </a:br>
            <a:r>
              <a:rPr lang="en-US" altLang="zh-CN" sz="3600" b="1" i="0" u="none" strike="noStrike" kern="1200" cap="none" spc="0" baseline="0">
                <a:solidFill>
                  <a:srgbClr val="373C59"/>
                </a:solidFill>
                <a:latin typeface="Calibri Light" charset="0"/>
                <a:ea typeface="等线 Light" charset="0"/>
                <a:cs typeface="Lucida Sans"/>
              </a:rPr>
              <a:t>«СРЕДСТВА РАЗВИТИЯ МАТЕМАТИЧЕСКОЙ РЕЧИ </a:t>
            </a:r>
            <a:br>
              <a:rPr lang="zh-CN" altLang="en-US" sz="3600" b="1" i="0" u="none" strike="noStrike" kern="1200" cap="none" spc="0" baseline="0">
                <a:solidFill>
                  <a:srgbClr val="373C59"/>
                </a:solidFill>
                <a:latin typeface="Calibri Light" charset="0"/>
                <a:ea typeface="等线 Light" charset="0"/>
                <a:cs typeface="Lucida Sans"/>
              </a:rPr>
            </a:br>
            <a:r>
              <a:rPr lang="en-US" altLang="zh-CN" sz="3600" b="1" i="0" u="none" strike="noStrike" kern="1200" cap="none" spc="0" baseline="0">
                <a:solidFill>
                  <a:srgbClr val="373C59"/>
                </a:solidFill>
                <a:latin typeface="Calibri Light" charset="0"/>
                <a:ea typeface="等线 Light" charset="0"/>
                <a:cs typeface="Lucida Sans"/>
              </a:rPr>
              <a:t>У МЛАДШИХ ШКОЛЬНИКОВ»</a:t>
            </a:r>
            <a:endParaRPr lang="zh-CN" altLang="en-US" sz="3600" b="1" i="0" u="none" strike="noStrike" kern="1200" cap="none" spc="0" baseline="0">
              <a:solidFill>
                <a:srgbClr val="373C59"/>
              </a:solidFill>
              <a:latin typeface="Calibri Light" charset="0"/>
              <a:ea typeface="等线 Light" charset="0"/>
              <a:cs typeface="Lucida Sans"/>
            </a:endParaRPr>
          </a:p>
        </p:txBody>
      </p:sp>
      <p:sp>
        <p:nvSpPr>
          <p:cNvPr id="19" name="Прямоугольники"/>
          <p:cNvSpPr>
            <a:spLocks/>
          </p:cNvSpPr>
          <p:nvPr/>
        </p:nvSpPr>
        <p:spPr>
          <a:xfrm>
            <a:off x="7282928" y="4826421"/>
            <a:ext cx="4666157" cy="150810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algn="r"/>
            <a:r>
              <a:rPr lang="ru-RU" i="1" dirty="0"/>
              <a:t>Конюхова Александра Владимировна,</a:t>
            </a:r>
            <a:endParaRPr lang="ru-RU" dirty="0"/>
          </a:p>
          <a:p>
            <a:pPr algn="r"/>
            <a:r>
              <a:rPr lang="ru-RU" i="1" dirty="0"/>
              <a:t>учитель начальных классов</a:t>
            </a:r>
            <a:endParaRPr lang="ru-RU" dirty="0"/>
          </a:p>
          <a:p>
            <a:pPr algn="r"/>
            <a:r>
              <a:rPr lang="ru-RU" i="1" dirty="0"/>
              <a:t>МОУ СОШ № 27 г. о. Люберцы,</a:t>
            </a:r>
            <a:endParaRPr lang="ru-RU" dirty="0"/>
          </a:p>
          <a:p>
            <a:pPr algn="r"/>
            <a:r>
              <a:rPr lang="en-US" i="1" dirty="0"/>
              <a:t>e-mail: </a:t>
            </a:r>
            <a:r>
              <a:rPr lang="en-US" i="1" dirty="0">
                <a:hlinkClick r:id="rId4"/>
              </a:rPr>
              <a:t>alexandra.konyuhova@yandex.ru</a:t>
            </a:r>
            <a:endParaRPr lang="ru-RU" dirty="0"/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20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等线" charset="0"/>
              <a:cs typeface="Droid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2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1828800" y="1836608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 Light" charset="0"/>
                <a:ea typeface="等线 Light" charset="0"/>
              </a:rPr>
              <a:t>Спасибо за внимание!</a:t>
            </a:r>
          </a:p>
        </p:txBody>
      </p:sp>
      <p:sp>
        <p:nvSpPr>
          <p:cNvPr id="3" name="Прямоугольники">
            <a:extLst>
              <a:ext uri="{FF2B5EF4-FFF2-40B4-BE49-F238E27FC236}">
                <a16:creationId xmlns:a16="http://schemas.microsoft.com/office/drawing/2014/main" id="{569B422C-9378-D968-8660-7352DC94DC5D}"/>
              </a:ext>
            </a:extLst>
          </p:cNvPr>
          <p:cNvSpPr>
            <a:spLocks/>
          </p:cNvSpPr>
          <p:nvPr/>
        </p:nvSpPr>
        <p:spPr>
          <a:xfrm>
            <a:off x="2795861" y="3429000"/>
            <a:ext cx="6600278" cy="200054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Конюхова Александра Владимировна,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учитель начальных классов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МОУ СОШ № 27 г. о. Люберцы,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e-mail: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hlinkClick r:id="rId3"/>
              </a:rPr>
              <a:t>alexandra.konyuhova@yandex.ru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等线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овое поле"/>
          <p:cNvSpPr>
            <a:spLocks noGrp="1"/>
          </p:cNvSpPr>
          <p:nvPr>
            <p:ph type="body" idx="1"/>
          </p:nvPr>
        </p:nvSpPr>
        <p:spPr>
          <a:xfrm>
            <a:off x="493613" y="1181437"/>
            <a:ext cx="10860187" cy="4995526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sz="3200" b="0" i="0" u="sng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Математическая речь</a:t>
            </a:r>
            <a:r>
              <a:rPr lang="en-US" altLang="zh-CN" sz="3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может быть определена как вид межличностной коммуникации, где используется комплекс средств для передачи, восприятия и обобщения информации, требующий точности и грамотности в выражении своих мыслей, при помощи математического языка.</a:t>
            </a:r>
          </a:p>
          <a:p>
            <a:pPr marL="0" indent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US" altLang="zh-CN" sz="1100" b="0" i="0" u="none" strike="noStrike" kern="1200" cap="none" spc="0" baseline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  <a:p>
            <a:pPr marL="0" indent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sz="3200" b="0" i="0" u="sng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Средство обучения</a:t>
            </a:r>
            <a:r>
              <a:rPr lang="en-US" altLang="zh-CN" sz="3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— это объект, материальный или идеальный, используемый учителем и учениками для получения новых знаний. </a:t>
            </a:r>
            <a:endParaRPr lang="zh-CN" altLang="en-US" sz="3200" b="0" i="0" u="none" strike="noStrike" kern="1200" cap="none" spc="0" baseline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2130394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овое поле"/>
          <p:cNvSpPr>
            <a:spLocks noGrp="1"/>
          </p:cNvSpPr>
          <p:nvPr>
            <p:ph type="title"/>
          </p:nvPr>
        </p:nvSpPr>
        <p:spPr>
          <a:xfrm>
            <a:off x="2224518" y="640643"/>
            <a:ext cx="9137373" cy="132556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 Light" charset="0"/>
                <a:ea typeface="等线 Light" charset="0"/>
                <a:cs typeface="Lucida Sans"/>
              </a:rPr>
              <a:t>ПРАВИЛЬНАЯ РЕЧЬ УЧИТЕЛЯ</a:t>
            </a:r>
            <a:endParaRPr lang="zh-CN" altLang="en-US" sz="4400" b="0" i="0" u="none" strike="noStrike" kern="1200" cap="none" spc="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alibri Light" charset="0"/>
              <a:ea typeface="等线 Light" charset="0"/>
              <a:cs typeface="Lucida Sans"/>
            </a:endParaRPr>
          </a:p>
        </p:txBody>
      </p:sp>
      <p:sp>
        <p:nvSpPr>
          <p:cNvPr id="27" name="Текстовое поле"/>
          <p:cNvSpPr>
            <a:spLocks noGrp="1"/>
          </p:cNvSpPr>
          <p:nvPr>
            <p:ph type="body" idx="1"/>
          </p:nvPr>
        </p:nvSpPr>
        <p:spPr>
          <a:xfrm>
            <a:off x="404600" y="1739788"/>
            <a:ext cx="11361217" cy="435134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228600" indent="-22860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28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 </a:t>
            </a:r>
            <a:r>
              <a:rPr lang="en-US" altLang="zh-CN" sz="3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Грамматически верная;</a:t>
            </a:r>
          </a:p>
          <a:p>
            <a:pPr marL="228600" indent="-22860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3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 Чем богаче и разнообразнее словарь учителя, тем более яркой и насыщенной будет речь учеников;</a:t>
            </a:r>
          </a:p>
          <a:p>
            <a:pPr marL="228600" indent="-22860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altLang="zh-CN" sz="3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 Для того чтобы младшие школьники могли использовать математическую речь при решении учебных задач, необходимо побуждать их к активной речевой деятельности и применению математических терминов в течение урока. </a:t>
            </a:r>
            <a:endParaRPr lang="zh-CN" altLang="en-US" sz="3200" b="0" i="0" u="none" strike="noStrike" kern="1200" cap="none" spc="0" baseline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152995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овое поле"/>
          <p:cNvSpPr>
            <a:spLocks noGrp="1"/>
          </p:cNvSpPr>
          <p:nvPr>
            <p:ph type="title"/>
          </p:nvPr>
        </p:nvSpPr>
        <p:spPr>
          <a:xfrm>
            <a:off x="2105025" y="371474"/>
            <a:ext cx="7219950" cy="110966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000" b="0" i="0" u="none" strike="noStrike" kern="1200" cap="none" spc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 Light" charset="0"/>
                <a:ea typeface="等线 Light" charset="0"/>
                <a:cs typeface="Lucida Sans"/>
              </a:rPr>
              <a:t>СПЕЦИАЛЬНЫЕ </a:t>
            </a:r>
            <a:br>
              <a:rPr lang="zh-CN" altLang="en-US" sz="4000" b="0" i="0" u="none" strike="noStrike" kern="1200" cap="none" spc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 Light" charset="0"/>
                <a:ea typeface="等线 Light" charset="0"/>
                <a:cs typeface="Lucida Sans"/>
              </a:rPr>
            </a:br>
            <a:r>
              <a:rPr lang="en-US" altLang="zh-CN" sz="4000" b="0" i="0" u="none" strike="noStrike" kern="1200" cap="none" spc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 Light" charset="0"/>
                <a:ea typeface="等线 Light" charset="0"/>
                <a:cs typeface="Lucida Sans"/>
              </a:rPr>
              <a:t>ВОПРОСЫ И ЗАДАНИЯ</a:t>
            </a:r>
            <a:endParaRPr lang="zh-CN" altLang="en-US" sz="4000" b="0" i="0" u="none" strike="noStrike" kern="1200" cap="none" spc="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alibri Light" charset="0"/>
              <a:ea typeface="等线 Light" charset="0"/>
              <a:cs typeface="Lucida Sans"/>
            </a:endParaRPr>
          </a:p>
        </p:txBody>
      </p:sp>
      <p:sp>
        <p:nvSpPr>
          <p:cNvPr id="29" name="Текстовое поле"/>
          <p:cNvSpPr>
            <a:spLocks noGrp="1"/>
          </p:cNvSpPr>
          <p:nvPr>
            <p:ph type="body" idx="1"/>
          </p:nvPr>
        </p:nvSpPr>
        <p:spPr>
          <a:xfrm>
            <a:off x="238125" y="1790699"/>
            <a:ext cx="7343774" cy="429577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514350" indent="-514350" algn="just">
              <a:lnSpc>
                <a:spcPct val="79000"/>
              </a:lnSpc>
              <a:spcBef>
                <a:spcPts val="1000"/>
              </a:spcBef>
              <a:spcAft>
                <a:spcPts val="0"/>
              </a:spcAft>
              <a:buFontTx/>
              <a:buAutoNum type="arabicPeriod"/>
            </a:pPr>
            <a:r>
              <a:rPr lang="en-US" altLang="zh-CN" sz="26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Задания, целью которых является правильное выделение объекта из данной совокупности объектов.</a:t>
            </a:r>
          </a:p>
          <a:p>
            <a:pPr marL="514350" indent="-514350" algn="just">
              <a:lnSpc>
                <a:spcPct val="79000"/>
              </a:lnSpc>
              <a:spcBef>
                <a:spcPts val="1000"/>
              </a:spcBef>
              <a:spcAft>
                <a:spcPts val="0"/>
              </a:spcAft>
              <a:buFontTx/>
              <a:buAutoNum type="arabicPeriod"/>
            </a:pPr>
            <a:r>
              <a:rPr lang="en-US" altLang="zh-CN" sz="26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Задания, целью которых является нахождения у объектов общих и различных свойств, классификация.</a:t>
            </a:r>
          </a:p>
          <a:p>
            <a:pPr marL="514350" indent="-514350" algn="just">
              <a:lnSpc>
                <a:spcPct val="79000"/>
              </a:lnSpc>
              <a:spcBef>
                <a:spcPts val="1000"/>
              </a:spcBef>
              <a:spcAft>
                <a:spcPts val="0"/>
              </a:spcAft>
              <a:buFontTx/>
              <a:buAutoNum type="arabicPeriod"/>
            </a:pPr>
            <a:r>
              <a:rPr lang="en-US" altLang="zh-CN" sz="26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Вопросы, целью которых является сравнение понятий по содержанию и объему.</a:t>
            </a:r>
          </a:p>
          <a:p>
            <a:pPr marL="514350" indent="-514350" algn="just">
              <a:lnSpc>
                <a:spcPct val="79000"/>
              </a:lnSpc>
              <a:spcBef>
                <a:spcPts val="1000"/>
              </a:spcBef>
              <a:spcAft>
                <a:spcPts val="0"/>
              </a:spcAft>
              <a:buFontTx/>
              <a:buAutoNum type="arabicPeriod"/>
            </a:pPr>
            <a:r>
              <a:rPr lang="en-US" altLang="zh-CN" sz="26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Задания, направленные на использование действия подведения под понятие и получение следствия посредством выделения причинно-следственных связей.</a:t>
            </a:r>
            <a:endParaRPr lang="zh-CN" altLang="en-US" sz="2600" b="0" i="0" u="none" strike="noStrike" kern="1200" cap="none" spc="0" baseline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</p:txBody>
      </p:sp>
      <p:pic>
        <p:nvPicPr>
          <p:cNvPr id="30" name="Изображения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9285" y="2035127"/>
            <a:ext cx="4231868" cy="366993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430270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овое поле"/>
          <p:cNvSpPr>
            <a:spLocks noGrp="1"/>
          </p:cNvSpPr>
          <p:nvPr>
            <p:ph type="title"/>
          </p:nvPr>
        </p:nvSpPr>
        <p:spPr>
          <a:xfrm>
            <a:off x="2922103" y="365124"/>
            <a:ext cx="8431696" cy="132556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 Light" charset="0"/>
                <a:ea typeface="等线 Light" charset="0"/>
                <a:cs typeface="Lucida Sans"/>
              </a:rPr>
              <a:t>СЛОВАРНАЯ РАБОТА</a:t>
            </a:r>
            <a:endParaRPr lang="zh-CN" altLang="en-US" sz="4400" b="0" i="0" u="none" strike="noStrike" kern="1200" cap="none" spc="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alibri Light" charset="0"/>
              <a:ea typeface="等线 Light" charset="0"/>
              <a:cs typeface="Lucida Sans"/>
            </a:endParaRPr>
          </a:p>
        </p:txBody>
      </p:sp>
      <p:sp>
        <p:nvSpPr>
          <p:cNvPr id="32" name="Текстовое поле"/>
          <p:cNvSpPr>
            <a:spLocks noGrp="1"/>
          </p:cNvSpPr>
          <p:nvPr>
            <p:ph type="body" idx="1"/>
          </p:nvPr>
        </p:nvSpPr>
        <p:spPr>
          <a:xfrm>
            <a:off x="361949" y="1685925"/>
            <a:ext cx="11344274" cy="418147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3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Работа над верным произношением и выразительным чтением математических терминов, текстов. 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3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Ведение математического словарика.</a:t>
            </a:r>
          </a:p>
          <a:p>
            <a:pPr marL="228600" indent="-2286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3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На уроках математики значимую роль играет словарная работа, её можно проводить, используя задания, направленные на пояснение значений математических понятий, формирование связных высказываний, употребление математической терминологии.</a:t>
            </a:r>
          </a:p>
          <a:p>
            <a:pPr marL="971550" lvl="1" indent="-5143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endParaRPr lang="en-US" altLang="zh-CN" sz="2400" b="0" i="0" u="none" strike="noStrike" kern="1200" cap="none" spc="0" baseline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altLang="zh-CN" sz="2800" b="0" i="0" u="none" strike="noStrike" kern="1200" cap="none" spc="0" baseline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  <a:p>
            <a:pPr marL="22860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zh-CN" altLang="en-US" sz="2800" b="0" i="0" u="none" strike="noStrike" kern="1200" cap="none" spc="0" baseline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166392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овое поле"/>
          <p:cNvSpPr>
            <a:spLocks noGrp="1"/>
          </p:cNvSpPr>
          <p:nvPr>
            <p:ph type="body" idx="1"/>
          </p:nvPr>
        </p:nvSpPr>
        <p:spPr>
          <a:xfrm>
            <a:off x="3752186" y="291724"/>
            <a:ext cx="4972714" cy="82391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" charset="0"/>
                <a:ea typeface="等线" charset="0"/>
                <a:cs typeface="Lucida Sans"/>
              </a:rPr>
              <a:t>УЧЕБНИК</a:t>
            </a:r>
            <a:endParaRPr lang="zh-CN" altLang="en-US" sz="4400" b="0" i="0" u="none" strike="noStrike" kern="1200" cap="none" spc="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alibri" charset="0"/>
              <a:ea typeface="等线" charset="0"/>
              <a:cs typeface="Lucida Sans"/>
            </a:endParaRPr>
          </a:p>
        </p:txBody>
      </p:sp>
      <p:sp>
        <p:nvSpPr>
          <p:cNvPr id="42" name="Текстовое поле"/>
          <p:cNvSpPr>
            <a:spLocks noGrp="1"/>
          </p:cNvSpPr>
          <p:nvPr>
            <p:ph type="body" idx="2"/>
          </p:nvPr>
        </p:nvSpPr>
        <p:spPr>
          <a:xfrm>
            <a:off x="428625" y="1438275"/>
            <a:ext cx="5591174" cy="435972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Например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,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задания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,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отмеченные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значком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«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Работаем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в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команде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»,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побуждающие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учеников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вести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обсуждения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с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использованием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математического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языка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,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логических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рассуждений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и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связок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, т. е.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развивающие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математическую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речь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32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учащихся</a:t>
            </a:r>
            <a:r>
              <a:rPr lang="en-US" altLang="zh-CN" sz="32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. </a:t>
            </a:r>
            <a:endParaRPr lang="zh-CN" altLang="en-US" sz="32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</p:txBody>
      </p:sp>
      <p:sp>
        <p:nvSpPr>
          <p:cNvPr id="43" name="Текстовое поле"/>
          <p:cNvSpPr>
            <a:spLocks noGrp="1"/>
          </p:cNvSpPr>
          <p:nvPr>
            <p:ph type="body" idx="4"/>
          </p:nvPr>
        </p:nvSpPr>
        <p:spPr>
          <a:xfrm>
            <a:off x="6773098" y="5834588"/>
            <a:ext cx="5406888" cy="29004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sz="1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Моро М. И, Волкова С. И. , Степанова С. В. "Математика. 1 кл. Часть 2"</a:t>
            </a:r>
            <a:endParaRPr lang="zh-CN" altLang="en-US" sz="1200" b="0" i="0" u="none" strike="noStrike" kern="1200" cap="none" spc="0" baseline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</p:txBody>
      </p:sp>
      <p:pic>
        <p:nvPicPr>
          <p:cNvPr id="44" name="Изображения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4770" y="1325186"/>
            <a:ext cx="3350406" cy="447281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cxnSp>
        <p:nvCxnSpPr>
          <p:cNvPr id="45" name="直线连接线"/>
          <p:cNvCxnSpPr>
            <a:cxnSpLocks/>
          </p:cNvCxnSpPr>
          <p:nvPr/>
        </p:nvCxnSpPr>
        <p:spPr>
          <a:xfrm>
            <a:off x="5923722" y="2693504"/>
            <a:ext cx="1698752" cy="1520687"/>
          </a:xfrm>
          <a:prstGeom prst="straightConnector1">
            <a:avLst/>
          </a:prstGeom>
          <a:noFill/>
          <a:ln w="6350" cap="flat" cmpd="sng">
            <a:solidFill>
              <a:srgbClr val="FF0000"/>
            </a:solidFill>
            <a:prstDash val="solid"/>
            <a:rou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968749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Текстовое поле"/>
          <p:cNvSpPr>
            <a:spLocks noGrp="1"/>
          </p:cNvSpPr>
          <p:nvPr>
            <p:ph type="title"/>
          </p:nvPr>
        </p:nvSpPr>
        <p:spPr>
          <a:xfrm>
            <a:off x="3273287" y="450403"/>
            <a:ext cx="8918713" cy="1111698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 Light" charset="0"/>
                <a:ea typeface="等线 Light" charset="0"/>
                <a:cs typeface="Lucida Sans"/>
              </a:rPr>
              <a:t>РАЗЛИЧНЫЕ МОДЕЛИ</a:t>
            </a:r>
            <a:endParaRPr lang="zh-CN" altLang="en-US" sz="4400" b="0" i="0" u="none" strike="noStrike" kern="1200" cap="none" spc="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alibri Light" charset="0"/>
              <a:ea typeface="等线 Light" charset="0"/>
              <a:cs typeface="Lucida Sans"/>
            </a:endParaRPr>
          </a:p>
        </p:txBody>
      </p:sp>
      <p:sp>
        <p:nvSpPr>
          <p:cNvPr id="47" name="Текстовое поле"/>
          <p:cNvSpPr>
            <a:spLocks noGrp="1"/>
          </p:cNvSpPr>
          <p:nvPr>
            <p:ph type="body" idx="1"/>
          </p:nvPr>
        </p:nvSpPr>
        <p:spPr>
          <a:xfrm>
            <a:off x="285749" y="1485899"/>
            <a:ext cx="11572876" cy="469106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altLang="zh-CN" sz="3200" b="0" i="0" u="none" strike="noStrike" kern="1200" cap="none" spc="0" baseline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Например, задача: «Проанализируй ленту времени и ответь на вопросы: на сколько лет Маша младше Пети; Кати? На сколько лет Катя старше Пети? Сколько лет каждому из них сейчас?». </a:t>
            </a:r>
            <a:endParaRPr lang="zh-CN" altLang="en-US" sz="3200" b="0" i="0" u="none" strike="noStrike" kern="1200" cap="none" spc="0" baseline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</p:txBody>
      </p:sp>
      <p:pic>
        <p:nvPicPr>
          <p:cNvPr id="48" name="Изображения"/>
          <p:cNvPicPr>
            <a:picLocks/>
          </p:cNvPicPr>
          <p:nvPr/>
        </p:nvPicPr>
        <p:blipFill>
          <a:blip r:embed="rId4" cstate="print"/>
          <a:srcRect l="27810" t="48156" r="39973" b="29566"/>
          <a:stretch>
            <a:fillRect/>
          </a:stretch>
        </p:blipFill>
        <p:spPr>
          <a:xfrm>
            <a:off x="3351225" y="3428999"/>
            <a:ext cx="5822590" cy="2315817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56431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Текстовое поле"/>
          <p:cNvSpPr>
            <a:spLocks noGrp="1"/>
          </p:cNvSpPr>
          <p:nvPr>
            <p:ph type="title"/>
          </p:nvPr>
        </p:nvSpPr>
        <p:spPr>
          <a:xfrm>
            <a:off x="3140351" y="155575"/>
            <a:ext cx="8222974" cy="132556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400" b="0" i="0" u="none" strike="noStrike" kern="1200" cap="none" spc="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 Light" charset="0"/>
                <a:ea typeface="等线 Light" charset="0"/>
                <a:cs typeface="Lucida Sans"/>
              </a:rPr>
              <a:t>ДИДАКТИЧЕСКАЯ ИГРА</a:t>
            </a:r>
            <a:endParaRPr lang="zh-CN" altLang="en-US" sz="4400" b="0" i="0" u="none" strike="noStrike" kern="1200" cap="none" spc="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alibri Light" charset="0"/>
              <a:ea typeface="等线 Light" charset="0"/>
              <a:cs typeface="Lucida Sans"/>
            </a:endParaRPr>
          </a:p>
        </p:txBody>
      </p:sp>
      <p:pic>
        <p:nvPicPr>
          <p:cNvPr id="50" name="Изображения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8268" y="1382523"/>
            <a:ext cx="4917640" cy="2773855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51" name="Изображения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07896" y="4163010"/>
            <a:ext cx="2387608" cy="192809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pic>
        <p:nvPicPr>
          <p:cNvPr id="52" name="Изображения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7517" y="1382523"/>
            <a:ext cx="3567823" cy="209486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  <p:sp>
        <p:nvSpPr>
          <p:cNvPr id="53" name="Прямоугольники"/>
          <p:cNvSpPr>
            <a:spLocks/>
          </p:cNvSpPr>
          <p:nvPr/>
        </p:nvSpPr>
        <p:spPr>
          <a:xfrm>
            <a:off x="3541722" y="2344279"/>
            <a:ext cx="3265173" cy="362902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  <a:spAutoFit/>
          </a:bodyPr>
          <a:lstStyle/>
          <a:p>
            <a:pPr marL="0" indent="450215" algn="just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1200" b="1" i="0" u="sng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Calibri" charset="0"/>
                <a:cs typeface="Times New Roman" pitchFamily="18" charset="0"/>
                <a:hlinkClick r:id="rId7"/>
              </a:rPr>
              <a:t>https://learningapps.org/30521238</a:t>
            </a:r>
            <a:r>
              <a:rPr lang="en-US" altLang="zh-CN" sz="1200" b="1" i="0" u="none" strike="noStrike" kern="1200" cap="none" spc="0" baseline="0">
                <a:solidFill>
                  <a:schemeClr val="tx1"/>
                </a:solidFill>
                <a:latin typeface="Times New Roman" pitchFamily="18" charset="0"/>
                <a:ea typeface="Calibri" charset="0"/>
                <a:cs typeface="Times New Roman" pitchFamily="18" charset="0"/>
              </a:rPr>
              <a:t> </a:t>
            </a:r>
            <a:endParaRPr lang="zh-CN" altLang="en-US" sz="1200" b="0" i="0" u="none" strike="noStrike" kern="1200" cap="none" spc="0" baseline="0">
              <a:solidFill>
                <a:schemeClr val="tx1"/>
              </a:solidFill>
              <a:latin typeface="Calibri" charset="0"/>
              <a:ea typeface="Calibri" charset="0"/>
              <a:cs typeface="Times New Roman" pitchFamily="18" charset="0"/>
            </a:endParaRPr>
          </a:p>
        </p:txBody>
      </p:sp>
      <p:pic>
        <p:nvPicPr>
          <p:cNvPr id="54" name="Изображения"/>
          <p:cNvPicPr>
            <a:picLocks noChangeAspect="1"/>
          </p:cNvPicPr>
          <p:nvPr/>
        </p:nvPicPr>
        <p:blipFill>
          <a:blip r:embed="rId8" cstate="print"/>
          <a:srcRect b="12901"/>
          <a:stretch>
            <a:fillRect/>
          </a:stretch>
        </p:blipFill>
        <p:spPr>
          <a:xfrm>
            <a:off x="2227603" y="3753542"/>
            <a:ext cx="4412229" cy="2882240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2090291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Текстовое поле"/>
          <p:cNvSpPr>
            <a:spLocks noGrp="1"/>
          </p:cNvSpPr>
          <p:nvPr>
            <p:ph type="title"/>
          </p:nvPr>
        </p:nvSpPr>
        <p:spPr>
          <a:xfrm>
            <a:off x="2681226" y="347550"/>
            <a:ext cx="6559593" cy="1325563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5400" b="0" i="0" u="none" strike="noStrike" kern="1200" cap="none" spc="0" baseline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Calibri Light" charset="0"/>
                <a:ea typeface="等线 Light" charset="0"/>
                <a:cs typeface="Lucida Sans"/>
              </a:rPr>
              <a:t>Вывод</a:t>
            </a:r>
            <a:endParaRPr lang="zh-CN" altLang="en-US" sz="5400" b="0" i="0" u="none" strike="noStrike" kern="1200" cap="none" spc="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000"/>
                  </a:srgbClr>
                </a:outerShdw>
              </a:effectLst>
              <a:latin typeface="Calibri Light" charset="0"/>
              <a:ea typeface="等线 Light" charset="0"/>
              <a:cs typeface="Lucida Sans"/>
            </a:endParaRPr>
          </a:p>
        </p:txBody>
      </p:sp>
      <p:sp>
        <p:nvSpPr>
          <p:cNvPr id="59" name="Текстовое поле"/>
          <p:cNvSpPr>
            <a:spLocks noGrp="1"/>
          </p:cNvSpPr>
          <p:nvPr>
            <p:ph type="body" idx="1"/>
          </p:nvPr>
        </p:nvSpPr>
        <p:spPr>
          <a:xfrm>
            <a:off x="290455" y="1602889"/>
            <a:ext cx="11553713" cy="4574074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marL="0" indent="4572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>
                <a:tab pos="1877949" algn="l"/>
              </a:tabLst>
            </a:pP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Правильный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выбор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средств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развития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математической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речи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младших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школьников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на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уроках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математики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может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значительно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повысить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эффективность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обучения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, </a:t>
            </a: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помочь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учащимся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лучше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понимать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материал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и </a:t>
            </a: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повысить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их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</a:t>
            </a: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мотивацию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 к </a:t>
            </a:r>
            <a:r>
              <a:rPr lang="en-US" altLang="zh-CN" sz="4000" b="0" i="0" u="none" strike="noStrike" kern="1200" cap="none" spc="0" baseline="0" dirty="0" err="1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учению</a:t>
            </a:r>
            <a:r>
              <a:rPr lang="en-US" altLang="zh-CN" sz="4000" b="0" i="0" u="none" strike="noStrike" kern="1200" cap="none" spc="0" baseline="0" dirty="0">
                <a:solidFill>
                  <a:schemeClr val="tx1"/>
                </a:solidFill>
                <a:latin typeface="Calibri" charset="0"/>
                <a:ea typeface="等线" charset="0"/>
                <a:cs typeface="Lucida Sans"/>
              </a:rPr>
              <a:t>. </a:t>
            </a:r>
            <a:endParaRPr lang="zh-CN" altLang="en-US" sz="4000" b="0" i="0" u="none" strike="noStrike" kern="1200" cap="none" spc="0" baseline="0" dirty="0">
              <a:solidFill>
                <a:schemeClr val="tx1"/>
              </a:solidFill>
              <a:latin typeface="Calibri" charset="0"/>
              <a:ea typeface="等线" charset="0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20086437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1_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_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1_Тема Office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otesMaster1">
  <a:themeElements>
    <a:clrScheme name="notesMaster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otes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notesMaster1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Normal.eit</Template>
  <TotalTime>1059</TotalTime>
  <Words>434</Words>
  <Application>Microsoft Office PowerPoint</Application>
  <PresentationFormat>Широкоэкранный</PresentationFormat>
  <Paragraphs>46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Droid Sans</vt:lpstr>
      <vt:lpstr>Times New Roman</vt:lpstr>
      <vt:lpstr>Wingdings</vt:lpstr>
      <vt:lpstr>1_Тема Office</vt:lpstr>
      <vt:lpstr>2_Тема Office</vt:lpstr>
      <vt:lpstr> «СРЕДСТВА РАЗВИТИЯ МАТЕМАТИЧЕСКОЙ РЕЧИ  У МЛАДШИХ ШКОЛЬНИКОВ»</vt:lpstr>
      <vt:lpstr>Презентация PowerPoint</vt:lpstr>
      <vt:lpstr>ПРАВИЛЬНАЯ РЕЧЬ УЧИТЕЛЯ</vt:lpstr>
      <vt:lpstr>СПЕЦИАЛЬНЫЕ  ВОПРОСЫ И ЗАДАНИЯ</vt:lpstr>
      <vt:lpstr>СЛОВАРНАЯ РАБОТА</vt:lpstr>
      <vt:lpstr>Презентация PowerPoint</vt:lpstr>
      <vt:lpstr>РАЗЛИЧНЫЕ МОДЕЛИ</vt:lpstr>
      <vt:lpstr>ДИДАКТИЧЕСКАЯ ИГРА</vt:lpstr>
      <vt:lpstr>Вывод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«Повышение интереса к учебному процессу путем предоставления оригинального учебного материала»</dc:title>
  <dc:creator>сканирование</dc:creator>
  <cp:lastModifiedBy>User</cp:lastModifiedBy>
  <cp:revision>61</cp:revision>
  <dcterms:created xsi:type="dcterms:W3CDTF">2024-05-27T10:13:25Z</dcterms:created>
  <dcterms:modified xsi:type="dcterms:W3CDTF">2025-06-16T07:20:02Z</dcterms:modified>
</cp:coreProperties>
</file>