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36" r:id="rId4"/>
    <p:sldId id="261" r:id="rId5"/>
    <p:sldId id="262" r:id="rId6"/>
    <p:sldId id="320" r:id="rId7"/>
    <p:sldId id="272" r:id="rId8"/>
    <p:sldId id="258" r:id="rId9"/>
    <p:sldId id="270" r:id="rId10"/>
    <p:sldId id="271" r:id="rId11"/>
    <p:sldId id="274" r:id="rId12"/>
    <p:sldId id="321" r:id="rId13"/>
    <p:sldId id="328" r:id="rId14"/>
    <p:sldId id="329" r:id="rId15"/>
    <p:sldId id="330" r:id="rId16"/>
    <p:sldId id="331" r:id="rId17"/>
    <p:sldId id="332" r:id="rId18"/>
    <p:sldId id="333" r:id="rId19"/>
    <p:sldId id="327" r:id="rId20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0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2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1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3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4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3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6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1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1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76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9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4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38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59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2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15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3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65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3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99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8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9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0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1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DE275-DADB-645C-D830-A8023B3F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>
            <a:extLst>
              <a:ext uri="{FF2B5EF4-FFF2-40B4-BE49-F238E27FC236}">
                <a16:creationId xmlns:a16="http://schemas.microsoft.com/office/drawing/2014/main" id="{FEECDC30-1E0E-CF21-C969-F8114EAFE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334" y="1734808"/>
            <a:ext cx="8005666" cy="25526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lang="ru-RU" sz="4900" b="1" dirty="0">
                <a:solidFill>
                  <a:srgbClr val="1D3152"/>
                </a:solidFill>
              </a:rPr>
              <a:t>«Эффективная начальная школа - первые итоги и новые задачи»</a:t>
            </a:r>
            <a:endParaRPr sz="4900" b="1" dirty="0">
              <a:solidFill>
                <a:srgbClr val="1D3152"/>
              </a:solidFill>
            </a:endParaRPr>
          </a:p>
        </p:txBody>
      </p:sp>
      <p:sp>
        <p:nvSpPr>
          <p:cNvPr id="50" name="Shape 50">
            <a:extLst>
              <a:ext uri="{FF2B5EF4-FFF2-40B4-BE49-F238E27FC236}">
                <a16:creationId xmlns:a16="http://schemas.microsoft.com/office/drawing/2014/main" id="{DFDF79EC-2A54-0921-2622-F4554B6708D7}"/>
              </a:ext>
            </a:extLst>
          </p:cNvPr>
          <p:cNvSpPr/>
          <p:nvPr/>
        </p:nvSpPr>
        <p:spPr>
          <a:xfrm>
            <a:off x="5027468" y="5348141"/>
            <a:ext cx="4291503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Мошнина Рауза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Шамилевна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заведующий кафедрой естественно-математических дисциплин,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канд.пед.наук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профессор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8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3143" y="1754459"/>
            <a:ext cx="1078550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lnSpc>
                <a:spcPct val="100000"/>
              </a:lnSpc>
              <a:defRPr sz="1800"/>
            </a:pPr>
            <a:endParaRPr lang="ru-RU" sz="2000" dirty="0"/>
          </a:p>
        </p:txBody>
      </p:sp>
      <p:sp>
        <p:nvSpPr>
          <p:cNvPr id="8" name="Shape 55">
            <a:extLst>
              <a:ext uri="{FF2B5EF4-FFF2-40B4-BE49-F238E27FC236}">
                <a16:creationId xmlns:a16="http://schemas.microsoft.com/office/drawing/2014/main" id="{4369872C-1E74-4413-A922-AD25889389F6}"/>
              </a:ext>
            </a:extLst>
          </p:cNvPr>
          <p:cNvSpPr/>
          <p:nvPr/>
        </p:nvSpPr>
        <p:spPr>
          <a:xfrm>
            <a:off x="679382" y="515293"/>
            <a:ext cx="9957241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3600" b="1" dirty="0">
              <a:solidFill>
                <a:srgbClr val="1D315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80F59-3DEE-0C3C-AF72-3912E37F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450" y="515293"/>
            <a:ext cx="8793103" cy="9064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Результаты проекта</a:t>
            </a:r>
            <a:br>
              <a:rPr lang="ru-RU" sz="3600" b="1" dirty="0"/>
            </a:br>
            <a:r>
              <a:rPr lang="ru-RU" sz="3600" b="1" dirty="0"/>
              <a:t>«Эффективная начальная школа»</a:t>
            </a: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8CAC50-EEE8-C477-98BB-95899ECD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46" y="1737360"/>
            <a:ext cx="11094908" cy="33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16.2. Целями реализации ФОП ООО являются:</a:t>
            </a:r>
          </a:p>
          <a:p>
            <a:r>
              <a:rPr lang="ru-RU" sz="2400" dirty="0"/>
              <a:t>организация учебного процесса с учётом целей, содержания и планируемых результатов основного общего образования, отражённых в ФГОС ООО;</a:t>
            </a:r>
          </a:p>
          <a:p>
            <a:r>
              <a:rPr lang="ru-RU" sz="2400" dirty="0"/>
              <a:t>создание условий для становления и формирования личности обучающегося…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В 2024-25 учебном году 213 выпускников ЭНШ обучалось в 5 классах 10-ти образовательных организаций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9522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5ADC5-001C-4969-AC40-37749764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955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Доля обучающихся в 5 классах в ОО,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 успевающих на «отлично» и «хорошо»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0CE95-66BD-45EE-A2F7-7E721F54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4763"/>
            <a:ext cx="10515600" cy="3392199"/>
          </a:xfrm>
        </p:spPr>
        <p:txBody>
          <a:bodyPr/>
          <a:lstStyle/>
          <a:p>
            <a:r>
              <a:rPr lang="ru-RU" dirty="0"/>
              <a:t>В 9 из 10 образовательных организаций доля обучающихся, успевающих </a:t>
            </a:r>
            <a:r>
              <a:rPr lang="ru-RU" b="1" dirty="0"/>
              <a:t>на «отлично» и «хорошо», </a:t>
            </a:r>
            <a:r>
              <a:rPr lang="ru-RU" dirty="0"/>
              <a:t>составляет </a:t>
            </a:r>
            <a:r>
              <a:rPr lang="ru-RU" b="1" dirty="0"/>
              <a:t>80%</a:t>
            </a:r>
            <a:r>
              <a:rPr lang="ru-RU" dirty="0"/>
              <a:t> и выше. </a:t>
            </a:r>
          </a:p>
          <a:p>
            <a:r>
              <a:rPr lang="ru-RU" b="1" dirty="0"/>
              <a:t>В одной </a:t>
            </a:r>
            <a:r>
              <a:rPr lang="ru-RU" dirty="0"/>
              <a:t>из 10 образовательных организации средний уровень успеваемости – </a:t>
            </a:r>
            <a:r>
              <a:rPr lang="ru-RU" b="1" dirty="0"/>
              <a:t>66,7%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32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FD436-543E-4AE9-8813-E63E0E17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Доля обучающихся 5 классов,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успевающих на «отлично» и «хорошо»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D6BA6-8B80-4CCA-9A0E-C58EFA643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среднем по итогам I триместра 2024-2025 учебного года: </a:t>
            </a:r>
          </a:p>
          <a:p>
            <a:pPr marL="0" indent="0" algn="just">
              <a:buNone/>
            </a:pPr>
            <a:r>
              <a:rPr lang="ru-RU" dirty="0"/>
              <a:t>- успевают </a:t>
            </a:r>
            <a:r>
              <a:rPr lang="ru-RU" b="1" dirty="0"/>
              <a:t>на «5», «4» - 87,4%</a:t>
            </a:r>
          </a:p>
          <a:p>
            <a:pPr marL="0" indent="0" algn="just">
              <a:buNone/>
            </a:pPr>
            <a:r>
              <a:rPr lang="ru-RU" dirty="0"/>
              <a:t>- успевают </a:t>
            </a:r>
            <a:r>
              <a:rPr lang="ru-RU" b="1" dirty="0"/>
              <a:t>на «5», «4», «3» - 12,6%</a:t>
            </a:r>
          </a:p>
          <a:p>
            <a:pPr marL="0" indent="0" algn="just">
              <a:buNone/>
            </a:pPr>
            <a:r>
              <a:rPr lang="ru-RU" dirty="0"/>
              <a:t>образовательную программу усваивают в полном объеме, </a:t>
            </a:r>
            <a:r>
              <a:rPr lang="ru-RU" b="1" dirty="0"/>
              <a:t>неуспевающих нет.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66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2AC8D-1252-4DD3-A010-F366A034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Индекс лояльности родителей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выпускников ЭНШ к проекту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DA5D1-3B13-4E0C-924D-F90CEAF5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среднем индекс лояльности </a:t>
            </a:r>
            <a:r>
              <a:rPr lang="ru-RU" b="1" dirty="0"/>
              <a:t>родителей</a:t>
            </a:r>
            <a:r>
              <a:rPr lang="ru-RU" dirty="0"/>
              <a:t> к проекту составил </a:t>
            </a:r>
            <a:r>
              <a:rPr lang="ru-RU" b="1" dirty="0"/>
              <a:t>90%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/>
              <a:t>В трех </a:t>
            </a:r>
            <a:r>
              <a:rPr lang="ru-RU" dirty="0"/>
              <a:t>образовательных организациях – </a:t>
            </a:r>
            <a:r>
              <a:rPr lang="ru-RU" b="1" dirty="0"/>
              <a:t>100%;</a:t>
            </a:r>
          </a:p>
          <a:p>
            <a:pPr marL="0" indent="0">
              <a:buNone/>
            </a:pPr>
            <a:r>
              <a:rPr lang="ru-RU" b="1" dirty="0"/>
              <a:t>В шести </a:t>
            </a:r>
            <a:r>
              <a:rPr lang="ru-RU" dirty="0"/>
              <a:t>– </a:t>
            </a:r>
            <a:r>
              <a:rPr lang="ru-RU" b="1" dirty="0"/>
              <a:t>от 80% до 95%;</a:t>
            </a:r>
          </a:p>
          <a:p>
            <a:pPr marL="0" indent="0">
              <a:buNone/>
            </a:pPr>
            <a:r>
              <a:rPr lang="ru-RU" b="1" dirty="0"/>
              <a:t>В одной </a:t>
            </a:r>
            <a:r>
              <a:rPr lang="ru-RU" dirty="0"/>
              <a:t>образовательной организации - </a:t>
            </a:r>
            <a:r>
              <a:rPr lang="ru-RU" b="1" dirty="0"/>
              <a:t>ниже 75%. </a:t>
            </a:r>
          </a:p>
        </p:txBody>
      </p:sp>
    </p:spTree>
    <p:extLst>
      <p:ext uri="{BB962C8B-B14F-4D97-AF65-F5344CB8AC3E}">
        <p14:creationId xmlns:p14="http://schemas.microsoft.com/office/powerpoint/2010/main" val="365462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C3763-455F-4F07-AD20-A5E653EA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Индекс лояльности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учителей-предметников к проекту ЭНШ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7ABBB-FE68-4A62-9F30-8275466D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" y="1825625"/>
            <a:ext cx="11380124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среднем индекс лояльности </a:t>
            </a:r>
            <a:r>
              <a:rPr lang="ru-RU" b="1" dirty="0"/>
              <a:t>учителей-предметников</a:t>
            </a:r>
            <a:r>
              <a:rPr lang="ru-RU" dirty="0"/>
              <a:t> к проекту составил </a:t>
            </a:r>
            <a:r>
              <a:rPr lang="ru-RU" b="1" dirty="0"/>
              <a:t>90%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/>
              <a:t>В шести </a:t>
            </a:r>
            <a:r>
              <a:rPr lang="ru-RU" dirty="0"/>
              <a:t>образовательных организациях – </a:t>
            </a:r>
            <a:r>
              <a:rPr lang="ru-RU" b="1" dirty="0"/>
              <a:t>100%;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 двух </a:t>
            </a:r>
            <a:r>
              <a:rPr lang="ru-RU" dirty="0"/>
              <a:t>– </a:t>
            </a:r>
            <a:r>
              <a:rPr lang="ru-RU" b="1" dirty="0"/>
              <a:t>от 80% до 95%;</a:t>
            </a:r>
          </a:p>
          <a:p>
            <a:pPr marL="0" indent="0">
              <a:buNone/>
            </a:pPr>
            <a:r>
              <a:rPr lang="ru-RU" b="1" dirty="0"/>
              <a:t>В двух </a:t>
            </a:r>
            <a:r>
              <a:rPr lang="ru-RU" dirty="0"/>
              <a:t>образовательных организациях удовлетворенность </a:t>
            </a:r>
            <a:r>
              <a:rPr lang="ru-RU" b="1" dirty="0"/>
              <a:t>ниже 75%.</a:t>
            </a:r>
          </a:p>
        </p:txBody>
      </p:sp>
    </p:spTree>
    <p:extLst>
      <p:ext uri="{BB962C8B-B14F-4D97-AF65-F5344CB8AC3E}">
        <p14:creationId xmlns:p14="http://schemas.microsoft.com/office/powerpoint/2010/main" val="97449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8DDF7-229C-45E0-B753-EEFBBBE8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Новые задачи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ПОКАЗАТЕЛИ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2850A-3C46-4A8C-8261-A993AA211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32964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Доля образовательных организаций (участников проекта), разработавших </a:t>
            </a:r>
            <a:r>
              <a:rPr lang="ru-RU" sz="2000" b="1" dirty="0"/>
              <a:t>ОП в соответствии ФГОС НОО, ФОП НОО</a:t>
            </a:r>
          </a:p>
          <a:p>
            <a:r>
              <a:rPr lang="ru-RU" sz="2000" dirty="0"/>
              <a:t>Доля обучающихся, переведенных </a:t>
            </a:r>
            <a:r>
              <a:rPr lang="ru-RU" sz="2000" b="1" dirty="0"/>
              <a:t>на традиционную модель </a:t>
            </a:r>
            <a:r>
              <a:rPr lang="ru-RU" sz="2000" dirty="0"/>
              <a:t>обучения по итогам промежуточной аттестации </a:t>
            </a:r>
          </a:p>
          <a:p>
            <a:r>
              <a:rPr lang="ru-RU" sz="2000" dirty="0"/>
              <a:t>Доля обучающихся, успевающих на «отлично» и «хорошо» по итогам промежуточной аттестации </a:t>
            </a:r>
            <a:r>
              <a:rPr lang="ru-RU" sz="2000" b="1" dirty="0"/>
              <a:t>на основе единых оценочных материалов</a:t>
            </a:r>
          </a:p>
          <a:p>
            <a:r>
              <a:rPr lang="ru-RU" sz="2000" dirty="0"/>
              <a:t>Доля образовательных организаций (участников проекта), реализовавших </a:t>
            </a:r>
            <a:r>
              <a:rPr lang="ru-RU" sz="2000" b="1" dirty="0"/>
              <a:t>мероприятия</a:t>
            </a:r>
            <a:r>
              <a:rPr lang="ru-RU" sz="2000" dirty="0"/>
              <a:t> в рамках тематических недель и ключевых событий проекта</a:t>
            </a:r>
          </a:p>
          <a:p>
            <a:r>
              <a:rPr lang="ru-RU" sz="2000" dirty="0"/>
              <a:t>Доля образовательных организаций, представивших опыт реализации проекта, </a:t>
            </a:r>
            <a:r>
              <a:rPr lang="ru-RU" sz="2000" b="1" dirty="0"/>
              <a:t>методический продукт</a:t>
            </a:r>
          </a:p>
          <a:p>
            <a:r>
              <a:rPr lang="ru-RU" sz="2000" b="1" dirty="0"/>
              <a:t>…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42F8F4-581B-4457-8033-54172D068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4494" y="1825625"/>
            <a:ext cx="2409305" cy="4351338"/>
          </a:xfrm>
        </p:spPr>
        <p:txBody>
          <a:bodyPr>
            <a:normAutofit/>
          </a:bodyPr>
          <a:lstStyle/>
          <a:p>
            <a:r>
              <a:rPr lang="ru-RU" sz="2000" dirty="0"/>
              <a:t>100%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1%</a:t>
            </a:r>
          </a:p>
          <a:p>
            <a:endParaRPr lang="ru-RU" sz="2000" dirty="0"/>
          </a:p>
          <a:p>
            <a:r>
              <a:rPr lang="ru-RU" sz="2000" dirty="0"/>
              <a:t>80%</a:t>
            </a:r>
          </a:p>
          <a:p>
            <a:endParaRPr lang="ru-RU" sz="2000" dirty="0"/>
          </a:p>
          <a:p>
            <a:r>
              <a:rPr lang="ru-RU" sz="2000" dirty="0"/>
              <a:t>90%</a:t>
            </a:r>
          </a:p>
          <a:p>
            <a:endParaRPr lang="ru-RU" sz="2000" dirty="0"/>
          </a:p>
          <a:p>
            <a:r>
              <a:rPr lang="ru-RU" sz="20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1994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2A075AB-145B-4CD1-8E51-B6E42043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07" y="381000"/>
            <a:ext cx="4364182" cy="1325563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Новые задачи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C22509-19AF-4C9C-9E86-DD136AE67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407" y="1964690"/>
            <a:ext cx="3941618" cy="41217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 лучших практик проекта, в том числе в рамках реализации внеурочной деятельности.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1FCC9B-495F-441A-AFDB-C31E699C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71" y="133908"/>
            <a:ext cx="4364182" cy="63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9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3143" y="1754459"/>
            <a:ext cx="1078550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lnSpc>
                <a:spcPct val="100000"/>
              </a:lnSpc>
              <a:defRPr sz="1800"/>
            </a:pPr>
            <a:endParaRPr lang="ru-RU" sz="2000" dirty="0"/>
          </a:p>
        </p:txBody>
      </p:sp>
      <p:sp>
        <p:nvSpPr>
          <p:cNvPr id="8" name="Shape 55">
            <a:extLst>
              <a:ext uri="{FF2B5EF4-FFF2-40B4-BE49-F238E27FC236}">
                <a16:creationId xmlns:a16="http://schemas.microsoft.com/office/drawing/2014/main" id="{4369872C-1E74-4413-A922-AD25889389F6}"/>
              </a:ext>
            </a:extLst>
          </p:cNvPr>
          <p:cNvSpPr/>
          <p:nvPr/>
        </p:nvSpPr>
        <p:spPr>
          <a:xfrm>
            <a:off x="679382" y="515293"/>
            <a:ext cx="9957241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3600" b="1" dirty="0">
              <a:solidFill>
                <a:srgbClr val="1D3152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C73F8A-775E-2797-9CBC-D2B929653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5837"/>
            <a:ext cx="9144000" cy="23876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9619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3143" y="1754459"/>
            <a:ext cx="1078550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lnSpc>
                <a:spcPct val="100000"/>
              </a:lnSpc>
              <a:defRPr sz="1800"/>
            </a:pPr>
            <a:endParaRPr lang="ru-RU" sz="2000" dirty="0"/>
          </a:p>
        </p:txBody>
      </p:sp>
      <p:sp>
        <p:nvSpPr>
          <p:cNvPr id="8" name="Shape 55">
            <a:extLst>
              <a:ext uri="{FF2B5EF4-FFF2-40B4-BE49-F238E27FC236}">
                <a16:creationId xmlns:a16="http://schemas.microsoft.com/office/drawing/2014/main" id="{4369872C-1E74-4413-A922-AD25889389F6}"/>
              </a:ext>
            </a:extLst>
          </p:cNvPr>
          <p:cNvSpPr/>
          <p:nvPr/>
        </p:nvSpPr>
        <p:spPr>
          <a:xfrm>
            <a:off x="679382" y="515293"/>
            <a:ext cx="9957241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3600" b="1" dirty="0">
              <a:solidFill>
                <a:srgbClr val="1D315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80F59-3DEE-0C3C-AF72-3912E37F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</a:rPr>
              <a:t>ПРОЕКТ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«ЭФФЕКТИВНАЯ НАЧАЛЬНАЯ ШКОЛА»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3281E-4A9B-9716-2E7B-C856C472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5" y="17544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/>
              <a:t>Цель: обеспечение условий для развития и обучения детей С ВЫСОКИМ УРОВНЕМ РАЗВИТИЯ ПАРАМЕТРОВ ДОШКОЛЬНОЙ ЗРЕЛОСТИ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Альтернативный способ достижения высоких результатов начального общего образования за 3 года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Эффективный инструмент дифференциации обучения, выявления, поддержки и развития талантливых детей и молодежи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Создание дополнительных условий для мотивации детей к обучению.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A3A24-B6AA-4E60-AC37-11702448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2887" y="1840856"/>
            <a:ext cx="2599113" cy="23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72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УСЛОВИЯ РЕАЛИЗАЦИИ ПРОЕКТА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«ЭФФЕКТИВНАЯ НАЧАЛЬНАЯ ШКОЛА»</a:t>
            </a:r>
            <a:br>
              <a:rPr lang="ru-RU" dirty="0">
                <a:solidFill>
                  <a:srgbClr val="15326C"/>
                </a:solidFill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487978"/>
            <a:ext cx="10746971" cy="46889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Количество учащихся в классе не более 25 человек;</a:t>
            </a:r>
          </a:p>
          <a:p>
            <a:pPr marL="0" indent="0">
              <a:buNone/>
            </a:pPr>
            <a:r>
              <a:rPr lang="ru-RU" dirty="0"/>
              <a:t>2. Прием учащихся по достижению 7 лет;</a:t>
            </a:r>
          </a:p>
          <a:p>
            <a:pPr marL="0" indent="0">
              <a:buNone/>
            </a:pPr>
            <a:r>
              <a:rPr lang="ru-RU" dirty="0"/>
              <a:t>3. Обучение сопровождается независимой диагностикой (мониторингом) образовательных результатов, личностного благополучия и показателей здоровья;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Мониторинг успешности </a:t>
            </a:r>
            <a:r>
              <a:rPr lang="ru-RU" dirty="0"/>
              <a:t>обучения по образовательной программе начального общего образования за 3 года проводится </a:t>
            </a:r>
            <a:r>
              <a:rPr lang="ru-RU" b="1" dirty="0"/>
              <a:t>с учетом полного объема результатов </a:t>
            </a:r>
            <a:r>
              <a:rPr lang="ru-RU" dirty="0"/>
              <a:t>на основании Федерального государственного образовательного стандарта начального общего образования;</a:t>
            </a:r>
          </a:p>
          <a:p>
            <a:pPr marL="0" indent="0">
              <a:buNone/>
            </a:pPr>
            <a:r>
              <a:rPr lang="ru-RU" dirty="0"/>
              <a:t>5. В случае </a:t>
            </a:r>
            <a:r>
              <a:rPr lang="ru-RU" b="1" dirty="0"/>
              <a:t>неудовлетворительных результатов </a:t>
            </a:r>
            <a:r>
              <a:rPr lang="ru-RU" dirty="0"/>
              <a:t>независимой диагностики или психолого-педагогического и медицинского заключения на любом этапе обучения </a:t>
            </a:r>
            <a:r>
              <a:rPr lang="ru-RU" b="1" dirty="0"/>
              <a:t>количество лет </a:t>
            </a:r>
            <a:r>
              <a:rPr lang="ru-RU" dirty="0"/>
              <a:t>на освоение образовательной программы может быть </a:t>
            </a:r>
            <a:r>
              <a:rPr lang="ru-RU" b="1" dirty="0"/>
              <a:t>увеличено</a:t>
            </a:r>
            <a:r>
              <a:rPr lang="ru-RU" dirty="0"/>
              <a:t> до показателя, утвержденного в Федеральном государственном образовательном стандарте начального общего образования (</a:t>
            </a:r>
            <a:r>
              <a:rPr lang="ru-RU" b="1" dirty="0"/>
              <a:t>4 лет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882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r>
              <a:rPr lang="ru-RU" dirty="0">
                <a:solidFill>
                  <a:srgbClr val="15326C"/>
                </a:solidFill>
                <a:latin typeface="+mn-lt"/>
              </a:rPr>
              <a:t>Модели ускоренного обучения </a:t>
            </a:r>
            <a:br>
              <a:rPr lang="ru-RU" dirty="0">
                <a:solidFill>
                  <a:srgbClr val="15326C"/>
                </a:solidFill>
                <a:latin typeface="+mn-lt"/>
              </a:rPr>
            </a:br>
            <a:r>
              <a:rPr lang="ru-RU" dirty="0">
                <a:solidFill>
                  <a:srgbClr val="15326C"/>
                </a:solidFill>
                <a:latin typeface="+mn-lt"/>
              </a:rPr>
              <a:t>в начальной школе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EB3B7-EBEC-7E96-F904-DF2C87CF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742" y="2254638"/>
            <a:ext cx="9632515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17.6.	«</a:t>
            </a:r>
            <a:r>
              <a:rPr lang="ru-RU" sz="2400" dirty="0"/>
              <a:t>При формировании индивидуальных учебных планов, в том числе для </a:t>
            </a:r>
            <a:r>
              <a:rPr lang="ru-RU" sz="2400" b="1" dirty="0"/>
              <a:t>ускоренного обучения</a:t>
            </a:r>
            <a:r>
              <a:rPr lang="ru-RU" sz="2400" dirty="0"/>
              <a:t>, </a:t>
            </a:r>
            <a:r>
              <a:rPr lang="ru-RU" sz="2400" b="1" dirty="0"/>
              <a:t>объём</a:t>
            </a:r>
            <a:r>
              <a:rPr lang="ru-RU" sz="2400" dirty="0"/>
              <a:t> дневной и недельной учебной нагрузки, </a:t>
            </a:r>
            <a:r>
              <a:rPr lang="ru-RU" sz="2400" b="1" dirty="0"/>
              <a:t>организация</a:t>
            </a:r>
            <a:r>
              <a:rPr lang="ru-RU" sz="2400" dirty="0"/>
              <a:t> учебных и внеурочных мероприятий, </a:t>
            </a:r>
            <a:r>
              <a:rPr lang="ru-RU" sz="2400" b="1" dirty="0"/>
              <a:t>расписание занятий</a:t>
            </a:r>
            <a:r>
              <a:rPr lang="ru-RU" sz="2400" dirty="0"/>
              <a:t>, объём </a:t>
            </a:r>
            <a:r>
              <a:rPr lang="ru-RU" sz="2400" b="1" dirty="0"/>
              <a:t>домашних заданий </a:t>
            </a:r>
            <a:r>
              <a:rPr lang="ru-RU" sz="2400" dirty="0"/>
              <a:t>должны соответствовать требованиям, предусмотренным </a:t>
            </a:r>
            <a:r>
              <a:rPr lang="ru-RU" sz="2400" b="1" dirty="0"/>
              <a:t>Гигиеническими нормативами и Санитарно-эпидемиологическими требованиями</a:t>
            </a:r>
            <a:r>
              <a:rPr lang="ru-RU" sz="2400" dirty="0"/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269A8-7E70-8E4D-EE14-06290FA32FD9}"/>
              </a:ext>
            </a:extLst>
          </p:cNvPr>
          <p:cNvSpPr txBox="1"/>
          <p:nvPr/>
        </p:nvSpPr>
        <p:spPr>
          <a:xfrm>
            <a:off x="2111433" y="576318"/>
            <a:ext cx="7132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17.1.</a:t>
            </a:r>
            <a:r>
              <a:rPr lang="ru-RU" sz="2400" b="1" dirty="0">
                <a:latin typeface="+mn-lt"/>
              </a:rPr>
              <a:t> ФОП НОО </a:t>
            </a:r>
            <a:r>
              <a:rPr lang="ru-RU" sz="2400" dirty="0">
                <a:latin typeface="+mn-lt"/>
              </a:rPr>
              <a:t>является </a:t>
            </a:r>
            <a:r>
              <a:rPr lang="ru-RU" sz="2400" b="1" dirty="0">
                <a:latin typeface="+mn-lt"/>
              </a:rPr>
              <a:t>основным</a:t>
            </a:r>
            <a:r>
              <a:rPr lang="ru-RU" sz="2400" dirty="0">
                <a:latin typeface="+mn-lt"/>
              </a:rPr>
              <a:t> документом, определяющим </a:t>
            </a:r>
            <a:r>
              <a:rPr lang="ru-RU" sz="2400" b="1" dirty="0">
                <a:latin typeface="+mn-lt"/>
              </a:rPr>
              <a:t>содержание</a:t>
            </a:r>
            <a:r>
              <a:rPr lang="ru-RU" sz="2400" dirty="0">
                <a:latin typeface="+mn-lt"/>
              </a:rPr>
              <a:t> общего образования, а также регламентирующим образовательную </a:t>
            </a:r>
            <a:r>
              <a:rPr lang="ru-RU" sz="2400" b="1" dirty="0">
                <a:latin typeface="+mn-lt"/>
              </a:rPr>
              <a:t>деятельность организации </a:t>
            </a:r>
            <a:r>
              <a:rPr lang="ru-RU" sz="2400" dirty="0">
                <a:latin typeface="+mn-lt"/>
              </a:rPr>
              <a:t>в единстве урочной и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0630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531"/>
            <a:ext cx="10515600" cy="50464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/>
              <a:t>	Требования ФГОС НОО к личностным результатам по направлениям </a:t>
            </a:r>
            <a:r>
              <a:rPr lang="ru-RU" sz="3000" b="1" dirty="0"/>
              <a:t>воспитательной работы</a:t>
            </a:r>
            <a:r>
              <a:rPr lang="ru-RU" sz="3000" dirty="0"/>
              <a:t>: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dirty="0"/>
              <a:t>1. Патриотическое воспитание (4)</a:t>
            </a:r>
          </a:p>
          <a:p>
            <a:pPr marL="0" indent="0">
              <a:buNone/>
            </a:pPr>
            <a:r>
              <a:rPr lang="ru-RU" dirty="0"/>
              <a:t>2. Гражданское воспитание (8)</a:t>
            </a:r>
          </a:p>
          <a:p>
            <a:pPr marL="0" indent="0">
              <a:buNone/>
            </a:pPr>
            <a:r>
              <a:rPr lang="ru-RU" dirty="0"/>
              <a:t>3. Духовно-нравственное воспитание (3)</a:t>
            </a:r>
          </a:p>
          <a:p>
            <a:pPr marL="0" indent="0">
              <a:buNone/>
            </a:pPr>
            <a:r>
              <a:rPr lang="ru-RU" dirty="0"/>
              <a:t>4. Эстетическое воспитание (3)</a:t>
            </a:r>
          </a:p>
          <a:p>
            <a:pPr marL="0" indent="0">
              <a:buNone/>
            </a:pPr>
            <a:r>
              <a:rPr lang="ru-RU" dirty="0"/>
              <a:t>5. Воспитание ценности научного познания (3)</a:t>
            </a:r>
          </a:p>
          <a:p>
            <a:pPr marL="0" indent="0">
              <a:buNone/>
            </a:pPr>
            <a:r>
              <a:rPr lang="ru-RU" dirty="0"/>
              <a:t>6. Физическое воспитание. Формирование культуры здоровья и эмоционального благополучия (5)</a:t>
            </a:r>
          </a:p>
          <a:p>
            <a:pPr marL="0" indent="0">
              <a:buNone/>
            </a:pPr>
            <a:r>
              <a:rPr lang="ru-RU" dirty="0"/>
              <a:t>7. Трудовое воспитание (5)</a:t>
            </a:r>
          </a:p>
          <a:p>
            <a:pPr marL="0" indent="0">
              <a:buNone/>
            </a:pPr>
            <a:r>
              <a:rPr lang="ru-RU" dirty="0"/>
              <a:t>8. Экологическое воспитание (5)</a:t>
            </a: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905"/>
            <a:ext cx="10515600" cy="506305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dirty="0"/>
              <a:t>	Требования ФГОС НОО к </a:t>
            </a:r>
            <a:r>
              <a:rPr lang="ru-RU" sz="3300" b="1" dirty="0"/>
              <a:t>метапредметным</a:t>
            </a:r>
            <a:r>
              <a:rPr lang="ru-RU" sz="3300" dirty="0"/>
              <a:t> результатам </a:t>
            </a:r>
          </a:p>
          <a:p>
            <a:pPr marL="0" indent="0" algn="ctr">
              <a:buNone/>
            </a:pPr>
            <a:r>
              <a:rPr lang="ru-RU" sz="3300" b="1" dirty="0"/>
              <a:t>по годам обучения (классам)</a:t>
            </a:r>
            <a:r>
              <a:rPr lang="ru-RU" sz="3300" dirty="0"/>
              <a:t>:</a:t>
            </a:r>
          </a:p>
          <a:p>
            <a:pPr marL="0" indent="0" algn="ctr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b="1" dirty="0"/>
              <a:t>1. Овладение универсальными учебными познавательными действиями</a:t>
            </a:r>
          </a:p>
          <a:p>
            <a:pPr marL="0" indent="0">
              <a:buNone/>
            </a:pPr>
            <a:r>
              <a:rPr lang="ru-RU" dirty="0"/>
              <a:t>1.1. Базовые логические действия (НОО – 5)</a:t>
            </a:r>
          </a:p>
          <a:p>
            <a:pPr marL="0" indent="0">
              <a:buNone/>
            </a:pPr>
            <a:r>
              <a:rPr lang="ru-RU" dirty="0"/>
              <a:t>1.2. Базовые исследовательские действия (НОО – 6)</a:t>
            </a:r>
          </a:p>
          <a:p>
            <a:pPr marL="0" indent="0">
              <a:buNone/>
            </a:pPr>
            <a:r>
              <a:rPr lang="ru-RU" dirty="0"/>
              <a:t>1.3. Работа с информацией (НОО – 6)</a:t>
            </a:r>
          </a:p>
          <a:p>
            <a:pPr marL="0" indent="0">
              <a:buNone/>
            </a:pPr>
            <a:r>
              <a:rPr lang="ru-RU" b="1" dirty="0"/>
              <a:t>2. Овладение универсальными учебными коммуникативными действиями</a:t>
            </a:r>
          </a:p>
          <a:p>
            <a:pPr marL="0" indent="0">
              <a:buNone/>
            </a:pPr>
            <a:r>
              <a:rPr lang="ru-RU" dirty="0"/>
              <a:t>2.1. Общение (НОО – 8)</a:t>
            </a:r>
          </a:p>
          <a:p>
            <a:pPr marL="0" indent="0">
              <a:buNone/>
            </a:pPr>
            <a:r>
              <a:rPr lang="ru-RU" dirty="0"/>
              <a:t>2.2. Совместная деятельность (НОО – 4)</a:t>
            </a:r>
          </a:p>
          <a:p>
            <a:pPr marL="0" indent="0">
              <a:buNone/>
            </a:pPr>
            <a:r>
              <a:rPr lang="ru-RU" b="1" dirty="0"/>
              <a:t>3. Овладение универсальными регулятивными действиями</a:t>
            </a:r>
          </a:p>
          <a:p>
            <a:pPr marL="0" indent="0">
              <a:buNone/>
            </a:pPr>
            <a:r>
              <a:rPr lang="ru-RU" dirty="0"/>
              <a:t>3.1. Самоорганизация (НОО – 2)</a:t>
            </a:r>
          </a:p>
          <a:p>
            <a:pPr marL="0" indent="0">
              <a:buNone/>
            </a:pPr>
            <a:r>
              <a:rPr lang="ru-RU" dirty="0"/>
              <a:t>3.2. Самоконтроль (НОО – 2)</a:t>
            </a:r>
          </a:p>
        </p:txBody>
      </p:sp>
    </p:spTree>
    <p:extLst>
      <p:ext uri="{BB962C8B-B14F-4D97-AF65-F5344CB8AC3E}">
        <p14:creationId xmlns:p14="http://schemas.microsoft.com/office/powerpoint/2010/main" val="222477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98" y="1765983"/>
            <a:ext cx="10062838" cy="452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Русский язык </a:t>
            </a:r>
          </a:p>
          <a:p>
            <a:pPr marL="0" indent="0">
              <a:buNone/>
            </a:pPr>
            <a:r>
              <a:rPr lang="ru-RU" sz="2400" dirty="0"/>
              <a:t>Литературное чтение </a:t>
            </a:r>
          </a:p>
          <a:p>
            <a:pPr marL="0" indent="0">
              <a:buNone/>
            </a:pPr>
            <a:r>
              <a:rPr lang="ru-RU" sz="2400" dirty="0"/>
              <a:t>Иностранный язык </a:t>
            </a:r>
          </a:p>
          <a:p>
            <a:pPr marL="0" indent="0">
              <a:buNone/>
            </a:pPr>
            <a:r>
              <a:rPr lang="ru-RU" sz="2400" dirty="0"/>
              <a:t>Математика </a:t>
            </a:r>
          </a:p>
          <a:p>
            <a:pPr marL="0" indent="0">
              <a:buNone/>
            </a:pPr>
            <a:r>
              <a:rPr lang="ru-RU" sz="2400" dirty="0"/>
              <a:t>Окружающий мир </a:t>
            </a:r>
          </a:p>
          <a:p>
            <a:pPr marL="0" indent="0">
              <a:buNone/>
            </a:pPr>
            <a:r>
              <a:rPr lang="ru-RU" sz="2400" dirty="0"/>
              <a:t>Основы религиозных культур и светской этики </a:t>
            </a:r>
          </a:p>
          <a:p>
            <a:pPr marL="0" indent="0">
              <a:buNone/>
            </a:pPr>
            <a:r>
              <a:rPr lang="ru-RU" sz="2400" dirty="0"/>
              <a:t>Изобразительное искусство </a:t>
            </a:r>
          </a:p>
          <a:p>
            <a:pPr marL="0" indent="0">
              <a:buNone/>
            </a:pPr>
            <a:r>
              <a:rPr lang="ru-RU" sz="2400" dirty="0"/>
              <a:t>Музыка </a:t>
            </a:r>
          </a:p>
          <a:p>
            <a:pPr marL="0" indent="0">
              <a:buNone/>
            </a:pPr>
            <a:r>
              <a:rPr lang="ru-RU" sz="2400" dirty="0"/>
              <a:t>Труд</a:t>
            </a:r>
          </a:p>
          <a:p>
            <a:pPr marL="0" indent="0">
              <a:buNone/>
            </a:pPr>
            <a:r>
              <a:rPr lang="ru-RU" sz="2400" dirty="0"/>
              <a:t>Физическая культура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D2DC6-9E8E-1115-4E64-AC9886A309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379" y="1691532"/>
            <a:ext cx="3848377" cy="3848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D686A-9F1F-D16D-9A95-5D13BA0A1ECB}"/>
              </a:ext>
            </a:extLst>
          </p:cNvPr>
          <p:cNvSpPr txBox="1"/>
          <p:nvPr/>
        </p:nvSpPr>
        <p:spPr>
          <a:xfrm>
            <a:off x="1222898" y="716581"/>
            <a:ext cx="9746204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 ФГОС НОО к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предметным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результатам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годам обучения (классам)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708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30" y="1377993"/>
            <a:ext cx="11061577" cy="60255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30" y="2101389"/>
            <a:ext cx="11136579" cy="418674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РДР - на выявление и оценку предметных результатов по математике, русскому языку, окружающему миру – 2 раза в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КДР - на выявление и оценку метапредметных результатов по всем предметам учебного плана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Модель 1:  РДР №1 – 1 класс    Модель 2: РДР №1 – ½ 1-го класса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          РДР №2 – 2 класс                        РДР №2 – ½ 2-го класса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          КДР – 1 класс                                КДР – 1 класс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менее 80% обучающихся по «программе 1-3» успевающих на </a:t>
            </a:r>
            <a:r>
              <a:rPr lang="ru-RU" b="1" dirty="0"/>
              <a:t>«отлично» и «хорошо»</a:t>
            </a:r>
            <a:r>
              <a:rPr lang="ru-RU" dirty="0"/>
              <a:t> по итогам учебного года, от общего количества обучающихся по «программе 1-3»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493BE-2CB0-6A69-7B9D-BF9214798501}"/>
              </a:ext>
            </a:extLst>
          </p:cNvPr>
          <p:cNvSpPr txBox="1"/>
          <p:nvPr/>
        </p:nvSpPr>
        <p:spPr>
          <a:xfrm>
            <a:off x="643630" y="478940"/>
            <a:ext cx="9511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Мониторинг успешности обучения по образовательной программе начального общего образования за 3 года с учетом </a:t>
            </a:r>
            <a:r>
              <a:rPr lang="ru-RU" sz="2400" b="1" dirty="0"/>
              <a:t>полного объема </a:t>
            </a:r>
            <a:r>
              <a:rPr lang="ru-RU" sz="2400" dirty="0"/>
              <a:t>результатов на основании ФГОС НОО.</a:t>
            </a:r>
          </a:p>
        </p:txBody>
      </p:sp>
    </p:spTree>
    <p:extLst>
      <p:ext uri="{BB962C8B-B14F-4D97-AF65-F5344CB8AC3E}">
        <p14:creationId xmlns:p14="http://schemas.microsoft.com/office/powerpoint/2010/main" val="15355361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D7C3B8C-775E-4EB3-8D3B-1D34F3F3796D}" vid="{61B32FF0-CDF8-4591-B866-1BED02E74407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1001</Words>
  <Application>Microsoft Office PowerPoint</Application>
  <PresentationFormat>Широкоэкранный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1_Тема Office</vt:lpstr>
      <vt:lpstr>Тема1</vt:lpstr>
      <vt:lpstr>2_Тема Office</vt:lpstr>
      <vt:lpstr>Презентация PowerPoint</vt:lpstr>
      <vt:lpstr>ПРОЕКТ  «ЭФФЕКТИВНАЯ НАЧАЛЬНАЯ ШКОЛА» </vt:lpstr>
      <vt:lpstr>УСЛОВИЯ РЕАЛИЗАЦИИ ПРОЕКТА  «ЭФФЕКТИВНАЯ НАЧАЛЬНАЯ ШКОЛА» </vt:lpstr>
      <vt:lpstr> Модели ускоренного обучения  в начальной школе</vt:lpstr>
      <vt:lpstr> </vt:lpstr>
      <vt:lpstr> </vt:lpstr>
      <vt:lpstr>Презентация PowerPoint</vt:lpstr>
      <vt:lpstr>Презентация PowerPoint</vt:lpstr>
      <vt:lpstr> </vt:lpstr>
      <vt:lpstr>Результаты проекта «Эффективная начальная школа»</vt:lpstr>
      <vt:lpstr>Доля обучающихся в 5 классах в ОО,  успевающих на «отлично» и «хорошо»</vt:lpstr>
      <vt:lpstr>Доля обучающихся 5 классов,  успевающих на «отлично» и «хорошо»</vt:lpstr>
      <vt:lpstr>Индекс лояльности родителей  выпускников ЭНШ к проекту</vt:lpstr>
      <vt:lpstr>Индекс лояльности  учителей-предметников к проекту ЭНШ</vt:lpstr>
      <vt:lpstr>Новые задачи ПОКАЗАТЕЛИ РЕАЛИЗАЦИИ ПРОЕКТА</vt:lpstr>
      <vt:lpstr>Новые задачи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User</cp:lastModifiedBy>
  <cp:revision>46</cp:revision>
  <dcterms:modified xsi:type="dcterms:W3CDTF">2025-06-16T19:26:11Z</dcterms:modified>
</cp:coreProperties>
</file>