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334" r:id="rId3"/>
    <p:sldId id="333" r:id="rId4"/>
    <p:sldId id="337" r:id="rId5"/>
    <p:sldId id="332" r:id="rId6"/>
    <p:sldId id="331" r:id="rId7"/>
    <p:sldId id="339" r:id="rId8"/>
    <p:sldId id="344" r:id="rId9"/>
    <p:sldId id="352" r:id="rId10"/>
    <p:sldId id="330" r:id="rId11"/>
    <p:sldId id="340" r:id="rId12"/>
    <p:sldId id="329" r:id="rId13"/>
    <p:sldId id="343" r:id="rId14"/>
    <p:sldId id="328" r:id="rId15"/>
    <p:sldId id="327" r:id="rId16"/>
    <p:sldId id="341" r:id="rId17"/>
    <p:sldId id="342" r:id="rId18"/>
    <p:sldId id="353" r:id="rId19"/>
    <p:sldId id="326" r:id="rId20"/>
    <p:sldId id="351" r:id="rId21"/>
    <p:sldId id="349" r:id="rId22"/>
    <p:sldId id="350" r:id="rId23"/>
    <p:sldId id="354" r:id="rId24"/>
    <p:sldId id="325" r:id="rId25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9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2871414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0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1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565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95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1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116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09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71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46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0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86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14760"/>
            <a:ext cx="2743200" cy="24830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7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lgabarsukova70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olgabarsukova70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BA5F81-ACB9-4A83-BB00-AD0DC06DF092}"/>
              </a:ext>
            </a:extLst>
          </p:cNvPr>
          <p:cNvSpPr/>
          <p:nvPr/>
        </p:nvSpPr>
        <p:spPr>
          <a:xfrm>
            <a:off x="576998" y="2067659"/>
            <a:ext cx="9742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Учитель как дизайнер образовательной среды</a:t>
            </a:r>
          </a:p>
        </p:txBody>
      </p:sp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2226981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656A7E-A599-49B9-AF59-62F1030279B0}"/>
              </a:ext>
            </a:extLst>
          </p:cNvPr>
          <p:cNvSpPr/>
          <p:nvPr/>
        </p:nvSpPr>
        <p:spPr>
          <a:xfrm>
            <a:off x="5856250" y="3629115"/>
            <a:ext cx="6096000" cy="1841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Чернявская Ольга Евгеньевна, </a:t>
            </a:r>
            <a:endParaRPr lang="ru-RU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учитель начальных классов,</a:t>
            </a:r>
            <a:endParaRPr lang="ru-RU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МБОУ СОШ №4 с УИОП им. </a:t>
            </a:r>
            <a:r>
              <a:rPr lang="ru-RU" sz="2000" b="1" dirty="0" err="1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Г.К.Жукова</a:t>
            </a:r>
            <a:r>
              <a:rPr lang="ru-RU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,</a:t>
            </a:r>
            <a:r>
              <a:rPr lang="ru-RU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ru-RU" sz="20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г.о. Краснознаменск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/>
              </a:rPr>
              <a:t>olgabarsukova70@gmail.com</a:t>
            </a:r>
            <a:r>
              <a:rPr lang="ru-RU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4221D5-71D2-4B88-A986-2B4D0AB3A5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945" y="193960"/>
            <a:ext cx="791052" cy="10309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EA6131-494F-47C8-A6F2-FD6B548C251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6299" y="224258"/>
            <a:ext cx="1535881" cy="11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538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38D107-6465-4388-8FAE-A42DF2CF6F71}"/>
              </a:ext>
            </a:extLst>
          </p:cNvPr>
          <p:cNvSpPr/>
          <p:nvPr/>
        </p:nvSpPr>
        <p:spPr>
          <a:xfrm>
            <a:off x="3202879" y="1392169"/>
            <a:ext cx="62295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Зона тишины и концентрации</a:t>
            </a:r>
            <a:endParaRPr lang="ru-RU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C1972-D470-4746-8B26-1AC04D5835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4776" y="2308834"/>
            <a:ext cx="5062448" cy="35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854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4C832E-075E-4C0B-9CF7-ACF66F39ED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408" y="317784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D32244-F1AC-42D9-A7D9-E794114C91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2265" y="384846"/>
            <a:ext cx="1146147" cy="835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9041FE-0B1C-49C2-AB19-45527C802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9" y="1591419"/>
            <a:ext cx="4516005" cy="36752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AB6A4B-CDB5-4E4E-822B-BE29400AE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76" y="2806985"/>
            <a:ext cx="4397085" cy="33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2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38D107-6465-4388-8FAE-A42DF2CF6F71}"/>
              </a:ext>
            </a:extLst>
          </p:cNvPr>
          <p:cNvSpPr/>
          <p:nvPr/>
        </p:nvSpPr>
        <p:spPr>
          <a:xfrm>
            <a:off x="3031698" y="1422947"/>
            <a:ext cx="4868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Творческая мастерская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139677-91B5-4E20-8ECA-CF2A3E7EDE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4541" y="2336394"/>
            <a:ext cx="5921897" cy="41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90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1C872-1B85-44DF-8513-81E0BDF7F2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858" y="421694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4DD093-E7D6-4D65-8809-DE68912949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9591" y="421694"/>
            <a:ext cx="1146147" cy="835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D38749-6E83-4D50-A99A-C84BD4B35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8" y="1583473"/>
            <a:ext cx="3761679" cy="2821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F54DF1-A9F9-48BC-989B-6DFBB763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18" y="2938346"/>
            <a:ext cx="3910363" cy="29327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F122F1-B951-4952-AC7F-ED6733A38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985" y="2706449"/>
            <a:ext cx="3408557" cy="37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554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3DAE56-E5BB-40AF-8BE2-28994C0F1C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113" y="26583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04DC11-471C-4A4A-9781-9C612D7D865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6672" y="299362"/>
            <a:ext cx="1146147" cy="835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5DB29E-158C-4D88-80F4-4E53190A2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6" y="1583473"/>
            <a:ext cx="5233638" cy="3925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E80A7E-D2ED-42CE-A39D-DE301B3E98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08" y="2628898"/>
            <a:ext cx="4655835" cy="34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817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38D107-6465-4388-8FAE-A42DF2CF6F71}"/>
              </a:ext>
            </a:extLst>
          </p:cNvPr>
          <p:cNvSpPr/>
          <p:nvPr/>
        </p:nvSpPr>
        <p:spPr>
          <a:xfrm>
            <a:off x="3686183" y="1392169"/>
            <a:ext cx="4362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Марафон общения</a:t>
            </a:r>
            <a:endParaRPr lang="ru-RU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4A5E67-4F2E-40C1-A436-E96AA22AA0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1687" y="2171211"/>
            <a:ext cx="5854391" cy="38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49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462275" y="1724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425081-A0D2-46F3-B5F3-4C0FCA905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5" y="1873797"/>
            <a:ext cx="4537188" cy="45371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DD0D8F-1F20-4C78-8502-3CD1CE5280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5064" y="3378636"/>
            <a:ext cx="4043132" cy="30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3252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462275" y="1724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74" name="Picture 2" descr="C:\Users\User\Downloads\5278379674684224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1600" y="2235200"/>
            <a:ext cx="2997200" cy="2997200"/>
          </a:xfrm>
          <a:prstGeom prst="rect">
            <a:avLst/>
          </a:prstGeom>
          <a:noFill/>
        </p:spPr>
      </p:pic>
      <p:pic>
        <p:nvPicPr>
          <p:cNvPr id="3075" name="Picture 3" descr="C:\Users\User\Downloads\5278379674684224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682751"/>
            <a:ext cx="4394200" cy="3295650"/>
          </a:xfrm>
          <a:prstGeom prst="rect">
            <a:avLst/>
          </a:prstGeom>
          <a:noFill/>
        </p:spPr>
      </p:pic>
      <p:pic>
        <p:nvPicPr>
          <p:cNvPr id="3077" name="Picture 5" descr="C:\Users\User\Downloads\5278379674684224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74800"/>
            <a:ext cx="40005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3325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BA5F81-ACB9-4A83-BB00-AD0DC06DF092}"/>
              </a:ext>
            </a:extLst>
          </p:cNvPr>
          <p:cNvSpPr/>
          <p:nvPr/>
        </p:nvSpPr>
        <p:spPr>
          <a:xfrm>
            <a:off x="507225" y="1699729"/>
            <a:ext cx="974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1D3152"/>
                </a:solidFill>
                <a:latin typeface="Calibri"/>
                <a:cs typeface="Calibri"/>
                <a:sym typeface="Calibri"/>
              </a:rPr>
              <a:t>Результаты: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852CF1-2C17-4AE5-894B-3C199E5566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25" y="212235"/>
            <a:ext cx="701101" cy="902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8F581-101C-4BF3-A9BF-C29FDED489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4865" y="331477"/>
            <a:ext cx="1146147" cy="835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2244EB-8BA2-4AE7-86B9-7268C5D193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25" y="3048696"/>
            <a:ext cx="1905000" cy="2990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0EA609-C9F7-4EEE-A704-ACD97A2DCBD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85918" y="3216124"/>
            <a:ext cx="2045027" cy="29908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06E91C-8E24-4EED-AF78-D70A1DAC25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62428" y="1352152"/>
            <a:ext cx="3851019" cy="460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40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852CF1-2C17-4AE5-894B-3C199E5566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25" y="212235"/>
            <a:ext cx="701101" cy="902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8F581-101C-4BF3-A9BF-C29FDED489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4865" y="331477"/>
            <a:ext cx="1146147" cy="8352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5" y="1290235"/>
            <a:ext cx="3596014" cy="508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980" y="1272630"/>
            <a:ext cx="3550771" cy="512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69" y="1423832"/>
            <a:ext cx="3817303" cy="497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489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BA5F81-ACB9-4A83-BB00-AD0DC06DF092}"/>
              </a:ext>
            </a:extLst>
          </p:cNvPr>
          <p:cNvSpPr/>
          <p:nvPr/>
        </p:nvSpPr>
        <p:spPr>
          <a:xfrm>
            <a:off x="434488" y="1131695"/>
            <a:ext cx="974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1D3152"/>
                </a:solidFill>
                <a:latin typeface="Calibri"/>
                <a:cs typeface="Calibri"/>
                <a:sym typeface="Calibri"/>
              </a:rPr>
              <a:t>Проблема:</a:t>
            </a:r>
          </a:p>
        </p:txBody>
      </p:sp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476052" y="1570871"/>
            <a:ext cx="10566348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algn="just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Высокая тревожность, повышенная двигательная активность, недостаток эффективных пространственных решений негативно сказывается на учебную мотивацию обучающихся.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51F2A5-C235-403A-8F13-A9D271B5BE66}"/>
              </a:ext>
            </a:extLst>
          </p:cNvPr>
          <p:cNvSpPr/>
          <p:nvPr/>
        </p:nvSpPr>
        <p:spPr>
          <a:xfrm>
            <a:off x="476052" y="2463701"/>
            <a:ext cx="974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1D3152"/>
                </a:solidFill>
                <a:latin typeface="Calibri"/>
                <a:cs typeface="Calibri"/>
                <a:sym typeface="Calibri"/>
              </a:rPr>
              <a:t>Актуальность:</a:t>
            </a:r>
          </a:p>
        </p:txBody>
      </p:sp>
      <p:sp>
        <p:nvSpPr>
          <p:cNvPr id="5" name="Shape 57">
            <a:extLst>
              <a:ext uri="{FF2B5EF4-FFF2-40B4-BE49-F238E27FC236}">
                <a16:creationId xmlns:a16="http://schemas.microsoft.com/office/drawing/2014/main" id="{F655C193-3BD7-43E8-BA65-804E05909006}"/>
              </a:ext>
            </a:extLst>
          </p:cNvPr>
          <p:cNvSpPr/>
          <p:nvPr/>
        </p:nvSpPr>
        <p:spPr>
          <a:xfrm>
            <a:off x="476052" y="2842502"/>
            <a:ext cx="10566348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В условиях, когда образовательные учреждения стремятся создать инклюзивную и поддерживающую атмосферу, роль учителя как дизайнера образовательной среды становится особенно значимой. Учитель, учитывая индивидуальные особенности детей и взаимодействуя с родителями, может создать пространство, в котором дети чувствуют себя уверенно и могут проявлять свои творческие способности.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98BCD8-9140-48BD-AF9B-A28D927966B6}"/>
              </a:ext>
            </a:extLst>
          </p:cNvPr>
          <p:cNvSpPr/>
          <p:nvPr/>
        </p:nvSpPr>
        <p:spPr>
          <a:xfrm>
            <a:off x="476052" y="4805922"/>
            <a:ext cx="9860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solidFill>
                  <a:srgbClr val="1D3152"/>
                </a:solidFill>
                <a:latin typeface="Calibri"/>
                <a:cs typeface="Calibri"/>
                <a:sym typeface="Calibri"/>
              </a:rPr>
              <a:t>Новизна:</a:t>
            </a:r>
          </a:p>
        </p:txBody>
      </p:sp>
      <p:sp>
        <p:nvSpPr>
          <p:cNvPr id="7" name="Shape 57">
            <a:extLst>
              <a:ext uri="{FF2B5EF4-FFF2-40B4-BE49-F238E27FC236}">
                <a16:creationId xmlns:a16="http://schemas.microsoft.com/office/drawing/2014/main" id="{12F53B92-7DB5-487D-96E3-8FDF6138E1B3}"/>
              </a:ext>
            </a:extLst>
          </p:cNvPr>
          <p:cNvSpPr/>
          <p:nvPr/>
        </p:nvSpPr>
        <p:spPr>
          <a:xfrm>
            <a:off x="611134" y="5285740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algn="just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Пять пространственных решений, которые изменили поведение детей.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A7A3C-41DD-4579-8A76-BEFD589C9E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425" y="321729"/>
            <a:ext cx="1144929" cy="8376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27A653-A282-4F24-B7E1-A58FD782A4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488" y="174227"/>
            <a:ext cx="697259" cy="9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173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852CF1-2C17-4AE5-894B-3C199E5566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25" y="212235"/>
            <a:ext cx="701101" cy="902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8F581-101C-4BF3-A9BF-C29FDED489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4865" y="331477"/>
            <a:ext cx="1146147" cy="8352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5" y="1113303"/>
            <a:ext cx="3511529" cy="531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31" y="1166700"/>
            <a:ext cx="3722794" cy="531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918" y="1166700"/>
            <a:ext cx="3723556" cy="523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581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852CF1-2C17-4AE5-894B-3C199E5566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25" y="212235"/>
            <a:ext cx="701101" cy="9022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18F581-101C-4BF3-A9BF-C29FDED489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4865" y="331477"/>
            <a:ext cx="1146147" cy="83522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3" y="1114521"/>
            <a:ext cx="3633926" cy="515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92" y="1174317"/>
            <a:ext cx="3513049" cy="503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64" y="1114521"/>
            <a:ext cx="3787036" cy="503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64477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5350551197024643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1600" y="1574800"/>
            <a:ext cx="3721100" cy="3721100"/>
          </a:xfrm>
          <a:prstGeom prst="rect">
            <a:avLst/>
          </a:prstGeom>
          <a:noFill/>
        </p:spPr>
      </p:pic>
      <p:pic>
        <p:nvPicPr>
          <p:cNvPr id="4099" name="Picture 3" descr="C:\Users\User\Downloads\5350551197024643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" y="1485900"/>
            <a:ext cx="6838179" cy="438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164477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70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Благодарю за внимание!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Чернявская Ольга Евгеньевна,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учитель начальных классов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МБОУ СОШ №4 с УИОП и. Г.К. Жукова,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г.о. Краснознаменск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hlinkClick r:id="rId3"/>
              </a:rPr>
              <a:t>olgabarsukova70@gmail.com</a:t>
            </a:r>
            <a:r>
              <a:rPr lang="ru-RU" sz="2000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ru-RU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тел: </a:t>
            </a:r>
            <a:r>
              <a:rPr lang="ru-RU" sz="2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8-915-046-02-65</a:t>
            </a:r>
          </a:p>
          <a:p>
            <a:pPr lvl="0" algn="r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9CB8F9-D485-4CA8-B51A-73B81224F6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340" y="400911"/>
            <a:ext cx="701101" cy="902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E5694-2B3F-4F0D-AE78-989326EBA7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9853" y="400911"/>
            <a:ext cx="1146147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174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A7A3C-41DD-4579-8A76-BEFD589C9E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425" y="321729"/>
            <a:ext cx="1144929" cy="8376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27A653-A282-4F24-B7E1-A58FD782A4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488" y="174227"/>
            <a:ext cx="697259" cy="9064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923741-7D95-4DCD-B29D-A02394D662B5}"/>
              </a:ext>
            </a:extLst>
          </p:cNvPr>
          <p:cNvSpPr/>
          <p:nvPr/>
        </p:nvSpPr>
        <p:spPr>
          <a:xfrm>
            <a:off x="2881714" y="1590819"/>
            <a:ext cx="59763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Не про мебель, </a:t>
            </a: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 про  педагогику </a:t>
            </a: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через пространство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6493EF-5C56-4018-BDA2-D9CE2921F5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470" y="3156156"/>
            <a:ext cx="2616243" cy="30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07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BA5F81-ACB9-4A83-BB00-AD0DC06DF092}"/>
              </a:ext>
            </a:extLst>
          </p:cNvPr>
          <p:cNvSpPr/>
          <p:nvPr/>
        </p:nvSpPr>
        <p:spPr>
          <a:xfrm>
            <a:off x="704652" y="1277000"/>
            <a:ext cx="9742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Зона для совместных решений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9862E-969B-4E74-83FB-70BDCCE8B5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134" y="297002"/>
            <a:ext cx="701101" cy="9022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0BDEC-0A3B-438D-9B51-40D3E8767E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898" y="297002"/>
            <a:ext cx="1146147" cy="835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A8D72C-AF62-49B2-9776-C6CFC3C54D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94485" y="2001043"/>
            <a:ext cx="6067733" cy="404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41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24DF40-F632-4A4F-959E-89207E019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42" y="2090169"/>
            <a:ext cx="2910590" cy="35601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5C0303-75B9-4DC9-A91F-F55F9F6D21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05" y="1769537"/>
            <a:ext cx="2910590" cy="38807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DEBFEE-26BA-425A-B6A0-F8E34C79FD0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090" y="2010696"/>
            <a:ext cx="2865368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22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38D107-6465-4388-8FAE-A42DF2CF6F71}"/>
              </a:ext>
            </a:extLst>
          </p:cNvPr>
          <p:cNvSpPr/>
          <p:nvPr/>
        </p:nvSpPr>
        <p:spPr>
          <a:xfrm>
            <a:off x="4005282" y="1361392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Игровая зона</a:t>
            </a:r>
            <a:endParaRPr lang="ru-RU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B0146B-9102-4C8E-B90A-9C2540E7A9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6723" y="2138516"/>
            <a:ext cx="5961257" cy="39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765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462275" y="1724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69FA2-92D8-4477-8209-0EE36D7F8E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275" y="286611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3E5771-1811-47C2-91CA-DD430B29B0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71526" y="286611"/>
            <a:ext cx="1146147" cy="8352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AA5EF4-70B7-4B79-A751-F5914DB26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25" y="3002465"/>
            <a:ext cx="4277887" cy="32084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9B5DA-23D5-4E5C-BDA1-BED1D1B5093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529" y="2910469"/>
            <a:ext cx="2604854" cy="3473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0700D7-50FA-4381-BF4F-18FA29AB67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0669" y="1647360"/>
            <a:ext cx="3999570" cy="29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8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462275" y="1724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C:\Users\User\Downloads\5278379674684224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843" y="1300966"/>
            <a:ext cx="4716049" cy="4716049"/>
          </a:xfrm>
          <a:prstGeom prst="rect">
            <a:avLst/>
          </a:prstGeom>
          <a:noFill/>
        </p:spPr>
      </p:pic>
      <p:pic>
        <p:nvPicPr>
          <p:cNvPr id="2051" name="Picture 3" descr="C:\Users\User\Downloads\5278379674684224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043" y="1320801"/>
            <a:ext cx="4642980" cy="4642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8428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7">
            <a:extLst>
              <a:ext uri="{FF2B5EF4-FFF2-40B4-BE49-F238E27FC236}">
                <a16:creationId xmlns:a16="http://schemas.microsoft.com/office/drawing/2014/main" id="{3316B79D-99CC-42B4-A8F9-560E17408F73}"/>
              </a:ext>
            </a:extLst>
          </p:cNvPr>
          <p:cNvSpPr/>
          <p:nvPr/>
        </p:nvSpPr>
        <p:spPr>
          <a:xfrm>
            <a:off x="812826" y="1690064"/>
            <a:ext cx="105663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 sz="1800"/>
            </a:pPr>
            <a:endParaRPr lang="ru-RU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8E27E-2830-42CD-8DA8-293C8F8807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213" y="227014"/>
            <a:ext cx="701101" cy="902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675D34-D743-4DE1-A39C-159E0FEEFB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9853" y="260545"/>
            <a:ext cx="1146147" cy="83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C44323-1852-4D3A-814D-9DE25BF34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63" y="1272381"/>
            <a:ext cx="3331833" cy="499970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6E5B34-03E7-41C0-ADE1-68CDDEE83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5" y="1375237"/>
            <a:ext cx="3522285" cy="2628169"/>
          </a:xfrm>
          <a:prstGeom prst="rect">
            <a:avLst/>
          </a:prstGeom>
        </p:spPr>
      </p:pic>
      <p:pic>
        <p:nvPicPr>
          <p:cNvPr id="4098" name="Picture 2" descr="C:\Users\User\Desktop\Downloads\WhatsApp Image 2025-06-09 at 07.02.1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27" y="3479609"/>
            <a:ext cx="3820437" cy="25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56866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184</Words>
  <Application>Microsoft Office PowerPoint</Application>
  <PresentationFormat>Широкоэкранный</PresentationFormat>
  <Paragraphs>34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Helvetica Neue</vt:lpstr>
      <vt:lpstr>Default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</dc:creator>
  <cp:lastModifiedBy>User</cp:lastModifiedBy>
  <cp:revision>147</cp:revision>
  <dcterms:modified xsi:type="dcterms:W3CDTF">2025-06-16T08:15:29Z</dcterms:modified>
</cp:coreProperties>
</file>