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5" r:id="rId3"/>
    <p:sldId id="264" r:id="rId4"/>
    <p:sldId id="263" r:id="rId5"/>
    <p:sldId id="259" r:id="rId6"/>
    <p:sldId id="258" r:id="rId7"/>
    <p:sldId id="261" r:id="rId8"/>
    <p:sldId id="262" r:id="rId9"/>
    <p:sldId id="267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A6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60"/>
  </p:normalViewPr>
  <p:slideViewPr>
    <p:cSldViewPr snapToGrid="0">
      <p:cViewPr varScale="1">
        <p:scale>
          <a:sx n="53" d="100"/>
          <a:sy n="53" d="100"/>
        </p:scale>
        <p:origin x="9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F00EE4-FD18-4D01-9013-0DD91CAEFF4C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E5183A2-103B-4245-99D5-21B93481C83C}">
      <dgm:prSet phldrT="[Текст]"/>
      <dgm:spPr/>
      <dgm:t>
        <a:bodyPr/>
        <a:lstStyle/>
        <a:p>
          <a:r>
            <a:rPr lang="ru-RU" dirty="0"/>
            <a:t>личностным, включающим</a:t>
          </a:r>
        </a:p>
      </dgm:t>
    </dgm:pt>
    <dgm:pt modelId="{A1134D4A-95F4-4E1E-B0BA-101FABD2E6A5}" type="parTrans" cxnId="{B6CD2278-314F-474A-949A-ADFF39D7211C}">
      <dgm:prSet/>
      <dgm:spPr/>
      <dgm:t>
        <a:bodyPr/>
        <a:lstStyle/>
        <a:p>
          <a:endParaRPr lang="ru-RU"/>
        </a:p>
      </dgm:t>
    </dgm:pt>
    <dgm:pt modelId="{9F16B0BF-9EFE-4A60-9650-105E1C156F02}" type="sibTrans" cxnId="{B6CD2278-314F-474A-949A-ADFF39D7211C}">
      <dgm:prSet/>
      <dgm:spPr/>
      <dgm:t>
        <a:bodyPr/>
        <a:lstStyle/>
        <a:p>
          <a:endParaRPr lang="ru-RU"/>
        </a:p>
      </dgm:t>
    </dgm:pt>
    <dgm:pt modelId="{7F341883-98EC-414A-920C-084902BD3E19}">
      <dgm:prSet phldrT="[Текст]"/>
      <dgm:spPr/>
      <dgm:t>
        <a:bodyPr/>
        <a:lstStyle/>
        <a:p>
          <a:r>
            <a:rPr lang="ru-RU" dirty="0"/>
            <a:t>формирование у обучающихся основ российской гражданской идентичности;</a:t>
          </a:r>
        </a:p>
      </dgm:t>
    </dgm:pt>
    <dgm:pt modelId="{5BD33CBA-2502-42F8-8D6F-7938785FDD44}" type="parTrans" cxnId="{9940F586-57C4-4863-9A06-4F66394DFADE}">
      <dgm:prSet/>
      <dgm:spPr/>
      <dgm:t>
        <a:bodyPr/>
        <a:lstStyle/>
        <a:p>
          <a:endParaRPr lang="ru-RU"/>
        </a:p>
      </dgm:t>
    </dgm:pt>
    <dgm:pt modelId="{D4BFB841-D115-4CAE-9B94-5A5143B9AC7D}" type="sibTrans" cxnId="{9940F586-57C4-4863-9A06-4F66394DFADE}">
      <dgm:prSet/>
      <dgm:spPr/>
      <dgm:t>
        <a:bodyPr/>
        <a:lstStyle/>
        <a:p>
          <a:endParaRPr lang="ru-RU"/>
        </a:p>
      </dgm:t>
    </dgm:pt>
    <dgm:pt modelId="{B97A4BC5-6550-4633-B034-467C4BB5E383}">
      <dgm:prSet phldrT="[Текст]"/>
      <dgm:spPr/>
      <dgm:t>
        <a:bodyPr/>
        <a:lstStyle/>
        <a:p>
          <a:r>
            <a:rPr lang="ru-RU" dirty="0" err="1"/>
            <a:t>метапредметным</a:t>
          </a:r>
          <a:r>
            <a:rPr lang="ru-RU" dirty="0"/>
            <a:t>, включающим:</a:t>
          </a:r>
        </a:p>
      </dgm:t>
    </dgm:pt>
    <dgm:pt modelId="{68BB0D19-28CE-47C8-9924-A824C95C6D4E}" type="parTrans" cxnId="{5A50AF6F-9062-410F-921A-7BB2CFA0CF12}">
      <dgm:prSet/>
      <dgm:spPr/>
      <dgm:t>
        <a:bodyPr/>
        <a:lstStyle/>
        <a:p>
          <a:endParaRPr lang="ru-RU"/>
        </a:p>
      </dgm:t>
    </dgm:pt>
    <dgm:pt modelId="{53778A83-AE43-45EB-9899-C5CEAE51B88D}" type="sibTrans" cxnId="{5A50AF6F-9062-410F-921A-7BB2CFA0CF12}">
      <dgm:prSet/>
      <dgm:spPr/>
      <dgm:t>
        <a:bodyPr/>
        <a:lstStyle/>
        <a:p>
          <a:endParaRPr lang="ru-RU"/>
        </a:p>
      </dgm:t>
    </dgm:pt>
    <dgm:pt modelId="{A9871E45-7119-460D-8478-A3D43C8A1BF3}">
      <dgm:prSet phldrT="[Текст]"/>
      <dgm:spPr/>
      <dgm:t>
        <a:bodyPr/>
        <a:lstStyle/>
        <a:p>
          <a:r>
            <a:rPr lang="ru-RU" dirty="0"/>
            <a:t>универсальные познавательные учебные действия (базовые логические и начальные исследовательские действия, а также работу с информацией);</a:t>
          </a:r>
        </a:p>
      </dgm:t>
    </dgm:pt>
    <dgm:pt modelId="{28FBD8C9-2797-47A4-AED9-91C956F978A5}" type="parTrans" cxnId="{424EBD06-C81A-4ED5-8161-A6D16738679D}">
      <dgm:prSet/>
      <dgm:spPr/>
      <dgm:t>
        <a:bodyPr/>
        <a:lstStyle/>
        <a:p>
          <a:endParaRPr lang="ru-RU"/>
        </a:p>
      </dgm:t>
    </dgm:pt>
    <dgm:pt modelId="{1112DF91-AD8C-418C-BEEF-41B6365441CC}" type="sibTrans" cxnId="{424EBD06-C81A-4ED5-8161-A6D16738679D}">
      <dgm:prSet/>
      <dgm:spPr/>
      <dgm:t>
        <a:bodyPr/>
        <a:lstStyle/>
        <a:p>
          <a:endParaRPr lang="ru-RU"/>
        </a:p>
      </dgm:t>
    </dgm:pt>
    <dgm:pt modelId="{3D3E5273-F3F6-4D20-9B43-8F9D2C607E1A}">
      <dgm:prSet phldrT="[Текст]"/>
      <dgm:spPr/>
      <dgm:t>
        <a:bodyPr/>
        <a:lstStyle/>
        <a:p>
          <a:r>
            <a:rPr lang="ru-RU" dirty="0"/>
            <a:t>предметным, включающим </a:t>
          </a:r>
        </a:p>
      </dgm:t>
    </dgm:pt>
    <dgm:pt modelId="{BE7C4C26-A84D-4B17-BF97-7A3E1D74C004}" type="parTrans" cxnId="{ACE04667-83D0-4313-AFAB-A30790B79237}">
      <dgm:prSet/>
      <dgm:spPr/>
      <dgm:t>
        <a:bodyPr/>
        <a:lstStyle/>
        <a:p>
          <a:endParaRPr lang="ru-RU"/>
        </a:p>
      </dgm:t>
    </dgm:pt>
    <dgm:pt modelId="{66679312-31E7-4A7B-B8BE-82DDAE2630E2}" type="sibTrans" cxnId="{ACE04667-83D0-4313-AFAB-A30790B79237}">
      <dgm:prSet/>
      <dgm:spPr/>
      <dgm:t>
        <a:bodyPr/>
        <a:lstStyle/>
        <a:p>
          <a:endParaRPr lang="ru-RU"/>
        </a:p>
      </dgm:t>
    </dgm:pt>
    <dgm:pt modelId="{7941E92C-A585-4594-B828-BAEDDA811DB1}">
      <dgm:prSet phldrT="[Текст]"/>
      <dgm:spPr/>
      <dgm:t>
        <a:bodyPr/>
        <a:lstStyle/>
        <a:p>
          <a:r>
            <a:rPr lang="ru-RU" dirty="0"/>
            <a:t>освоенный обучающимися в ходе изучения учебного предмета опыт деятельности, специфической для данной предметной области, по получению нового знания, его преобразованию и применению.</a:t>
          </a:r>
        </a:p>
      </dgm:t>
    </dgm:pt>
    <dgm:pt modelId="{245DAE3D-902C-491A-A2B9-62F379E15950}" type="parTrans" cxnId="{15C9A2B2-155E-4969-AB00-22519DF99F7E}">
      <dgm:prSet/>
      <dgm:spPr/>
      <dgm:t>
        <a:bodyPr/>
        <a:lstStyle/>
        <a:p>
          <a:endParaRPr lang="ru-RU"/>
        </a:p>
      </dgm:t>
    </dgm:pt>
    <dgm:pt modelId="{61DCE4D1-B818-43F6-ABFF-5F20D1389228}" type="sibTrans" cxnId="{15C9A2B2-155E-4969-AB00-22519DF99F7E}">
      <dgm:prSet/>
      <dgm:spPr/>
      <dgm:t>
        <a:bodyPr/>
        <a:lstStyle/>
        <a:p>
          <a:endParaRPr lang="ru-RU"/>
        </a:p>
      </dgm:t>
    </dgm:pt>
    <dgm:pt modelId="{1202598E-9BFC-44BF-93F0-9369D878CB12}">
      <dgm:prSet/>
      <dgm:spPr/>
      <dgm:t>
        <a:bodyPr/>
        <a:lstStyle/>
        <a:p>
          <a:r>
            <a:rPr lang="ru-RU"/>
            <a:t>готовность обучающихся к саморазвитию;</a:t>
          </a:r>
          <a:endParaRPr lang="ru-RU" dirty="0"/>
        </a:p>
      </dgm:t>
    </dgm:pt>
    <dgm:pt modelId="{934D989A-6166-4119-835E-EE8CA0D76FDE}" type="parTrans" cxnId="{E8277487-3575-482E-A5F0-49B7A491C5BB}">
      <dgm:prSet/>
      <dgm:spPr/>
      <dgm:t>
        <a:bodyPr/>
        <a:lstStyle/>
        <a:p>
          <a:endParaRPr lang="ru-RU"/>
        </a:p>
      </dgm:t>
    </dgm:pt>
    <dgm:pt modelId="{A63F0074-88F3-4203-AD0B-150347E5600B}" type="sibTrans" cxnId="{E8277487-3575-482E-A5F0-49B7A491C5BB}">
      <dgm:prSet/>
      <dgm:spPr/>
      <dgm:t>
        <a:bodyPr/>
        <a:lstStyle/>
        <a:p>
          <a:endParaRPr lang="ru-RU"/>
        </a:p>
      </dgm:t>
    </dgm:pt>
    <dgm:pt modelId="{2C8C7450-6931-4187-AC65-964EBDA1F27E}">
      <dgm:prSet/>
      <dgm:spPr/>
      <dgm:t>
        <a:bodyPr/>
        <a:lstStyle/>
        <a:p>
          <a:r>
            <a:rPr lang="ru-RU"/>
            <a:t>мотивацию к познанию и обучению;</a:t>
          </a:r>
          <a:endParaRPr lang="ru-RU" dirty="0"/>
        </a:p>
      </dgm:t>
    </dgm:pt>
    <dgm:pt modelId="{FA170134-3C63-4B2B-AF21-8595049D1EA9}" type="parTrans" cxnId="{9C4C4D89-61D4-47D5-B9CE-D1C849DF9147}">
      <dgm:prSet/>
      <dgm:spPr/>
      <dgm:t>
        <a:bodyPr/>
        <a:lstStyle/>
        <a:p>
          <a:endParaRPr lang="ru-RU"/>
        </a:p>
      </dgm:t>
    </dgm:pt>
    <dgm:pt modelId="{6809C5E9-74E2-4CA2-9472-A5153AA4A46E}" type="sibTrans" cxnId="{9C4C4D89-61D4-47D5-B9CE-D1C849DF9147}">
      <dgm:prSet/>
      <dgm:spPr/>
      <dgm:t>
        <a:bodyPr/>
        <a:lstStyle/>
        <a:p>
          <a:endParaRPr lang="ru-RU"/>
        </a:p>
      </dgm:t>
    </dgm:pt>
    <dgm:pt modelId="{8F68E101-F94D-4649-A622-2D636D62462A}">
      <dgm:prSet/>
      <dgm:spPr/>
      <dgm:t>
        <a:bodyPr/>
        <a:lstStyle/>
        <a:p>
          <a:r>
            <a:rPr lang="ru-RU"/>
            <a:t>ценностные установки и социально значимые качества личности;</a:t>
          </a:r>
          <a:endParaRPr lang="ru-RU" dirty="0"/>
        </a:p>
      </dgm:t>
    </dgm:pt>
    <dgm:pt modelId="{99F11F57-35A0-47A0-889D-46189487A128}" type="parTrans" cxnId="{039AE874-A9B9-4C92-9D6B-BD0A3380D5FE}">
      <dgm:prSet/>
      <dgm:spPr/>
      <dgm:t>
        <a:bodyPr/>
        <a:lstStyle/>
        <a:p>
          <a:endParaRPr lang="ru-RU"/>
        </a:p>
      </dgm:t>
    </dgm:pt>
    <dgm:pt modelId="{7CC27C10-2B6E-4137-9D65-6374F6353F7A}" type="sibTrans" cxnId="{039AE874-A9B9-4C92-9D6B-BD0A3380D5FE}">
      <dgm:prSet/>
      <dgm:spPr/>
      <dgm:t>
        <a:bodyPr/>
        <a:lstStyle/>
        <a:p>
          <a:endParaRPr lang="ru-RU"/>
        </a:p>
      </dgm:t>
    </dgm:pt>
    <dgm:pt modelId="{C3B8B675-7737-4FE8-86E8-C7BE0F162C5A}">
      <dgm:prSet/>
      <dgm:spPr/>
      <dgm:t>
        <a:bodyPr/>
        <a:lstStyle/>
        <a:p>
          <a:r>
            <a:rPr lang="ru-RU" dirty="0"/>
            <a:t>активное участие в социально значимой деятельности;</a:t>
          </a:r>
        </a:p>
      </dgm:t>
    </dgm:pt>
    <dgm:pt modelId="{2E365FAC-E10E-4846-8BAB-751B643CE1EE}" type="parTrans" cxnId="{D47B0656-E3A7-404E-B62F-103A76105528}">
      <dgm:prSet/>
      <dgm:spPr/>
      <dgm:t>
        <a:bodyPr/>
        <a:lstStyle/>
        <a:p>
          <a:endParaRPr lang="ru-RU"/>
        </a:p>
      </dgm:t>
    </dgm:pt>
    <dgm:pt modelId="{DAC70C77-257B-4A1C-8FBB-255DB38EA800}" type="sibTrans" cxnId="{D47B0656-E3A7-404E-B62F-103A76105528}">
      <dgm:prSet/>
      <dgm:spPr/>
      <dgm:t>
        <a:bodyPr/>
        <a:lstStyle/>
        <a:p>
          <a:endParaRPr lang="ru-RU"/>
        </a:p>
      </dgm:t>
    </dgm:pt>
    <dgm:pt modelId="{44895516-2C40-4E54-BF92-DDE990D0760A}">
      <dgm:prSet/>
      <dgm:spPr/>
      <dgm:t>
        <a:bodyPr/>
        <a:lstStyle/>
        <a:p>
          <a:r>
            <a:rPr lang="ru-RU" dirty="0"/>
            <a:t>универсальные коммуникативные действия (общение, совместная деятельность, презентация);</a:t>
          </a:r>
        </a:p>
      </dgm:t>
    </dgm:pt>
    <dgm:pt modelId="{730D9F6B-FFFD-4B74-B92F-9C70C808DEA4}" type="parTrans" cxnId="{139DD69B-49FD-4267-907E-34ABB061447E}">
      <dgm:prSet/>
      <dgm:spPr/>
      <dgm:t>
        <a:bodyPr/>
        <a:lstStyle/>
        <a:p>
          <a:endParaRPr lang="ru-RU"/>
        </a:p>
      </dgm:t>
    </dgm:pt>
    <dgm:pt modelId="{A766ACAC-7401-4624-B3ED-543F81C91498}" type="sibTrans" cxnId="{139DD69B-49FD-4267-907E-34ABB061447E}">
      <dgm:prSet/>
      <dgm:spPr/>
      <dgm:t>
        <a:bodyPr/>
        <a:lstStyle/>
        <a:p>
          <a:endParaRPr lang="ru-RU"/>
        </a:p>
      </dgm:t>
    </dgm:pt>
    <dgm:pt modelId="{13B3A6FB-89C5-4C26-ABD1-3B52D7E7CE90}">
      <dgm:prSet/>
      <dgm:spPr/>
      <dgm:t>
        <a:bodyPr/>
        <a:lstStyle/>
        <a:p>
          <a:r>
            <a:rPr lang="ru-RU" dirty="0"/>
            <a:t>универсальные регулятивные действия (</a:t>
          </a:r>
          <a:r>
            <a:rPr lang="ru-RU" dirty="0" err="1"/>
            <a:t>саморегуляция</a:t>
          </a:r>
          <a:r>
            <a:rPr lang="ru-RU" dirty="0"/>
            <a:t>, самоконтроль);</a:t>
          </a:r>
        </a:p>
      </dgm:t>
    </dgm:pt>
    <dgm:pt modelId="{9FC60B2A-71FA-4213-90C3-3610C13DB60F}" type="parTrans" cxnId="{D615FCE3-31F5-4E1C-883E-E9FDDE29E3D4}">
      <dgm:prSet/>
      <dgm:spPr/>
      <dgm:t>
        <a:bodyPr/>
        <a:lstStyle/>
        <a:p>
          <a:endParaRPr lang="ru-RU"/>
        </a:p>
      </dgm:t>
    </dgm:pt>
    <dgm:pt modelId="{1DB12B8C-5EC9-4AEA-A392-EAAF222BA8EE}" type="sibTrans" cxnId="{D615FCE3-31F5-4E1C-883E-E9FDDE29E3D4}">
      <dgm:prSet/>
      <dgm:spPr/>
      <dgm:t>
        <a:bodyPr/>
        <a:lstStyle/>
        <a:p>
          <a:endParaRPr lang="ru-RU"/>
        </a:p>
      </dgm:t>
    </dgm:pt>
    <dgm:pt modelId="{EA57FB97-70FA-4A63-A62D-B16DE8A41F80}" type="pres">
      <dgm:prSet presAssocID="{29F00EE4-FD18-4D01-9013-0DD91CAEFF4C}" presName="Name0" presStyleCnt="0">
        <dgm:presLayoutVars>
          <dgm:dir/>
          <dgm:animLvl val="lvl"/>
          <dgm:resizeHandles val="exact"/>
        </dgm:presLayoutVars>
      </dgm:prSet>
      <dgm:spPr/>
    </dgm:pt>
    <dgm:pt modelId="{2034DDE2-93DE-44C4-9E4F-3DDDD3ADF09E}" type="pres">
      <dgm:prSet presAssocID="{BE5183A2-103B-4245-99D5-21B93481C83C}" presName="composite" presStyleCnt="0"/>
      <dgm:spPr/>
    </dgm:pt>
    <dgm:pt modelId="{AD24E4A7-F258-4F0E-A5A6-A3670A1AD17D}" type="pres">
      <dgm:prSet presAssocID="{BE5183A2-103B-4245-99D5-21B93481C83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EE96145-FF78-4C3F-91A9-6C6C06E983FA}" type="pres">
      <dgm:prSet presAssocID="{BE5183A2-103B-4245-99D5-21B93481C83C}" presName="desTx" presStyleLbl="alignAccFollowNode1" presStyleIdx="0" presStyleCnt="3">
        <dgm:presLayoutVars>
          <dgm:bulletEnabled val="1"/>
        </dgm:presLayoutVars>
      </dgm:prSet>
      <dgm:spPr/>
    </dgm:pt>
    <dgm:pt modelId="{C93B82DB-91AF-44B3-B4EF-2ABD76270015}" type="pres">
      <dgm:prSet presAssocID="{9F16B0BF-9EFE-4A60-9650-105E1C156F02}" presName="space" presStyleCnt="0"/>
      <dgm:spPr/>
    </dgm:pt>
    <dgm:pt modelId="{48D8AE21-09C4-4EF9-9C15-817593A6CDBF}" type="pres">
      <dgm:prSet presAssocID="{B97A4BC5-6550-4633-B034-467C4BB5E383}" presName="composite" presStyleCnt="0"/>
      <dgm:spPr/>
    </dgm:pt>
    <dgm:pt modelId="{4BD4AC03-267B-4905-A7C9-87EE7695171A}" type="pres">
      <dgm:prSet presAssocID="{B97A4BC5-6550-4633-B034-467C4BB5E38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12EFCD0C-7DAD-4545-B1D1-44D781F17393}" type="pres">
      <dgm:prSet presAssocID="{B97A4BC5-6550-4633-B034-467C4BB5E383}" presName="desTx" presStyleLbl="alignAccFollowNode1" presStyleIdx="1" presStyleCnt="3">
        <dgm:presLayoutVars>
          <dgm:bulletEnabled val="1"/>
        </dgm:presLayoutVars>
      </dgm:prSet>
      <dgm:spPr/>
    </dgm:pt>
    <dgm:pt modelId="{8CE8D5E6-4244-4907-9C41-60B0350E1D76}" type="pres">
      <dgm:prSet presAssocID="{53778A83-AE43-45EB-9899-C5CEAE51B88D}" presName="space" presStyleCnt="0"/>
      <dgm:spPr/>
    </dgm:pt>
    <dgm:pt modelId="{F5E1C0D4-5B26-4383-96DD-43529E346DCB}" type="pres">
      <dgm:prSet presAssocID="{3D3E5273-F3F6-4D20-9B43-8F9D2C607E1A}" presName="composite" presStyleCnt="0"/>
      <dgm:spPr/>
    </dgm:pt>
    <dgm:pt modelId="{684648CE-AFC2-4553-892C-53208B11C4E3}" type="pres">
      <dgm:prSet presAssocID="{3D3E5273-F3F6-4D20-9B43-8F9D2C607E1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3557ADC-0BEE-49C2-9A00-F009BCB8ECB6}" type="pres">
      <dgm:prSet presAssocID="{3D3E5273-F3F6-4D20-9B43-8F9D2C607E1A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24EBD06-C81A-4ED5-8161-A6D16738679D}" srcId="{B97A4BC5-6550-4633-B034-467C4BB5E383}" destId="{A9871E45-7119-460D-8478-A3D43C8A1BF3}" srcOrd="0" destOrd="0" parTransId="{28FBD8C9-2797-47A4-AED9-91C956F978A5}" sibTransId="{1112DF91-AD8C-418C-BEEF-41B6365441CC}"/>
    <dgm:cxn modelId="{0FCF4014-FF0B-495C-BAF6-8ACBE30C3886}" type="presOf" srcId="{13B3A6FB-89C5-4C26-ABD1-3B52D7E7CE90}" destId="{12EFCD0C-7DAD-4545-B1D1-44D781F17393}" srcOrd="0" destOrd="2" presId="urn:microsoft.com/office/officeart/2005/8/layout/hList1"/>
    <dgm:cxn modelId="{10449D1E-5FE0-44F9-A273-6829C0F30EA7}" type="presOf" srcId="{A9871E45-7119-460D-8478-A3D43C8A1BF3}" destId="{12EFCD0C-7DAD-4545-B1D1-44D781F17393}" srcOrd="0" destOrd="0" presId="urn:microsoft.com/office/officeart/2005/8/layout/hList1"/>
    <dgm:cxn modelId="{CBF8A129-7F43-42BD-A2F9-67537952829D}" type="presOf" srcId="{29F00EE4-FD18-4D01-9013-0DD91CAEFF4C}" destId="{EA57FB97-70FA-4A63-A62D-B16DE8A41F80}" srcOrd="0" destOrd="0" presId="urn:microsoft.com/office/officeart/2005/8/layout/hList1"/>
    <dgm:cxn modelId="{C999723F-6D8C-4A0E-A195-3D90A5F210B1}" type="presOf" srcId="{1202598E-9BFC-44BF-93F0-9369D878CB12}" destId="{1EE96145-FF78-4C3F-91A9-6C6C06E983FA}" srcOrd="0" destOrd="1" presId="urn:microsoft.com/office/officeart/2005/8/layout/hList1"/>
    <dgm:cxn modelId="{0EBEE941-DAFB-4B61-9798-68F92DB9F1E4}" type="presOf" srcId="{2C8C7450-6931-4187-AC65-964EBDA1F27E}" destId="{1EE96145-FF78-4C3F-91A9-6C6C06E983FA}" srcOrd="0" destOrd="2" presId="urn:microsoft.com/office/officeart/2005/8/layout/hList1"/>
    <dgm:cxn modelId="{ACE04667-83D0-4313-AFAB-A30790B79237}" srcId="{29F00EE4-FD18-4D01-9013-0DD91CAEFF4C}" destId="{3D3E5273-F3F6-4D20-9B43-8F9D2C607E1A}" srcOrd="2" destOrd="0" parTransId="{BE7C4C26-A84D-4B17-BF97-7A3E1D74C004}" sibTransId="{66679312-31E7-4A7B-B8BE-82DDAE2630E2}"/>
    <dgm:cxn modelId="{5A50AF6F-9062-410F-921A-7BB2CFA0CF12}" srcId="{29F00EE4-FD18-4D01-9013-0DD91CAEFF4C}" destId="{B97A4BC5-6550-4633-B034-467C4BB5E383}" srcOrd="1" destOrd="0" parTransId="{68BB0D19-28CE-47C8-9924-A824C95C6D4E}" sibTransId="{53778A83-AE43-45EB-9899-C5CEAE51B88D}"/>
    <dgm:cxn modelId="{93D4C653-7BFF-47F6-B819-83DD4152B958}" type="presOf" srcId="{3D3E5273-F3F6-4D20-9B43-8F9D2C607E1A}" destId="{684648CE-AFC2-4553-892C-53208B11C4E3}" srcOrd="0" destOrd="0" presId="urn:microsoft.com/office/officeart/2005/8/layout/hList1"/>
    <dgm:cxn modelId="{039AE874-A9B9-4C92-9D6B-BD0A3380D5FE}" srcId="{BE5183A2-103B-4245-99D5-21B93481C83C}" destId="{8F68E101-F94D-4649-A622-2D636D62462A}" srcOrd="3" destOrd="0" parTransId="{99F11F57-35A0-47A0-889D-46189487A128}" sibTransId="{7CC27C10-2B6E-4137-9D65-6374F6353F7A}"/>
    <dgm:cxn modelId="{D47B0656-E3A7-404E-B62F-103A76105528}" srcId="{BE5183A2-103B-4245-99D5-21B93481C83C}" destId="{C3B8B675-7737-4FE8-86E8-C7BE0F162C5A}" srcOrd="4" destOrd="0" parTransId="{2E365FAC-E10E-4846-8BAB-751B643CE1EE}" sibTransId="{DAC70C77-257B-4A1C-8FBB-255DB38EA800}"/>
    <dgm:cxn modelId="{B6CD2278-314F-474A-949A-ADFF39D7211C}" srcId="{29F00EE4-FD18-4D01-9013-0DD91CAEFF4C}" destId="{BE5183A2-103B-4245-99D5-21B93481C83C}" srcOrd="0" destOrd="0" parTransId="{A1134D4A-95F4-4E1E-B0BA-101FABD2E6A5}" sibTransId="{9F16B0BF-9EFE-4A60-9650-105E1C156F02}"/>
    <dgm:cxn modelId="{9940F586-57C4-4863-9A06-4F66394DFADE}" srcId="{BE5183A2-103B-4245-99D5-21B93481C83C}" destId="{7F341883-98EC-414A-920C-084902BD3E19}" srcOrd="0" destOrd="0" parTransId="{5BD33CBA-2502-42F8-8D6F-7938785FDD44}" sibTransId="{D4BFB841-D115-4CAE-9B94-5A5143B9AC7D}"/>
    <dgm:cxn modelId="{E8277487-3575-482E-A5F0-49B7A491C5BB}" srcId="{BE5183A2-103B-4245-99D5-21B93481C83C}" destId="{1202598E-9BFC-44BF-93F0-9369D878CB12}" srcOrd="1" destOrd="0" parTransId="{934D989A-6166-4119-835E-EE8CA0D76FDE}" sibTransId="{A63F0074-88F3-4203-AD0B-150347E5600B}"/>
    <dgm:cxn modelId="{9C4C4D89-61D4-47D5-B9CE-D1C849DF9147}" srcId="{BE5183A2-103B-4245-99D5-21B93481C83C}" destId="{2C8C7450-6931-4187-AC65-964EBDA1F27E}" srcOrd="2" destOrd="0" parTransId="{FA170134-3C63-4B2B-AF21-8595049D1EA9}" sibTransId="{6809C5E9-74E2-4CA2-9472-A5153AA4A46E}"/>
    <dgm:cxn modelId="{87468097-5734-46B1-9F14-5400D94291EF}" type="presOf" srcId="{7F341883-98EC-414A-920C-084902BD3E19}" destId="{1EE96145-FF78-4C3F-91A9-6C6C06E983FA}" srcOrd="0" destOrd="0" presId="urn:microsoft.com/office/officeart/2005/8/layout/hList1"/>
    <dgm:cxn modelId="{139DD69B-49FD-4267-907E-34ABB061447E}" srcId="{B97A4BC5-6550-4633-B034-467C4BB5E383}" destId="{44895516-2C40-4E54-BF92-DDE990D0760A}" srcOrd="1" destOrd="0" parTransId="{730D9F6B-FFFD-4B74-B92F-9C70C808DEA4}" sibTransId="{A766ACAC-7401-4624-B3ED-543F81C91498}"/>
    <dgm:cxn modelId="{8C1B25AD-1A57-4E0C-A16C-8DE42FDBD2B6}" type="presOf" srcId="{BE5183A2-103B-4245-99D5-21B93481C83C}" destId="{AD24E4A7-F258-4F0E-A5A6-A3670A1AD17D}" srcOrd="0" destOrd="0" presId="urn:microsoft.com/office/officeart/2005/8/layout/hList1"/>
    <dgm:cxn modelId="{15C9A2B2-155E-4969-AB00-22519DF99F7E}" srcId="{3D3E5273-F3F6-4D20-9B43-8F9D2C607E1A}" destId="{7941E92C-A585-4594-B828-BAEDDA811DB1}" srcOrd="0" destOrd="0" parTransId="{245DAE3D-902C-491A-A2B9-62F379E15950}" sibTransId="{61DCE4D1-B818-43F6-ABFF-5F20D1389228}"/>
    <dgm:cxn modelId="{D7EADAB8-8527-4078-8A03-15AC8EE60731}" type="presOf" srcId="{B97A4BC5-6550-4633-B034-467C4BB5E383}" destId="{4BD4AC03-267B-4905-A7C9-87EE7695171A}" srcOrd="0" destOrd="0" presId="urn:microsoft.com/office/officeart/2005/8/layout/hList1"/>
    <dgm:cxn modelId="{219DE1CE-A45F-4499-A4B5-496710D3CB0F}" type="presOf" srcId="{C3B8B675-7737-4FE8-86E8-C7BE0F162C5A}" destId="{1EE96145-FF78-4C3F-91A9-6C6C06E983FA}" srcOrd="0" destOrd="4" presId="urn:microsoft.com/office/officeart/2005/8/layout/hList1"/>
    <dgm:cxn modelId="{908840D8-5A07-4485-984B-4BA20CFEAF7B}" type="presOf" srcId="{7941E92C-A585-4594-B828-BAEDDA811DB1}" destId="{83557ADC-0BEE-49C2-9A00-F009BCB8ECB6}" srcOrd="0" destOrd="0" presId="urn:microsoft.com/office/officeart/2005/8/layout/hList1"/>
    <dgm:cxn modelId="{D615FCE3-31F5-4E1C-883E-E9FDDE29E3D4}" srcId="{B97A4BC5-6550-4633-B034-467C4BB5E383}" destId="{13B3A6FB-89C5-4C26-ABD1-3B52D7E7CE90}" srcOrd="2" destOrd="0" parTransId="{9FC60B2A-71FA-4213-90C3-3610C13DB60F}" sibTransId="{1DB12B8C-5EC9-4AEA-A392-EAAF222BA8EE}"/>
    <dgm:cxn modelId="{F2DB79FC-E995-4958-8487-3E84568BFC46}" type="presOf" srcId="{44895516-2C40-4E54-BF92-DDE990D0760A}" destId="{12EFCD0C-7DAD-4545-B1D1-44D781F17393}" srcOrd="0" destOrd="1" presId="urn:microsoft.com/office/officeart/2005/8/layout/hList1"/>
    <dgm:cxn modelId="{0735A4FF-B66F-46C5-9DEC-614195C20A0A}" type="presOf" srcId="{8F68E101-F94D-4649-A622-2D636D62462A}" destId="{1EE96145-FF78-4C3F-91A9-6C6C06E983FA}" srcOrd="0" destOrd="3" presId="urn:microsoft.com/office/officeart/2005/8/layout/hList1"/>
    <dgm:cxn modelId="{836FA9D2-DCDA-4945-A8F7-2FB137425CEB}" type="presParOf" srcId="{EA57FB97-70FA-4A63-A62D-B16DE8A41F80}" destId="{2034DDE2-93DE-44C4-9E4F-3DDDD3ADF09E}" srcOrd="0" destOrd="0" presId="urn:microsoft.com/office/officeart/2005/8/layout/hList1"/>
    <dgm:cxn modelId="{70977C2B-C5BF-4C1C-AC16-218B44D82A43}" type="presParOf" srcId="{2034DDE2-93DE-44C4-9E4F-3DDDD3ADF09E}" destId="{AD24E4A7-F258-4F0E-A5A6-A3670A1AD17D}" srcOrd="0" destOrd="0" presId="urn:microsoft.com/office/officeart/2005/8/layout/hList1"/>
    <dgm:cxn modelId="{430B7211-4B49-4E12-A526-B48D915BF0BE}" type="presParOf" srcId="{2034DDE2-93DE-44C4-9E4F-3DDDD3ADF09E}" destId="{1EE96145-FF78-4C3F-91A9-6C6C06E983FA}" srcOrd="1" destOrd="0" presId="urn:microsoft.com/office/officeart/2005/8/layout/hList1"/>
    <dgm:cxn modelId="{0F8C23B6-4D22-4550-BB77-4E0BE3BBB405}" type="presParOf" srcId="{EA57FB97-70FA-4A63-A62D-B16DE8A41F80}" destId="{C93B82DB-91AF-44B3-B4EF-2ABD76270015}" srcOrd="1" destOrd="0" presId="urn:microsoft.com/office/officeart/2005/8/layout/hList1"/>
    <dgm:cxn modelId="{DC93B618-8F31-4394-A95D-17F5A68474FB}" type="presParOf" srcId="{EA57FB97-70FA-4A63-A62D-B16DE8A41F80}" destId="{48D8AE21-09C4-4EF9-9C15-817593A6CDBF}" srcOrd="2" destOrd="0" presId="urn:microsoft.com/office/officeart/2005/8/layout/hList1"/>
    <dgm:cxn modelId="{EF0BBDED-B9D2-4199-AEA1-5F87EF3E5682}" type="presParOf" srcId="{48D8AE21-09C4-4EF9-9C15-817593A6CDBF}" destId="{4BD4AC03-267B-4905-A7C9-87EE7695171A}" srcOrd="0" destOrd="0" presId="urn:microsoft.com/office/officeart/2005/8/layout/hList1"/>
    <dgm:cxn modelId="{79365423-7B04-413F-9FFD-214C253A281F}" type="presParOf" srcId="{48D8AE21-09C4-4EF9-9C15-817593A6CDBF}" destId="{12EFCD0C-7DAD-4545-B1D1-44D781F17393}" srcOrd="1" destOrd="0" presId="urn:microsoft.com/office/officeart/2005/8/layout/hList1"/>
    <dgm:cxn modelId="{7AF1FD0E-1106-4DBA-8272-9AE62CA5B0E6}" type="presParOf" srcId="{EA57FB97-70FA-4A63-A62D-B16DE8A41F80}" destId="{8CE8D5E6-4244-4907-9C41-60B0350E1D76}" srcOrd="3" destOrd="0" presId="urn:microsoft.com/office/officeart/2005/8/layout/hList1"/>
    <dgm:cxn modelId="{E8FE8D2C-D21F-4BE8-B58A-CA658F4204BC}" type="presParOf" srcId="{EA57FB97-70FA-4A63-A62D-B16DE8A41F80}" destId="{F5E1C0D4-5B26-4383-96DD-43529E346DCB}" srcOrd="4" destOrd="0" presId="urn:microsoft.com/office/officeart/2005/8/layout/hList1"/>
    <dgm:cxn modelId="{CE1E9919-DEF3-448D-A27E-1CA1AC56C7A2}" type="presParOf" srcId="{F5E1C0D4-5B26-4383-96DD-43529E346DCB}" destId="{684648CE-AFC2-4553-892C-53208B11C4E3}" srcOrd="0" destOrd="0" presId="urn:microsoft.com/office/officeart/2005/8/layout/hList1"/>
    <dgm:cxn modelId="{996682D2-0F27-46B2-9788-FE8BBBD30760}" type="presParOf" srcId="{F5E1C0D4-5B26-4383-96DD-43529E346DCB}" destId="{83557ADC-0BEE-49C2-9A00-F009BCB8ECB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4E4A7-F258-4F0E-A5A6-A3670A1AD17D}">
      <dsp:nvSpPr>
        <dsp:cNvPr id="0" name=""/>
        <dsp:cNvSpPr/>
      </dsp:nvSpPr>
      <dsp:spPr>
        <a:xfrm>
          <a:off x="3139" y="151989"/>
          <a:ext cx="3060674" cy="6273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личностным, включающим</a:t>
          </a:r>
        </a:p>
      </dsp:txBody>
      <dsp:txXfrm>
        <a:off x="3139" y="151989"/>
        <a:ext cx="3060674" cy="627350"/>
      </dsp:txXfrm>
    </dsp:sp>
    <dsp:sp modelId="{1EE96145-FF78-4C3F-91A9-6C6C06E983FA}">
      <dsp:nvSpPr>
        <dsp:cNvPr id="0" name=""/>
        <dsp:cNvSpPr/>
      </dsp:nvSpPr>
      <dsp:spPr>
        <a:xfrm>
          <a:off x="3139" y="779339"/>
          <a:ext cx="3060674" cy="396652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формирование у обучающихся основ российской гражданской идентичности;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/>
            <a:t>готовность обучающихся к саморазвитию;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/>
            <a:t>мотивацию к познанию и обучению;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/>
            <a:t>ценностные установки и социально значимые качества личности;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активное участие в социально значимой деятельности;</a:t>
          </a:r>
        </a:p>
      </dsp:txBody>
      <dsp:txXfrm>
        <a:off x="3139" y="779339"/>
        <a:ext cx="3060674" cy="3966525"/>
      </dsp:txXfrm>
    </dsp:sp>
    <dsp:sp modelId="{4BD4AC03-267B-4905-A7C9-87EE7695171A}">
      <dsp:nvSpPr>
        <dsp:cNvPr id="0" name=""/>
        <dsp:cNvSpPr/>
      </dsp:nvSpPr>
      <dsp:spPr>
        <a:xfrm>
          <a:off x="3492308" y="151989"/>
          <a:ext cx="3060674" cy="6273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метапредметным</a:t>
          </a:r>
          <a:r>
            <a:rPr lang="ru-RU" sz="1700" kern="1200" dirty="0"/>
            <a:t>, включающим:</a:t>
          </a:r>
        </a:p>
      </dsp:txBody>
      <dsp:txXfrm>
        <a:off x="3492308" y="151989"/>
        <a:ext cx="3060674" cy="627350"/>
      </dsp:txXfrm>
    </dsp:sp>
    <dsp:sp modelId="{12EFCD0C-7DAD-4545-B1D1-44D781F17393}">
      <dsp:nvSpPr>
        <dsp:cNvPr id="0" name=""/>
        <dsp:cNvSpPr/>
      </dsp:nvSpPr>
      <dsp:spPr>
        <a:xfrm>
          <a:off x="3492308" y="779339"/>
          <a:ext cx="3060674" cy="396652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универсальные познавательные учебные действия (базовые логические и начальные исследовательские действия, а также работу с информацией);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универсальные коммуникативные действия (общение, совместная деятельность, презентация);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универсальные регулятивные действия (</a:t>
          </a:r>
          <a:r>
            <a:rPr lang="ru-RU" sz="1700" kern="1200" dirty="0" err="1"/>
            <a:t>саморегуляция</a:t>
          </a:r>
          <a:r>
            <a:rPr lang="ru-RU" sz="1700" kern="1200" dirty="0"/>
            <a:t>, самоконтроль);</a:t>
          </a:r>
        </a:p>
      </dsp:txBody>
      <dsp:txXfrm>
        <a:off x="3492308" y="779339"/>
        <a:ext cx="3060674" cy="3966525"/>
      </dsp:txXfrm>
    </dsp:sp>
    <dsp:sp modelId="{684648CE-AFC2-4553-892C-53208B11C4E3}">
      <dsp:nvSpPr>
        <dsp:cNvPr id="0" name=""/>
        <dsp:cNvSpPr/>
      </dsp:nvSpPr>
      <dsp:spPr>
        <a:xfrm>
          <a:off x="6981477" y="151989"/>
          <a:ext cx="3060674" cy="6273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предметным, включающим </a:t>
          </a:r>
        </a:p>
      </dsp:txBody>
      <dsp:txXfrm>
        <a:off x="6981477" y="151989"/>
        <a:ext cx="3060674" cy="627350"/>
      </dsp:txXfrm>
    </dsp:sp>
    <dsp:sp modelId="{83557ADC-0BEE-49C2-9A00-F009BCB8ECB6}">
      <dsp:nvSpPr>
        <dsp:cNvPr id="0" name=""/>
        <dsp:cNvSpPr/>
      </dsp:nvSpPr>
      <dsp:spPr>
        <a:xfrm>
          <a:off x="6981477" y="779339"/>
          <a:ext cx="3060674" cy="396652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 dirty="0"/>
            <a:t>освоенный обучающимися в ходе изучения учебного предмета опыт деятельности, специфической для данной предметной области, по получению нового знания, его преобразованию и применению.</a:t>
          </a:r>
        </a:p>
      </dsp:txBody>
      <dsp:txXfrm>
        <a:off x="6981477" y="779339"/>
        <a:ext cx="3060674" cy="3966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00FFF-85A2-481A-AB03-EB1329999744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6DB4B-8812-44E2-A064-6FF48A3FB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27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00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037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18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27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785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903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26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19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54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888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285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t-ev@bk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nt-ev@bk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0857" y="1117820"/>
            <a:ext cx="10616697" cy="284062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lang="ru-RU" sz="3600" b="1" dirty="0"/>
            </a:br>
            <a:r>
              <a:rPr lang="ru-RU" sz="3600" b="1" dirty="0">
                <a:solidFill>
                  <a:srgbClr val="373C59"/>
                </a:solidFill>
              </a:rPr>
              <a:t>«ИСПОЛЬЗОВАНИЕ ПЕДАГОГИЧЕСКОГО ПРИЕМА «САМОПРОВЕРКА» КАК СРЕДСТВА РАЗВИТИЯ УЧЕБНОЙ САМОСТОЯТЕЛЬНОСТИ МЛАДШИХ ШКОЛЬНИКОВ»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47187" y="4468761"/>
            <a:ext cx="52651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Антонова Екатерина Валерьевна,</a:t>
            </a:r>
          </a:p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учитель начальных классов,</a:t>
            </a:r>
          </a:p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МБОО «Гимназия»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г.о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. Фрязино МО</a:t>
            </a:r>
          </a:p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j-lt"/>
                <a:hlinkClick r:id="rId2"/>
              </a:rPr>
              <a:t>ant-ev@bk.ru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0991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0935" y="260688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Благодарю за внимание!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4F8387-1D38-0D4E-A571-DF151B46094B}"/>
              </a:ext>
            </a:extLst>
          </p:cNvPr>
          <p:cNvSpPr txBox="1"/>
          <p:nvPr/>
        </p:nvSpPr>
        <p:spPr>
          <a:xfrm>
            <a:off x="2166243" y="3932443"/>
            <a:ext cx="52651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Антонова Екатерина Валерьевна,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учитель начальных классов,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МБОО «Гимназия» </a:t>
            </a: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г.о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. Фрязино МО</a:t>
            </a:r>
          </a:p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+mj-lt"/>
                <a:hlinkClick r:id="rId2"/>
              </a:rPr>
              <a:t>ant-ev@bk.ru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4093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FB4CFD2E-C806-467C-B8B5-254F483B0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6083" y="-65270"/>
            <a:ext cx="10515600" cy="1325563"/>
          </a:xfrm>
        </p:spPr>
        <p:txBody>
          <a:bodyPr/>
          <a:lstStyle/>
          <a:p>
            <a:r>
              <a:rPr lang="ru-RU" dirty="0"/>
              <a:t>Актуальность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0466366-9820-4631-A5EA-E0F5BB928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226" y="1047545"/>
            <a:ext cx="11400503" cy="425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/>
              <a:t>ФГОС устанавливает требования к результатам освоения обучающимися программ начального общего образования:</a:t>
            </a:r>
          </a:p>
          <a:p>
            <a:pPr marL="0" indent="0">
              <a:buNone/>
            </a:pPr>
            <a:endParaRPr lang="ru-RU" sz="16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96104314"/>
              </p:ext>
            </p:extLst>
          </p:nvPr>
        </p:nvGraphicFramePr>
        <p:xfrm>
          <a:off x="1133985" y="1222728"/>
          <a:ext cx="10045292" cy="4897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1206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40466366-9820-4631-A5EA-E0F5BB928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2321"/>
            <a:ext cx="10515600" cy="22006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58692"/>
          <a:stretch/>
        </p:blipFill>
        <p:spPr>
          <a:xfrm>
            <a:off x="1116935" y="1115507"/>
            <a:ext cx="10421896" cy="135977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8202" y="5025635"/>
            <a:ext cx="6306255" cy="8846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169" y="4245246"/>
            <a:ext cx="1727308" cy="174301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2671" y="2680037"/>
            <a:ext cx="8911129" cy="234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877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25564"/>
            <a:ext cx="10515600" cy="1325563"/>
          </a:xfrm>
        </p:spPr>
        <p:txBody>
          <a:bodyPr/>
          <a:lstStyle/>
          <a:p>
            <a:r>
              <a:rPr lang="ru-RU" dirty="0"/>
              <a:t>Ожидаемые результаты использования педагогического приёма «Самопроверка»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5684" y="2251127"/>
            <a:ext cx="9057967" cy="388420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/>
              <a:t>Умение детей выполнять самопроверку и самооценку. </a:t>
            </a:r>
          </a:p>
          <a:p>
            <a:pPr marL="514350" indent="-514350">
              <a:buAutoNum type="arabicPeriod"/>
            </a:pPr>
            <a:r>
              <a:rPr lang="ru-RU" dirty="0"/>
              <a:t>Повышение их интереса к школьным предметам, желания учиться. </a:t>
            </a:r>
          </a:p>
          <a:p>
            <a:pPr marL="514350" indent="-514350">
              <a:buAutoNum type="arabicPeriod"/>
            </a:pPr>
            <a:r>
              <a:rPr lang="ru-RU" dirty="0"/>
              <a:t>Повышение качества знаний по предметам. </a:t>
            </a:r>
          </a:p>
          <a:p>
            <a:pPr marL="514350" indent="-514350">
              <a:buAutoNum type="arabicPeriod"/>
            </a:pPr>
            <a:r>
              <a:rPr lang="ru-RU" dirty="0"/>
              <a:t>Умение и привычка детей самостоятельно выполнять домашнее задание, воспитание ответственности. </a:t>
            </a:r>
          </a:p>
          <a:p>
            <a:pPr marL="514350" indent="-514350">
              <a:buAutoNum type="arabicPeriod"/>
            </a:pPr>
            <a:r>
              <a:rPr lang="ru-RU" dirty="0"/>
              <a:t>Снятие напряжений во взаимодействии детей с родителями при выполнении домашнего задания.</a:t>
            </a:r>
          </a:p>
          <a:p>
            <a:pPr marL="514350" indent="-514350">
              <a:buAutoNum type="arabicPeriod"/>
            </a:pPr>
            <a:r>
              <a:rPr lang="ru-RU" dirty="0"/>
              <a:t>Исключение перегрузки.</a:t>
            </a:r>
          </a:p>
          <a:p>
            <a:pPr marL="514350" indent="-514350">
              <a:buAutoNum type="arabicPeriod"/>
            </a:pPr>
            <a:r>
              <a:rPr lang="ru-RU" dirty="0"/>
              <a:t>В развитом варианте — существенное уменьшение времени учителя на проверку тетрадей (с пользой для детей!)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014" y="3269915"/>
            <a:ext cx="1757670" cy="214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23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25564"/>
            <a:ext cx="10515600" cy="1325563"/>
          </a:xfrm>
        </p:spPr>
        <p:txBody>
          <a:bodyPr/>
          <a:lstStyle/>
          <a:p>
            <a:r>
              <a:rPr lang="ru-RU" dirty="0"/>
              <a:t>Педагогический приём «Самопроверка»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992" y="2103642"/>
            <a:ext cx="7136583" cy="33975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Шаг 1</a:t>
            </a:r>
            <a:r>
              <a:rPr lang="ru-RU" dirty="0"/>
              <a:t>. </a:t>
            </a:r>
            <a:r>
              <a:rPr lang="ru-RU" b="1" dirty="0"/>
              <a:t>Самопроверка и самооценка выполнения домашнего задания </a:t>
            </a:r>
            <a:r>
              <a:rPr lang="ru-RU" dirty="0"/>
              <a:t>(этап 1 — «Мотивация»). ≈ 3–4 мин </a:t>
            </a:r>
          </a:p>
          <a:p>
            <a:r>
              <a:rPr lang="ru-RU" dirty="0"/>
              <a:t>Создание ситуации успеха. </a:t>
            </a:r>
          </a:p>
          <a:p>
            <a:r>
              <a:rPr lang="ru-RU" dirty="0"/>
              <a:t>Важно! На данном этапе не предполагается «доработка» материала и тренинг.</a:t>
            </a:r>
          </a:p>
          <a:p>
            <a:r>
              <a:rPr lang="ru-RU" dirty="0"/>
              <a:t>Результат: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мотивация к уроку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5359" y="4070889"/>
            <a:ext cx="1691342" cy="200544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7575" y="1913540"/>
            <a:ext cx="4924425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548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25564"/>
            <a:ext cx="10515600" cy="1325563"/>
          </a:xfrm>
        </p:spPr>
        <p:txBody>
          <a:bodyPr/>
          <a:lstStyle/>
          <a:p>
            <a:r>
              <a:rPr lang="ru-RU" dirty="0"/>
              <a:t>Педагогический приём «Самопроверка»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497" y="2000403"/>
            <a:ext cx="9102213" cy="407593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Шаг 2. </a:t>
            </a:r>
            <a:r>
              <a:rPr lang="ru-RU" b="1" dirty="0"/>
              <a:t>Самостоятельная работа по новой теме с самопроверкой </a:t>
            </a:r>
          </a:p>
          <a:p>
            <a:pPr marL="0" indent="0">
              <a:buNone/>
            </a:pPr>
            <a:r>
              <a:rPr lang="ru-RU" dirty="0"/>
              <a:t>≈ 4–5 мин.</a:t>
            </a:r>
          </a:p>
          <a:p>
            <a:pPr marL="0" indent="0">
              <a:buNone/>
            </a:pPr>
            <a:r>
              <a:rPr lang="ru-RU" dirty="0"/>
              <a:t>Проверка умения применять новое знание, коррекция ошибок, снятие «?». </a:t>
            </a:r>
          </a:p>
          <a:p>
            <a:pPr marL="0" indent="0">
              <a:buNone/>
            </a:pPr>
            <a:r>
              <a:rPr lang="ru-RU" dirty="0"/>
              <a:t>Результат: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готовность к выполнению заданий по новой теме. </a:t>
            </a:r>
          </a:p>
          <a:p>
            <a:pPr marL="0" indent="0">
              <a:buNone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Шаг 3</a:t>
            </a:r>
            <a:r>
              <a:rPr lang="ru-RU" dirty="0"/>
              <a:t>. </a:t>
            </a:r>
            <a:r>
              <a:rPr lang="ru-RU" b="1" dirty="0"/>
              <a:t>Фиксация домашнего задания </a:t>
            </a:r>
            <a:r>
              <a:rPr lang="ru-RU" dirty="0"/>
              <a:t>(в соответствии с требованиями). ≈ 1–2 мин </a:t>
            </a:r>
          </a:p>
          <a:p>
            <a:pPr marL="0" indent="0">
              <a:buNone/>
            </a:pPr>
            <a:r>
              <a:rPr lang="ru-RU" dirty="0"/>
              <a:t>Фиксация эталонов и способов действий в задачах на повторение. </a:t>
            </a:r>
          </a:p>
          <a:p>
            <a:pPr marL="0" indent="0">
              <a:buNone/>
            </a:pPr>
            <a:r>
              <a:rPr lang="ru-RU" dirty="0"/>
              <a:t>Результат: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готовность к самостоятельному выполнению домашнего задания.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5997" y="2163480"/>
            <a:ext cx="1333500" cy="13335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5075" y="3847485"/>
            <a:ext cx="1334422" cy="136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12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25564"/>
            <a:ext cx="10515600" cy="1325563"/>
          </a:xfrm>
        </p:spPr>
        <p:txBody>
          <a:bodyPr/>
          <a:lstStyle/>
          <a:p>
            <a:r>
              <a:rPr lang="ru-RU" dirty="0"/>
              <a:t>Педагогический приём «Самопроверка»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498" y="2000403"/>
            <a:ext cx="7540276" cy="4075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Шаг 4</a:t>
            </a:r>
            <a:r>
              <a:rPr lang="ru-RU" sz="2400" dirty="0"/>
              <a:t>. </a:t>
            </a:r>
            <a:r>
              <a:rPr lang="ru-RU" sz="2400" b="1" dirty="0"/>
              <a:t>Самостоятельное выполнение учениками домашнего задания </a:t>
            </a:r>
          </a:p>
          <a:p>
            <a:pPr marL="0" indent="0">
              <a:buNone/>
            </a:pPr>
            <a:r>
              <a:rPr lang="ru-RU" sz="2400" dirty="0"/>
              <a:t>Каждый ученик имеет возможность по желанию выполнить более сложное задание (сам или с родителями). </a:t>
            </a:r>
          </a:p>
          <a:p>
            <a:pPr marL="0" indent="0">
              <a:buNone/>
            </a:pPr>
            <a:r>
              <a:rPr lang="ru-RU" sz="2400" dirty="0"/>
              <a:t>Результат: </a:t>
            </a:r>
          </a:p>
          <a:p>
            <a:pPr marL="514350" indent="-514350">
              <a:buAutoNum type="arabicParenR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мотивация к следующему уроку; </a:t>
            </a:r>
          </a:p>
          <a:p>
            <a:pPr marL="514350" indent="-514350">
              <a:buAutoNum type="arabicParenR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снятие напряжений при выполнении домашнего задания.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5575" y="2000402"/>
            <a:ext cx="1681973" cy="189221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4915" y="3656722"/>
            <a:ext cx="3427689" cy="223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544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25564"/>
            <a:ext cx="10515600" cy="1325563"/>
          </a:xfrm>
        </p:spPr>
        <p:txBody>
          <a:bodyPr/>
          <a:lstStyle/>
          <a:p>
            <a:r>
              <a:rPr lang="ru-RU" dirty="0"/>
              <a:t>Условия реализации педагогического приёма «Самопроверка»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7765" y="2796817"/>
            <a:ext cx="7317497" cy="2675837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arenR"/>
            </a:pPr>
            <a:r>
              <a:rPr lang="ru-RU" dirty="0"/>
              <a:t>системность; </a:t>
            </a:r>
          </a:p>
          <a:p>
            <a:pPr marL="514350" indent="-514350">
              <a:buAutoNum type="arabicParenR"/>
            </a:pPr>
            <a:r>
              <a:rPr lang="ru-RU" dirty="0"/>
              <a:t>выполнение требований к домашнему заданию; </a:t>
            </a:r>
          </a:p>
          <a:p>
            <a:pPr marL="514350" indent="-514350">
              <a:buAutoNum type="arabicParenR"/>
            </a:pPr>
            <a:r>
              <a:rPr lang="ru-RU" dirty="0"/>
              <a:t>готовность детей к самопроверке и самооценке своих работ; </a:t>
            </a:r>
          </a:p>
          <a:p>
            <a:pPr marL="514350" indent="-514350">
              <a:buAutoNum type="arabicParenR"/>
            </a:pPr>
            <a:r>
              <a:rPr lang="ru-RU" dirty="0"/>
              <a:t>согласование с родителями правил поддержки ребенка при выполнении домашнего задания.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5262" y="2251127"/>
            <a:ext cx="4408853" cy="294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080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89589"/>
            <a:ext cx="10515600" cy="1325563"/>
          </a:xfrm>
        </p:spPr>
        <p:txBody>
          <a:bodyPr/>
          <a:lstStyle/>
          <a:p>
            <a:r>
              <a:rPr lang="ru-RU" dirty="0"/>
              <a:t>Педагогический прием «Самопроверка»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7712" y="2465235"/>
            <a:ext cx="8210652" cy="1227291"/>
          </a:xfrm>
        </p:spPr>
        <p:txBody>
          <a:bodyPr/>
          <a:lstStyle/>
          <a:p>
            <a:r>
              <a:rPr lang="ru-RU" dirty="0" err="1"/>
              <a:t>Вебинар</a:t>
            </a:r>
            <a:r>
              <a:rPr lang="ru-RU" dirty="0"/>
              <a:t> «Запуск апробации приема «Самопроверка»</a:t>
            </a:r>
          </a:p>
        </p:txBody>
      </p:sp>
      <p:pic>
        <p:nvPicPr>
          <p:cNvPr id="1026" name="Picture 2" descr="http://qrcoder.ru/code/?https%3A%2F%2Frutube.ru%2Fvideo%2Fprivate%2Fc63f64e4463dc7a11392005da6038e82%2F%3Fp%3DdRnXVj4Era9BZ5pBBS8msA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876" y="1825625"/>
            <a:ext cx="1866900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1057224" y="4214917"/>
            <a:ext cx="8210652" cy="902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Материалы </a:t>
            </a:r>
            <a:r>
              <a:rPr lang="ru-RU" dirty="0" err="1"/>
              <a:t>вебинара</a:t>
            </a:r>
            <a:r>
              <a:rPr lang="ru-RU" dirty="0"/>
              <a:t>. </a:t>
            </a:r>
          </a:p>
        </p:txBody>
      </p:sp>
      <p:pic>
        <p:nvPicPr>
          <p:cNvPr id="1028" name="Picture 4" descr="http://qrcoder.ru/code/?https%3A%2F%2Fdisk.yandex.ru%2Fd%2FxhuLl1hfZtBxhw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364" y="3720360"/>
            <a:ext cx="1976412" cy="197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1876566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1644</TotalTime>
  <Words>479</Words>
  <Application>Microsoft Office PowerPoint</Application>
  <PresentationFormat>Широкоэкранный</PresentationFormat>
  <Paragraphs>61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1_Тема Office</vt:lpstr>
      <vt:lpstr> «ИСПОЛЬЗОВАНИЕ ПЕДАГОГИЧЕСКОГО ПРИЕМА «САМОПРОВЕРКА» КАК СРЕДСТВА РАЗВИТИЯ УЧЕБНОЙ САМОСТОЯТЕЛЬНОСТИ МЛАДШИХ ШКОЛЬНИКОВ»</vt:lpstr>
      <vt:lpstr>Актуальность</vt:lpstr>
      <vt:lpstr>Презентация PowerPoint</vt:lpstr>
      <vt:lpstr>Ожидаемые результаты использования педагогического приёма «Самопроверка»</vt:lpstr>
      <vt:lpstr>Педагогический приём «Самопроверка»</vt:lpstr>
      <vt:lpstr>Педагогический приём «Самопроверка»</vt:lpstr>
      <vt:lpstr>Педагогический приём «Самопроверка»</vt:lpstr>
      <vt:lpstr>Условия реализации педагогического приёма «Самопроверка»</vt:lpstr>
      <vt:lpstr>Педагогический прием «Самопроверка»</vt:lpstr>
      <vt:lpstr>Благодарю за внимание!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«Повышение интереса к учебному процессу путем предоставления оригинального учебного материала»</dc:title>
  <dc:creator>сканирование</dc:creator>
  <cp:lastModifiedBy>User</cp:lastModifiedBy>
  <cp:revision>51</cp:revision>
  <dcterms:created xsi:type="dcterms:W3CDTF">2024-05-27T10:13:25Z</dcterms:created>
  <dcterms:modified xsi:type="dcterms:W3CDTF">2025-06-16T08:10:27Z</dcterms:modified>
</cp:coreProperties>
</file>