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3" r:id="rId12"/>
    <p:sldId id="266" r:id="rId13"/>
    <p:sldId id="268" r:id="rId14"/>
    <p:sldId id="271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-07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on-07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7" y="1472184"/>
            <a:ext cx="10616697" cy="240487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4000" b="1" dirty="0"/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сделать интересным урок литературного чтения?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7529D-8046-A22A-4536-17C83BCBE035}"/>
              </a:ext>
            </a:extLst>
          </p:cNvPr>
          <p:cNvSpPr txBox="1"/>
          <p:nvPr/>
        </p:nvSpPr>
        <p:spPr>
          <a:xfrm>
            <a:off x="6910111" y="3816156"/>
            <a:ext cx="4577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Мукина</a:t>
            </a:r>
            <a:r>
              <a:rPr lang="ru-RU" sz="2400" dirty="0"/>
              <a:t> Ольга Николаевна,	</a:t>
            </a:r>
          </a:p>
          <a:p>
            <a:r>
              <a:rPr lang="ru-RU" sz="2400" dirty="0"/>
              <a:t>учитель начальных классов	</a:t>
            </a:r>
          </a:p>
          <a:p>
            <a:r>
              <a:rPr lang="ru-RU" sz="2400" dirty="0"/>
              <a:t>МБОУ СОШ № 3 </a:t>
            </a:r>
            <a:r>
              <a:rPr lang="ru-RU" sz="2400" dirty="0" err="1"/>
              <a:t>м.о</a:t>
            </a:r>
            <a:r>
              <a:rPr lang="ru-RU" sz="2400" dirty="0"/>
              <a:t>. Чехов 	</a:t>
            </a:r>
          </a:p>
          <a:p>
            <a:r>
              <a:rPr lang="ru-RU" sz="2400" dirty="0">
                <a:hlinkClick r:id="rId2"/>
              </a:rPr>
              <a:t>mon-07@mail.ru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425"/>
            <a:ext cx="10515600" cy="4937760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042416"/>
            <a:ext cx="8229600" cy="497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План: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цитатный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-вопросный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-тезисный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-назывной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-комбинированный</a:t>
            </a:r>
          </a:p>
          <a:p>
            <a:pPr>
              <a:buFontTx/>
              <a:buChar char="-"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Пересказ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подробный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-краткий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выборочный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лица героя (от 1 лица)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-от  3 лица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078992"/>
            <a:ext cx="10893552" cy="5116259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Составление схемы – опоры(кластер)</a:t>
            </a:r>
            <a:endParaRPr lang="ru-RU" sz="4000" dirty="0">
              <a:solidFill>
                <a:srgbClr val="7030A0"/>
              </a:solidFill>
            </a:endParaRPr>
          </a:p>
          <a:p>
            <a:endParaRPr lang="ru-RU" sz="4000" b="1" dirty="0">
              <a:solidFill>
                <a:srgbClr val="FFC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" name="Picture 3" descr="C:\Users\Incognitus\Downloads\5204371671572672819.jpg"/>
          <p:cNvPicPr>
            <a:picLocks noChangeAspect="1" noChangeArrowheads="1"/>
          </p:cNvPicPr>
          <p:nvPr/>
        </p:nvPicPr>
        <p:blipFill>
          <a:blip r:embed="rId2"/>
          <a:srcRect t="15820" r="6638" b="27051"/>
          <a:stretch>
            <a:fillRect/>
          </a:stretch>
        </p:blipFill>
        <p:spPr bwMode="auto">
          <a:xfrm>
            <a:off x="1553904" y="1639622"/>
            <a:ext cx="3571277" cy="43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ncognitus\Downloads\5204371671572672818.jpg"/>
          <p:cNvPicPr>
            <a:picLocks noChangeAspect="1" noChangeArrowheads="1"/>
          </p:cNvPicPr>
          <p:nvPr/>
        </p:nvPicPr>
        <p:blipFill>
          <a:blip r:embed="rId3"/>
          <a:srcRect t="5939" r="-2187" b="17102"/>
          <a:stretch>
            <a:fillRect/>
          </a:stretch>
        </p:blipFill>
        <p:spPr bwMode="auto">
          <a:xfrm>
            <a:off x="5910462" y="1656207"/>
            <a:ext cx="3635874" cy="44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Метод 6 шляп мышления</a:t>
            </a:r>
          </a:p>
          <a:p>
            <a:endParaRPr lang="ru-RU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23280" t="31511" r="48013" b="32959"/>
          <a:stretch>
            <a:fillRect/>
          </a:stretch>
        </p:blipFill>
        <p:spPr bwMode="auto">
          <a:xfrm>
            <a:off x="4496808" y="2551176"/>
            <a:ext cx="3761586" cy="25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скорочтение\Фото\5192660876304450708.jpg"/>
          <p:cNvPicPr>
            <a:picLocks noChangeAspect="1" noChangeArrowheads="1"/>
          </p:cNvPicPr>
          <p:nvPr/>
        </p:nvPicPr>
        <p:blipFill>
          <a:blip r:embed="rId3"/>
          <a:srcRect l="14505" t="32219" r="6703" b="2817"/>
          <a:stretch>
            <a:fillRect/>
          </a:stretch>
        </p:blipFill>
        <p:spPr bwMode="auto">
          <a:xfrm>
            <a:off x="475488" y="1837944"/>
            <a:ext cx="3858768" cy="23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скорочтение\Фото\5192660876304450707.jpg"/>
          <p:cNvPicPr>
            <a:picLocks noChangeAspect="1" noChangeArrowheads="1"/>
          </p:cNvPicPr>
          <p:nvPr/>
        </p:nvPicPr>
        <p:blipFill>
          <a:blip r:embed="rId4"/>
          <a:srcRect l="17931" t="18457" r="4751"/>
          <a:stretch>
            <a:fillRect/>
          </a:stretch>
        </p:blipFill>
        <p:spPr bwMode="auto">
          <a:xfrm>
            <a:off x="8403336" y="3209544"/>
            <a:ext cx="3666744" cy="291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sz="4000" b="1" dirty="0" err="1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Инфографика</a:t>
            </a:r>
            <a:r>
              <a:rPr lang="ru-RU" sz="40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 (рисунки)</a:t>
            </a:r>
            <a:endParaRPr lang="ru-RU" sz="4000" dirty="0">
              <a:latin typeface="Comic Sans MS" pitchFamily="66" charset="0"/>
            </a:endParaRPr>
          </a:p>
          <a:p>
            <a:endParaRPr lang="ru-RU" sz="4000" dirty="0"/>
          </a:p>
        </p:txBody>
      </p:sp>
      <p:pic>
        <p:nvPicPr>
          <p:cNvPr id="3" name="Picture 3" descr="E:\скорочтение\Фото\б4.jpg"/>
          <p:cNvPicPr>
            <a:picLocks noChangeAspect="1" noChangeArrowheads="1"/>
          </p:cNvPicPr>
          <p:nvPr/>
        </p:nvPicPr>
        <p:blipFill>
          <a:blip r:embed="rId2"/>
          <a:srcRect l="4486" t="20117" r="5653"/>
          <a:stretch>
            <a:fillRect/>
          </a:stretch>
        </p:blipFill>
        <p:spPr bwMode="auto">
          <a:xfrm>
            <a:off x="6647688" y="1796268"/>
            <a:ext cx="3606864" cy="425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E:\скорочтение\Фото\5192660876304450613.jpg"/>
          <p:cNvPicPr>
            <a:picLocks noChangeAspect="1" noChangeArrowheads="1"/>
          </p:cNvPicPr>
          <p:nvPr/>
        </p:nvPicPr>
        <p:blipFill>
          <a:blip r:embed="rId3"/>
          <a:srcRect l="5653" t="21875" r="9154" b="-98"/>
          <a:stretch>
            <a:fillRect/>
          </a:stretch>
        </p:blipFill>
        <p:spPr bwMode="auto">
          <a:xfrm>
            <a:off x="2231135" y="1777598"/>
            <a:ext cx="3484055" cy="424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endParaRPr lang="ru-RU" sz="4000" dirty="0"/>
          </a:p>
        </p:txBody>
      </p:sp>
      <p:pic>
        <p:nvPicPr>
          <p:cNvPr id="3" name="Picture 3" descr="E:\скорочтение\Фото\з 6.jpg"/>
          <p:cNvPicPr>
            <a:picLocks noChangeAspect="1" noChangeArrowheads="1"/>
          </p:cNvPicPr>
          <p:nvPr/>
        </p:nvPicPr>
        <p:blipFill>
          <a:blip r:embed="rId2"/>
          <a:srcRect l="2151" t="781" r="-182" b="6934"/>
          <a:stretch>
            <a:fillRect/>
          </a:stretch>
        </p:blipFill>
        <p:spPr bwMode="auto">
          <a:xfrm>
            <a:off x="512064" y="1618487"/>
            <a:ext cx="3517583" cy="43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E:\скорочтение\Фото\з2.jpg"/>
          <p:cNvPicPr>
            <a:picLocks noChangeAspect="1" noChangeArrowheads="1"/>
          </p:cNvPicPr>
          <p:nvPr/>
        </p:nvPicPr>
        <p:blipFill>
          <a:blip r:embed="rId3"/>
          <a:srcRect t="3418" r="4486" b="3418"/>
          <a:stretch>
            <a:fillRect/>
          </a:stretch>
        </p:blipFill>
        <p:spPr bwMode="auto">
          <a:xfrm>
            <a:off x="4258817" y="212250"/>
            <a:ext cx="3520970" cy="456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скорочтение\Фото\з 4.jpg"/>
          <p:cNvPicPr>
            <a:picLocks noChangeAspect="1" noChangeArrowheads="1"/>
          </p:cNvPicPr>
          <p:nvPr/>
        </p:nvPicPr>
        <p:blipFill>
          <a:blip r:embed="rId4"/>
          <a:srcRect l="10321" t="19238" r="986" b="781"/>
          <a:stretch>
            <a:fillRect/>
          </a:stretch>
        </p:blipFill>
        <p:spPr bwMode="auto">
          <a:xfrm>
            <a:off x="7968424" y="1673352"/>
            <a:ext cx="3626168" cy="434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r>
              <a:rPr lang="ru-RU" dirty="0"/>
              <a:t> </a:t>
            </a:r>
            <a:endParaRPr lang="ru-RU" sz="4000" dirty="0"/>
          </a:p>
        </p:txBody>
      </p:sp>
      <p:pic>
        <p:nvPicPr>
          <p:cNvPr id="3" name="Picture 3" descr="E:\скорочтение\Фото\ф 2.jpg"/>
          <p:cNvPicPr>
            <a:picLocks noChangeAspect="1" noChangeArrowheads="1"/>
          </p:cNvPicPr>
          <p:nvPr/>
        </p:nvPicPr>
        <p:blipFill>
          <a:blip r:embed="rId2"/>
          <a:srcRect l="3418" t="25493" r="4297" b="12656"/>
          <a:stretch>
            <a:fillRect/>
          </a:stretch>
        </p:blipFill>
        <p:spPr bwMode="auto">
          <a:xfrm>
            <a:off x="918401" y="1265873"/>
            <a:ext cx="43878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:\скорочтение\Фото\ф4.jpg"/>
          <p:cNvPicPr>
            <a:picLocks noChangeAspect="1" noChangeArrowheads="1"/>
          </p:cNvPicPr>
          <p:nvPr/>
        </p:nvPicPr>
        <p:blipFill>
          <a:blip r:embed="rId3"/>
          <a:srcRect l="7813" t="19656" r="7813" b="24326"/>
          <a:stretch>
            <a:fillRect/>
          </a:stretch>
        </p:blipFill>
        <p:spPr bwMode="auto">
          <a:xfrm>
            <a:off x="950976" y="3744468"/>
            <a:ext cx="4286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скорочтение\Фото\об все.jpg"/>
          <p:cNvPicPr>
            <a:picLocks noChangeAspect="1" noChangeArrowheads="1"/>
          </p:cNvPicPr>
          <p:nvPr/>
        </p:nvPicPr>
        <p:blipFill>
          <a:blip r:embed="rId4"/>
          <a:srcRect t="24326" r="1660" b="6821"/>
          <a:stretch>
            <a:fillRect/>
          </a:stretch>
        </p:blipFill>
        <p:spPr bwMode="auto">
          <a:xfrm>
            <a:off x="6851142" y="1145286"/>
            <a:ext cx="4198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скорочтение\Фото\об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3720" y="3474768"/>
            <a:ext cx="1901952" cy="259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скорочтение\Фото\Об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4549" y="3529584"/>
            <a:ext cx="3004947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r>
              <a:rPr lang="ru-RU" dirty="0"/>
              <a:t> </a:t>
            </a:r>
            <a:endParaRPr lang="ru-RU" sz="4000" dirty="0"/>
          </a:p>
        </p:txBody>
      </p:sp>
      <p:pic>
        <p:nvPicPr>
          <p:cNvPr id="5" name="Picture 2" descr="https://avatars.mds.yandex.net/get-entity_search/2273637/1058258073/S600xU_2x"/>
          <p:cNvPicPr>
            <a:picLocks noChangeAspect="1" noChangeArrowheads="1"/>
          </p:cNvPicPr>
          <p:nvPr/>
        </p:nvPicPr>
        <p:blipFill>
          <a:blip r:embed="rId2"/>
          <a:srcRect l="4771" t="6371" r="2963" b="8678"/>
          <a:stretch>
            <a:fillRect/>
          </a:stretch>
        </p:blipFill>
        <p:spPr bwMode="auto">
          <a:xfrm>
            <a:off x="421167" y="1039538"/>
            <a:ext cx="5065234" cy="42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lob:https://web.telegram.org/587e777a-749e-49b3-b256-c486bc5a82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Incognitus\Downloads\5339241019125921176.jpg"/>
          <p:cNvPicPr>
            <a:picLocks noChangeAspect="1" noChangeArrowheads="1"/>
          </p:cNvPicPr>
          <p:nvPr/>
        </p:nvPicPr>
        <p:blipFill>
          <a:blip r:embed="rId3"/>
          <a:srcRect l="9419" t="43813" r="58" b="6237"/>
          <a:stretch>
            <a:fillRect/>
          </a:stretch>
        </p:blipFill>
        <p:spPr bwMode="auto">
          <a:xfrm>
            <a:off x="6007608" y="1664208"/>
            <a:ext cx="5541264" cy="405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920" y="1252728"/>
            <a:ext cx="46634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Диаманта – стихотворная форма из семи строк, первая и последняя из которых — понятия с противоположным значением.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1, 7 строчки – существительные-антонимы;</a:t>
            </a:r>
            <a:br>
              <a:rPr lang="ru-RU" dirty="0"/>
            </a:br>
            <a:r>
              <a:rPr lang="ru-RU" dirty="0"/>
              <a:t>2 – два прилагательных, характеризующих первое существительное;</a:t>
            </a:r>
            <a:br>
              <a:rPr lang="ru-RU" dirty="0"/>
            </a:br>
            <a:r>
              <a:rPr lang="ru-RU" dirty="0"/>
              <a:t>3 – три глагола, описывающих действия первого существительного;</a:t>
            </a:r>
            <a:br>
              <a:rPr lang="ru-RU" dirty="0"/>
            </a:br>
            <a:r>
              <a:rPr lang="ru-RU" dirty="0"/>
              <a:t>4 – ассоциации к теме через четыре существительных;</a:t>
            </a:r>
            <a:br>
              <a:rPr lang="ru-RU" dirty="0"/>
            </a:br>
            <a:r>
              <a:rPr lang="ru-RU" dirty="0"/>
              <a:t>5 – три глагола, описывающих действия второго существительного;</a:t>
            </a:r>
            <a:br>
              <a:rPr lang="ru-RU" dirty="0"/>
            </a:br>
            <a:r>
              <a:rPr lang="ru-RU" dirty="0"/>
              <a:t>6 – два прилагательных, характеризующих второе существительное;</a:t>
            </a: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l="19145" t="30695" r="28786" b="24318"/>
          <a:stretch>
            <a:fillRect/>
          </a:stretch>
        </p:blipFill>
        <p:spPr bwMode="auto">
          <a:xfrm>
            <a:off x="6886004" y="1860804"/>
            <a:ext cx="4071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232" y="1581912"/>
            <a:ext cx="8942832" cy="4595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 </a:t>
            </a:r>
            <a:endParaRPr lang="ru-RU" sz="2400" dirty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6600" b="1" dirty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4FAD3-10B1-48CA-1C5B-D837531B7837}"/>
              </a:ext>
            </a:extLst>
          </p:cNvPr>
          <p:cNvSpPr txBox="1"/>
          <p:nvPr/>
        </p:nvSpPr>
        <p:spPr>
          <a:xfrm>
            <a:off x="1856232" y="4218492"/>
            <a:ext cx="4577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Мукина</a:t>
            </a:r>
            <a:r>
              <a:rPr lang="ru-RU" sz="2400" dirty="0"/>
              <a:t> Ольга Николаевна,	</a:t>
            </a:r>
          </a:p>
          <a:p>
            <a:r>
              <a:rPr lang="ru-RU" sz="2400" dirty="0"/>
              <a:t>учитель начальных классов	</a:t>
            </a:r>
          </a:p>
          <a:p>
            <a:r>
              <a:rPr lang="ru-RU" sz="2400" dirty="0"/>
              <a:t>МБОУ СОШ № 3 </a:t>
            </a:r>
            <a:r>
              <a:rPr lang="ru-RU" sz="2400" dirty="0" err="1"/>
              <a:t>м.о</a:t>
            </a:r>
            <a:r>
              <a:rPr lang="ru-RU" sz="2400" dirty="0"/>
              <a:t>. Чехов 	</a:t>
            </a:r>
          </a:p>
          <a:p>
            <a:r>
              <a:rPr lang="ru-RU" sz="2400" dirty="0">
                <a:hlinkClick r:id="rId2"/>
              </a:rPr>
              <a:t>mon-07@mail.ru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078992"/>
            <a:ext cx="11073384" cy="50979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/>
              <a:t>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Учитель математики из Санкт –Петербурга А. А. Окунев в своей книге: «Спасибо за урок, дети» говорит о том, что даже у опытного учителя урок «не пойдет», если он не будет начинаться каждый раз по-новому: середина и конец урока могут быть традиционными, но начало должно быть оригинальным.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848"/>
            <a:ext cx="10515600" cy="5239512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1. Дыхательная гимнастика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задуть свечи на торте; сдуть снежинки; 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Как на горке  на пригорке стоят 33 Егорки…..)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2. Скороговорки 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 Тощий немощный Кощей тащит ящик овощей.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-  Течет речка, печет печка,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Печет печка, течет речка.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-  У Влада — брат, Влад брату рад.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3. </a:t>
            </a:r>
            <a:r>
              <a:rPr lang="ru-RU" sz="16000" b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Чистоговорки</a:t>
            </a:r>
            <a:b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Са-са-са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- очень длинная …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Се-се-се - травы вымокли в …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Су-су-су - я конфету …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Со-со-со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- покатилось …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984"/>
            <a:ext cx="10515600" cy="5431536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4. Пословицы (стихи)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(прочитать с разной интонацией; тихо  - громко)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Нет, напрасно мы решили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Прокатить кота в машине: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Кот кататься не привык —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Опрокинул грузовик.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5. Пальчиковая гимнастика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6. Упражнения для </a:t>
            </a:r>
            <a:r>
              <a:rPr lang="ru-RU" sz="16000" b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скорочтения</a:t>
            </a:r>
            <a:endParaRPr lang="ru-RU" sz="160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перевернутые тексты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текст без верхней части или нижней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зеркальные тексты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 с перепутанными буквами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тексты с пропусками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-текст с выделенными буквами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123950"/>
            <a:ext cx="11301984" cy="5053013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7. Тест Струпа  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(назвать цвет слова, НЕ читать)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25368" t="25490" r="25000" b="15686"/>
          <a:stretch>
            <a:fillRect/>
          </a:stretch>
        </p:blipFill>
        <p:spPr bwMode="auto">
          <a:xfrm>
            <a:off x="2715768" y="1755648"/>
            <a:ext cx="7114032" cy="43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Биография писателя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Правда или ложь?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игра «Ковбой и лошадь»</a:t>
            </a:r>
          </a:p>
          <a:p>
            <a:pPr>
              <a:buFontTx/>
              <a:buChar char="-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игра «Пятёрочка»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найти 10 интересных фактов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Приём  </a:t>
            </a:r>
            <a:r>
              <a:rPr lang="ru-RU" sz="4400" b="1" dirty="0" err="1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инсерт</a:t>
            </a:r>
            <a:r>
              <a:rPr lang="ru-RU" sz="44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(пометки на полях)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31853" t="30289" r="31111" b="36790"/>
          <a:stretch>
            <a:fillRect/>
          </a:stretch>
        </p:blipFill>
        <p:spPr bwMode="auto">
          <a:xfrm>
            <a:off x="1508760" y="2212848"/>
            <a:ext cx="6135053" cy="32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43000"/>
            <a:ext cx="10917936" cy="5033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48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Виды чтения: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чтение по цепочке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хоровое чтение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жужжащее чтение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чтение по ролям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чтение через слово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синхронное чтение</a:t>
            </a:r>
          </a:p>
          <a:p>
            <a:pPr>
              <a:buNone/>
            </a:pPr>
            <a:endParaRPr lang="ru-RU" sz="1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7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Приём </a:t>
            </a:r>
            <a:r>
              <a:rPr lang="ru-RU" sz="4700" b="1" dirty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7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«Тонкие  и толстые вопросы»       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(Ромашка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или Кубик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>
              <a:buNone/>
            </a:pPr>
            <a:r>
              <a:rPr lang="ru-RU" sz="4400" dirty="0"/>
              <a:t> </a:t>
            </a:r>
            <a:r>
              <a:rPr lang="ru-RU" sz="44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Физкультминутка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397" t="16724" r="20135" b="6825"/>
          <a:stretch>
            <a:fillRect/>
          </a:stretch>
        </p:blipFill>
        <p:spPr bwMode="auto">
          <a:xfrm>
            <a:off x="1600200" y="1719072"/>
            <a:ext cx="5047488" cy="438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509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1_Тема Office</vt:lpstr>
      <vt:lpstr> «Как сделать интересным урок литературного чтения?»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User</cp:lastModifiedBy>
  <cp:revision>66</cp:revision>
  <dcterms:created xsi:type="dcterms:W3CDTF">2024-05-27T10:13:25Z</dcterms:created>
  <dcterms:modified xsi:type="dcterms:W3CDTF">2025-06-16T08:04:56Z</dcterms:modified>
</cp:coreProperties>
</file>