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</p:sldMasterIdLst>
  <p:notesMasterIdLst>
    <p:notesMasterId r:id="rId51"/>
  </p:notesMasterIdLst>
  <p:sldIdLst>
    <p:sldId id="320" r:id="rId2"/>
    <p:sldId id="367" r:id="rId3"/>
    <p:sldId id="286" r:id="rId4"/>
    <p:sldId id="321" r:id="rId5"/>
    <p:sldId id="322" r:id="rId6"/>
    <p:sldId id="323" r:id="rId7"/>
    <p:sldId id="324" r:id="rId8"/>
    <p:sldId id="325" r:id="rId9"/>
    <p:sldId id="326" r:id="rId10"/>
    <p:sldId id="327" r:id="rId11"/>
    <p:sldId id="328" r:id="rId12"/>
    <p:sldId id="329" r:id="rId13"/>
    <p:sldId id="331" r:id="rId14"/>
    <p:sldId id="330" r:id="rId15"/>
    <p:sldId id="332" r:id="rId16"/>
    <p:sldId id="333" r:id="rId17"/>
    <p:sldId id="334" r:id="rId18"/>
    <p:sldId id="335" r:id="rId19"/>
    <p:sldId id="336" r:id="rId20"/>
    <p:sldId id="337" r:id="rId21"/>
    <p:sldId id="338" r:id="rId22"/>
    <p:sldId id="339" r:id="rId23"/>
    <p:sldId id="342" r:id="rId24"/>
    <p:sldId id="343" r:id="rId25"/>
    <p:sldId id="344" r:id="rId26"/>
    <p:sldId id="345" r:id="rId27"/>
    <p:sldId id="346" r:id="rId28"/>
    <p:sldId id="347" r:id="rId29"/>
    <p:sldId id="348" r:id="rId30"/>
    <p:sldId id="349" r:id="rId31"/>
    <p:sldId id="350" r:id="rId32"/>
    <p:sldId id="351" r:id="rId33"/>
    <p:sldId id="352" r:id="rId34"/>
    <p:sldId id="353" r:id="rId35"/>
    <p:sldId id="356" r:id="rId36"/>
    <p:sldId id="354" r:id="rId37"/>
    <p:sldId id="355" r:id="rId38"/>
    <p:sldId id="340" r:id="rId39"/>
    <p:sldId id="357" r:id="rId40"/>
    <p:sldId id="341" r:id="rId41"/>
    <p:sldId id="366" r:id="rId42"/>
    <p:sldId id="358" r:id="rId43"/>
    <p:sldId id="359" r:id="rId44"/>
    <p:sldId id="360" r:id="rId45"/>
    <p:sldId id="361" r:id="rId46"/>
    <p:sldId id="362" r:id="rId47"/>
    <p:sldId id="363" r:id="rId48"/>
    <p:sldId id="364" r:id="rId49"/>
    <p:sldId id="365" r:id="rId50"/>
  </p:sldIdLst>
  <p:sldSz cx="12192000" cy="6858000"/>
  <p:notesSz cx="6858000" cy="9144000"/>
  <p:defaultTextStyle>
    <a:lvl1pPr>
      <a:defRPr>
        <a:latin typeface="+mj-lt"/>
        <a:ea typeface="+mj-ea"/>
        <a:cs typeface="+mj-cs"/>
        <a:sym typeface="Helvetica Neue"/>
      </a:defRPr>
    </a:lvl1pPr>
    <a:lvl2pPr>
      <a:defRPr>
        <a:latin typeface="+mj-lt"/>
        <a:ea typeface="+mj-ea"/>
        <a:cs typeface="+mj-cs"/>
        <a:sym typeface="Helvetica Neue"/>
      </a:defRPr>
    </a:lvl2pPr>
    <a:lvl3pPr>
      <a:defRPr>
        <a:latin typeface="+mj-lt"/>
        <a:ea typeface="+mj-ea"/>
        <a:cs typeface="+mj-cs"/>
        <a:sym typeface="Helvetica Neue"/>
      </a:defRPr>
    </a:lvl3pPr>
    <a:lvl4pPr>
      <a:defRPr>
        <a:latin typeface="+mj-lt"/>
        <a:ea typeface="+mj-ea"/>
        <a:cs typeface="+mj-cs"/>
        <a:sym typeface="Helvetica Neue"/>
      </a:defRPr>
    </a:lvl4pPr>
    <a:lvl5pPr>
      <a:defRPr>
        <a:latin typeface="+mj-lt"/>
        <a:ea typeface="+mj-ea"/>
        <a:cs typeface="+mj-cs"/>
        <a:sym typeface="Helvetica Neue"/>
      </a:defRPr>
    </a:lvl5pPr>
    <a:lvl6pPr>
      <a:defRPr>
        <a:latin typeface="+mj-lt"/>
        <a:ea typeface="+mj-ea"/>
        <a:cs typeface="+mj-cs"/>
        <a:sym typeface="Helvetica Neue"/>
      </a:defRPr>
    </a:lvl6pPr>
    <a:lvl7pPr>
      <a:defRPr>
        <a:latin typeface="+mj-lt"/>
        <a:ea typeface="+mj-ea"/>
        <a:cs typeface="+mj-cs"/>
        <a:sym typeface="Helvetica Neue"/>
      </a:defRPr>
    </a:lvl7pPr>
    <a:lvl8pPr>
      <a:defRPr>
        <a:latin typeface="+mj-lt"/>
        <a:ea typeface="+mj-ea"/>
        <a:cs typeface="+mj-cs"/>
        <a:sym typeface="Helvetica Neue"/>
      </a:defRPr>
    </a:lvl8pPr>
    <a:lvl9pPr>
      <a:defRPr>
        <a:latin typeface="+mj-lt"/>
        <a:ea typeface="+mj-ea"/>
        <a:cs typeface="+mj-cs"/>
        <a:sym typeface="Helvetica Neue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E8573B"/>
    <a:srgbClr val="EAB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472C4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472C4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472C4"/>
          </a:solidFill>
        </a:fill>
      </a:tcStyle>
    </a:firstRow>
  </a:tblStyle>
  <a:tblStyle styleId="{C7B018BB-80A7-4F77-B60F-C8B233D01FF8}" styleName="">
    <a:tblBg/>
    <a:wholeTb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5A5A5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5A5A5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5A5A5"/>
          </a:solidFill>
        </a:fill>
      </a:tcStyle>
    </a:firstRow>
  </a:tblStyle>
  <a:tblStyle styleId="{EEE7283C-3CF3-47DC-8721-378D4A62B228}" styleName="">
    <a:tblBg/>
    <a:wholeTb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0AD47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0AD47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0AD47"/>
          </a:solidFill>
        </a:fill>
      </a:tcStyle>
    </a:firstRow>
  </a:tblStyle>
  <a:tblStyle styleId="{CF821DB8-F4EB-4A41-A1BA-3FCAFE7338EE}" styleName="">
    <a:tblBg/>
    <a:wholeTb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472C4"/>
          </a:solidFill>
        </a:fill>
      </a:tcStyle>
    </a:firstCol>
    <a:lastRow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472C4"/>
          </a:solidFill>
        </a:fill>
      </a:tcStyle>
    </a:firstRow>
  </a:tblStyle>
  <a:tblStyle styleId="{33BA23B1-9221-436E-865A-0063620EA4FD}" styleName="">
    <a:tblBg/>
    <a:wholeTb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60" y="4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7" name="Shape 4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05.04.2025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35696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05.04.2025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7393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05.04.2025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9227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05.04.2025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0641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05.04.2025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0588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05.04.2025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546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05.04.2025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0228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05.04.2025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76232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05.04.2025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4112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05.04.2025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0650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05.04.2025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7473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E96F0B-EFA5-42E9-A775-011AFA926B06}" type="datetimeFigureOut">
              <a:rPr lang="ru-RU" smtClean="0"/>
              <a:pPr/>
              <a:t>05.04.2025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5344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emf"/><Relationship Id="rId4" Type="http://schemas.openxmlformats.org/officeDocument/2006/relationships/image" Target="../media/image54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87536BCD-6332-6F8E-82A8-C861D2413E8B}"/>
              </a:ext>
            </a:extLst>
          </p:cNvPr>
          <p:cNvGrpSpPr/>
          <p:nvPr/>
        </p:nvGrpSpPr>
        <p:grpSpPr>
          <a:xfrm>
            <a:off x="644695" y="1432976"/>
            <a:ext cx="10938236" cy="3992048"/>
            <a:chOff x="1045027" y="2185060"/>
            <a:chExt cx="10938236" cy="3992048"/>
          </a:xfrm>
        </p:grpSpPr>
        <p:sp>
          <p:nvSpPr>
            <p:cNvPr id="4" name="TextBox 2">
              <a:extLst>
                <a:ext uri="{FF2B5EF4-FFF2-40B4-BE49-F238E27FC236}">
                  <a16:creationId xmlns:a16="http://schemas.microsoft.com/office/drawing/2014/main" id="{53FCBD84-CBED-AF02-2BDA-AA4CB5B8ECBE}"/>
                </a:ext>
              </a:extLst>
            </p:cNvPr>
            <p:cNvSpPr txBox="1"/>
            <p:nvPr/>
          </p:nvSpPr>
          <p:spPr>
            <a:xfrm>
              <a:off x="4595751" y="2185060"/>
              <a:ext cx="296883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  <a:sym typeface="Helvetica Neue"/>
                </a:defRPr>
              </a:lvl1pPr>
              <a:lvl2pPr>
                <a:defRPr>
                  <a:latin typeface="+mj-lt"/>
                  <a:ea typeface="+mj-ea"/>
                  <a:cs typeface="+mj-cs"/>
                  <a:sym typeface="Helvetica Neue"/>
                </a:defRPr>
              </a:lvl2pPr>
              <a:lvl3pPr>
                <a:defRPr>
                  <a:latin typeface="+mj-lt"/>
                  <a:ea typeface="+mj-ea"/>
                  <a:cs typeface="+mj-cs"/>
                  <a:sym typeface="Helvetica Neue"/>
                </a:defRPr>
              </a:lvl3pPr>
              <a:lvl4pPr>
                <a:defRPr>
                  <a:latin typeface="+mj-lt"/>
                  <a:ea typeface="+mj-ea"/>
                  <a:cs typeface="+mj-cs"/>
                  <a:sym typeface="Helvetica Neue"/>
                </a:defRPr>
              </a:lvl4pPr>
              <a:lvl5pPr>
                <a:defRPr>
                  <a:latin typeface="+mj-lt"/>
                  <a:ea typeface="+mj-ea"/>
                  <a:cs typeface="+mj-cs"/>
                  <a:sym typeface="Helvetica Neue"/>
                </a:defRPr>
              </a:lvl5pPr>
              <a:lvl6pPr>
                <a:defRPr>
                  <a:latin typeface="+mj-lt"/>
                  <a:ea typeface="+mj-ea"/>
                  <a:cs typeface="+mj-cs"/>
                  <a:sym typeface="Helvetica Neue"/>
                </a:defRPr>
              </a:lvl6pPr>
              <a:lvl7pPr>
                <a:defRPr>
                  <a:latin typeface="+mj-lt"/>
                  <a:ea typeface="+mj-ea"/>
                  <a:cs typeface="+mj-cs"/>
                  <a:sym typeface="Helvetica Neue"/>
                </a:defRPr>
              </a:lvl7pPr>
              <a:lvl8pPr>
                <a:defRPr>
                  <a:latin typeface="+mj-lt"/>
                  <a:ea typeface="+mj-ea"/>
                  <a:cs typeface="+mj-cs"/>
                  <a:sym typeface="Helvetica Neue"/>
                </a:defRPr>
              </a:lvl8pPr>
              <a:lvl9pPr>
                <a:defRPr>
                  <a:latin typeface="+mj-lt"/>
                  <a:ea typeface="+mj-ea"/>
                  <a:cs typeface="+mj-cs"/>
                  <a:sym typeface="Helvetica Neue"/>
                </a:defRPr>
              </a:lvl9pPr>
            </a:lstStyle>
            <a:p>
              <a:r>
                <a:rPr lang="ru-RU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Модуль 6</a:t>
              </a:r>
            </a:p>
          </p:txBody>
        </p:sp>
        <p:sp>
          <p:nvSpPr>
            <p:cNvPr id="5" name="TextBox 3">
              <a:extLst>
                <a:ext uri="{FF2B5EF4-FFF2-40B4-BE49-F238E27FC236}">
                  <a16:creationId xmlns:a16="http://schemas.microsoft.com/office/drawing/2014/main" id="{8929D38B-E0D5-ED92-4441-86AC7E7DFD29}"/>
                </a:ext>
              </a:extLst>
            </p:cNvPr>
            <p:cNvSpPr txBox="1"/>
            <p:nvPr/>
          </p:nvSpPr>
          <p:spPr>
            <a:xfrm>
              <a:off x="1045027" y="3666975"/>
              <a:ext cx="98090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  <a:sym typeface="Helvetica Neue"/>
                </a:defRPr>
              </a:lvl1pPr>
              <a:lvl2pPr>
                <a:defRPr>
                  <a:latin typeface="+mj-lt"/>
                  <a:ea typeface="+mj-ea"/>
                  <a:cs typeface="+mj-cs"/>
                  <a:sym typeface="Helvetica Neue"/>
                </a:defRPr>
              </a:lvl2pPr>
              <a:lvl3pPr>
                <a:defRPr>
                  <a:latin typeface="+mj-lt"/>
                  <a:ea typeface="+mj-ea"/>
                  <a:cs typeface="+mj-cs"/>
                  <a:sym typeface="Helvetica Neue"/>
                </a:defRPr>
              </a:lvl3pPr>
              <a:lvl4pPr>
                <a:defRPr>
                  <a:latin typeface="+mj-lt"/>
                  <a:ea typeface="+mj-ea"/>
                  <a:cs typeface="+mj-cs"/>
                  <a:sym typeface="Helvetica Neue"/>
                </a:defRPr>
              </a:lvl4pPr>
              <a:lvl5pPr>
                <a:defRPr>
                  <a:latin typeface="+mj-lt"/>
                  <a:ea typeface="+mj-ea"/>
                  <a:cs typeface="+mj-cs"/>
                  <a:sym typeface="Helvetica Neue"/>
                </a:defRPr>
              </a:lvl5pPr>
              <a:lvl6pPr>
                <a:defRPr>
                  <a:latin typeface="+mj-lt"/>
                  <a:ea typeface="+mj-ea"/>
                  <a:cs typeface="+mj-cs"/>
                  <a:sym typeface="Helvetica Neue"/>
                </a:defRPr>
              </a:lvl6pPr>
              <a:lvl7pPr>
                <a:defRPr>
                  <a:latin typeface="+mj-lt"/>
                  <a:ea typeface="+mj-ea"/>
                  <a:cs typeface="+mj-cs"/>
                  <a:sym typeface="Helvetica Neue"/>
                </a:defRPr>
              </a:lvl7pPr>
              <a:lvl8pPr>
                <a:defRPr>
                  <a:latin typeface="+mj-lt"/>
                  <a:ea typeface="+mj-ea"/>
                  <a:cs typeface="+mj-cs"/>
                  <a:sym typeface="Helvetica Neue"/>
                </a:defRPr>
              </a:lvl8pPr>
              <a:lvl9pPr>
                <a:defRPr>
                  <a:latin typeface="+mj-lt"/>
                  <a:ea typeface="+mj-ea"/>
                  <a:cs typeface="+mj-cs"/>
                  <a:sym typeface="Helvetica Neue"/>
                </a:defRPr>
              </a:lvl9pPr>
            </a:lstStyle>
            <a:p>
              <a:r>
                <a:rPr lang="ru-RU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Занятие 3. Простое осложненное предложение. Сложное предложение.</a:t>
              </a:r>
            </a:p>
          </p:txBody>
        </p:sp>
        <p:sp>
          <p:nvSpPr>
            <p:cNvPr id="6" name="TextBox 4">
              <a:extLst>
                <a:ext uri="{FF2B5EF4-FFF2-40B4-BE49-F238E27FC236}">
                  <a16:creationId xmlns:a16="http://schemas.microsoft.com/office/drawing/2014/main" id="{33F2C9A4-E313-85F3-6702-8CC6C3FAFFF9}"/>
                </a:ext>
              </a:extLst>
            </p:cNvPr>
            <p:cNvSpPr txBox="1"/>
            <p:nvPr/>
          </p:nvSpPr>
          <p:spPr>
            <a:xfrm>
              <a:off x="5613400" y="5530777"/>
              <a:ext cx="63698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  <a:sym typeface="Helvetica Neue"/>
                </a:defRPr>
              </a:lvl1pPr>
              <a:lvl2pPr>
                <a:defRPr>
                  <a:latin typeface="+mj-lt"/>
                  <a:ea typeface="+mj-ea"/>
                  <a:cs typeface="+mj-cs"/>
                  <a:sym typeface="Helvetica Neue"/>
                </a:defRPr>
              </a:lvl2pPr>
              <a:lvl3pPr>
                <a:defRPr>
                  <a:latin typeface="+mj-lt"/>
                  <a:ea typeface="+mj-ea"/>
                  <a:cs typeface="+mj-cs"/>
                  <a:sym typeface="Helvetica Neue"/>
                </a:defRPr>
              </a:lvl3pPr>
              <a:lvl4pPr>
                <a:defRPr>
                  <a:latin typeface="+mj-lt"/>
                  <a:ea typeface="+mj-ea"/>
                  <a:cs typeface="+mj-cs"/>
                  <a:sym typeface="Helvetica Neue"/>
                </a:defRPr>
              </a:lvl4pPr>
              <a:lvl5pPr>
                <a:defRPr>
                  <a:latin typeface="+mj-lt"/>
                  <a:ea typeface="+mj-ea"/>
                  <a:cs typeface="+mj-cs"/>
                  <a:sym typeface="Helvetica Neue"/>
                </a:defRPr>
              </a:lvl5pPr>
              <a:lvl6pPr>
                <a:defRPr>
                  <a:latin typeface="+mj-lt"/>
                  <a:ea typeface="+mj-ea"/>
                  <a:cs typeface="+mj-cs"/>
                  <a:sym typeface="Helvetica Neue"/>
                </a:defRPr>
              </a:lvl6pPr>
              <a:lvl7pPr>
                <a:defRPr>
                  <a:latin typeface="+mj-lt"/>
                  <a:ea typeface="+mj-ea"/>
                  <a:cs typeface="+mj-cs"/>
                  <a:sym typeface="Helvetica Neue"/>
                </a:defRPr>
              </a:lvl7pPr>
              <a:lvl8pPr>
                <a:defRPr>
                  <a:latin typeface="+mj-lt"/>
                  <a:ea typeface="+mj-ea"/>
                  <a:cs typeface="+mj-cs"/>
                  <a:sym typeface="Helvetica Neue"/>
                </a:defRPr>
              </a:lvl8pPr>
              <a:lvl9pPr>
                <a:defRPr>
                  <a:latin typeface="+mj-lt"/>
                  <a:ea typeface="+mj-ea"/>
                  <a:cs typeface="+mj-cs"/>
                  <a:sym typeface="Helvetica Neue"/>
                </a:defRPr>
              </a:lvl9pPr>
            </a:lstStyle>
            <a:p>
              <a:r>
                <a:rPr lang="ru-RU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Синявская Елена Валентиновна, учитель начальных классов, </a:t>
              </a:r>
            </a:p>
            <a:p>
              <a:r>
                <a:rPr lang="ru-RU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член Регионального методического актива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598419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6C65B55F-DB79-1944-CD10-3A5A58B088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7524432"/>
              </p:ext>
            </p:extLst>
          </p:nvPr>
        </p:nvGraphicFramePr>
        <p:xfrm>
          <a:off x="205839" y="1342504"/>
          <a:ext cx="11780322" cy="4572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23778">
                  <a:extLst>
                    <a:ext uri="{9D8B030D-6E8A-4147-A177-3AD203B41FA5}">
                      <a16:colId xmlns:a16="http://schemas.microsoft.com/office/drawing/2014/main" val="2372680194"/>
                    </a:ext>
                  </a:extLst>
                </a:gridCol>
                <a:gridCol w="2446186">
                  <a:extLst>
                    <a:ext uri="{9D8B030D-6E8A-4147-A177-3AD203B41FA5}">
                      <a16:colId xmlns:a16="http://schemas.microsoft.com/office/drawing/2014/main" val="3841872898"/>
                    </a:ext>
                  </a:extLst>
                </a:gridCol>
                <a:gridCol w="5510358">
                  <a:extLst>
                    <a:ext uri="{9D8B030D-6E8A-4147-A177-3AD203B41FA5}">
                      <a16:colId xmlns:a16="http://schemas.microsoft.com/office/drawing/2014/main" val="155017983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Члены предложения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Вопросы</a:t>
                      </a:r>
                      <a:r>
                        <a:rPr lang="ru-RU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Примеры</a:t>
                      </a:r>
                      <a:r>
                        <a:rPr lang="ru-RU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84681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Однородные подлежащие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2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что?</a:t>
                      </a:r>
                    </a:p>
                    <a:p>
                      <a:endParaRPr lang="ru-RU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22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кто?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2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Сосны, березы, лиственницы</a:t>
                      </a:r>
                      <a:r>
                        <a:rPr lang="ru-RU" sz="22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мелькают по сторонам.</a:t>
                      </a:r>
                    </a:p>
                    <a:p>
                      <a:r>
                        <a:rPr lang="ru-RU" sz="22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Старики, женщины и дети </a:t>
                      </a:r>
                      <a:r>
                        <a:rPr lang="ru-RU" sz="22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поспешно забирались в вагон поезда.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67715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Однородные сказуемые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2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что делали?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2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Десятки шустрых синиц </a:t>
                      </a:r>
                      <a:r>
                        <a:rPr lang="ru-RU" sz="22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слетались</a:t>
                      </a:r>
                      <a:r>
                        <a:rPr lang="ru-RU" sz="22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стол и </a:t>
                      </a:r>
                      <a:r>
                        <a:rPr lang="ru-RU" sz="22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склевывали</a:t>
                      </a:r>
                      <a:r>
                        <a:rPr lang="ru-RU" sz="22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крошки.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47756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Однородные дополнения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2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что?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2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Крестьяне несли на базар </a:t>
                      </a:r>
                      <a:r>
                        <a:rPr lang="ru-RU" sz="22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овощи, птицу, фрукты</a:t>
                      </a:r>
                      <a:r>
                        <a:rPr lang="ru-RU" sz="22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 </a:t>
                      </a:r>
                      <a:r>
                        <a:rPr lang="ru-RU" sz="22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мед</a:t>
                      </a:r>
                      <a:r>
                        <a:rPr lang="ru-RU" sz="22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06948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Однородные определения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2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какие?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2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Были это </a:t>
                      </a:r>
                      <a:r>
                        <a:rPr lang="ru-RU" sz="22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веселые, сильные и смелые </a:t>
                      </a:r>
                      <a:r>
                        <a:rPr lang="ru-RU" sz="22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люди.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15652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Однородные обстоятельства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2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где?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2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лесу, в поле, возле реки</a:t>
                      </a:r>
                      <a:r>
                        <a:rPr lang="ru-RU" sz="22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чувствовалось приближение весны.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52839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312629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8D34C1E-CD03-DDD1-11C7-A154AF92E7FA}"/>
              </a:ext>
            </a:extLst>
          </p:cNvPr>
          <p:cNvSpPr txBox="1"/>
          <p:nvPr/>
        </p:nvSpPr>
        <p:spPr>
          <a:xfrm>
            <a:off x="475013" y="1282535"/>
            <a:ext cx="112419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Однородные члены могут быть 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распространенными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т. е. иметь при себе зависимые слова, и 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нераспространенными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Например: Мороз крепчал и щипал уши, лицо и руки.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E9B7D1F-684D-A9B5-DEFB-CF118DD42C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58596" y="2980707"/>
            <a:ext cx="3464428" cy="3247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1787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B22B061-B53C-C99A-3BD0-068FE0691A2A}"/>
              </a:ext>
            </a:extLst>
          </p:cNvPr>
          <p:cNvSpPr txBox="1"/>
          <p:nvPr/>
        </p:nvSpPr>
        <p:spPr>
          <a:xfrm>
            <a:off x="403761" y="1080654"/>
            <a:ext cx="110519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Однородные члены связываются с помощью сочинительных союзов и перечислительной интонации или только при помощи такой интонации.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E42B92F6-15B5-0860-C1E7-006038CC27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3717438"/>
              </p:ext>
            </p:extLst>
          </p:nvPr>
        </p:nvGraphicFramePr>
        <p:xfrm>
          <a:off x="308759" y="2836087"/>
          <a:ext cx="11574482" cy="2743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838455">
                  <a:extLst>
                    <a:ext uri="{9D8B030D-6E8A-4147-A177-3AD203B41FA5}">
                      <a16:colId xmlns:a16="http://schemas.microsoft.com/office/drawing/2014/main" val="1893624136"/>
                    </a:ext>
                  </a:extLst>
                </a:gridCol>
                <a:gridCol w="5736027">
                  <a:extLst>
                    <a:ext uri="{9D8B030D-6E8A-4147-A177-3AD203B41FA5}">
                      <a16:colId xmlns:a16="http://schemas.microsoft.com/office/drawing/2014/main" val="31204704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союзами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 союзов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5506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 труда не может быть </a:t>
                      </a:r>
                      <a:r>
                        <a:rPr lang="ru-RU" sz="28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чистой</a:t>
                      </a:r>
                      <a:r>
                        <a:rPr lang="ru-RU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800" b="1" i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lang="ru-RU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8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радостной</a:t>
                      </a:r>
                      <a:r>
                        <a:rPr lang="ru-RU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жизни.</a:t>
                      </a:r>
                    </a:p>
                    <a:p>
                      <a:r>
                        <a:rPr lang="ru-RU" sz="2800" b="1" i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</a:t>
                      </a:r>
                      <a:r>
                        <a:rPr lang="ru-RU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8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справа</a:t>
                      </a:r>
                      <a:r>
                        <a:rPr lang="ru-RU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2800" b="1" i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</a:t>
                      </a:r>
                      <a:r>
                        <a:rPr lang="ru-RU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8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слева</a:t>
                      </a:r>
                      <a:r>
                        <a:rPr lang="ru-RU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2800" b="1" i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</a:t>
                      </a:r>
                      <a:r>
                        <a:rPr lang="ru-RU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8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позади</a:t>
                      </a:r>
                      <a:r>
                        <a:rPr lang="ru-RU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слышался гул падающих стволов.</a:t>
                      </a:r>
                    </a:p>
                    <a:p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Стал накрапывать </a:t>
                      </a:r>
                      <a:r>
                        <a:rPr lang="ru-RU" sz="28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редкий</a:t>
                      </a:r>
                      <a:r>
                        <a:rPr lang="ru-RU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28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мелкий</a:t>
                      </a:r>
                      <a:r>
                        <a:rPr lang="ru-RU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дождь.</a:t>
                      </a:r>
                    </a:p>
                    <a:p>
                      <a:r>
                        <a:rPr lang="ru-RU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Мимо окна быстро проплывали оголенные </a:t>
                      </a:r>
                      <a:r>
                        <a:rPr lang="ru-RU" sz="28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рощицы</a:t>
                      </a:r>
                      <a:r>
                        <a:rPr lang="ru-RU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28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болотца</a:t>
                      </a:r>
                      <a:r>
                        <a:rPr lang="ru-RU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пустые </a:t>
                      </a:r>
                      <a:r>
                        <a:rPr lang="ru-RU" sz="28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поля</a:t>
                      </a:r>
                      <a:r>
                        <a:rPr lang="ru-RU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54878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98625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BDBDE9BA-452A-C5F2-529E-F232B6D29AC0}"/>
              </a:ext>
            </a:extLst>
          </p:cNvPr>
          <p:cNvGrpSpPr/>
          <p:nvPr/>
        </p:nvGrpSpPr>
        <p:grpSpPr>
          <a:xfrm>
            <a:off x="852055" y="144221"/>
            <a:ext cx="10487890" cy="3090088"/>
            <a:chOff x="748145" y="1438632"/>
            <a:chExt cx="10487890" cy="3090088"/>
          </a:xfrm>
        </p:grpSpPr>
        <p:sp>
          <p:nvSpPr>
            <p:cNvPr id="3" name="Прямоугольник: скругленные углы 2">
              <a:extLst>
                <a:ext uri="{FF2B5EF4-FFF2-40B4-BE49-F238E27FC236}">
                  <a16:creationId xmlns:a16="http://schemas.microsoft.com/office/drawing/2014/main" id="{9DD82F3F-22DC-17AB-58F0-EFC162E05A33}"/>
                </a:ext>
              </a:extLst>
            </p:cNvPr>
            <p:cNvSpPr/>
            <p:nvPr/>
          </p:nvSpPr>
          <p:spPr>
            <a:xfrm>
              <a:off x="3966358" y="1438632"/>
              <a:ext cx="3146961" cy="1175657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DB8891B-FE6E-5A80-417D-CD208BD0D45E}"/>
                </a:ext>
              </a:extLst>
            </p:cNvPr>
            <p:cNvSpPr txBox="1"/>
            <p:nvPr/>
          </p:nvSpPr>
          <p:spPr>
            <a:xfrm>
              <a:off x="3966358" y="1438632"/>
              <a:ext cx="314696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сочинительные союзы</a:t>
              </a:r>
            </a:p>
          </p:txBody>
        </p:sp>
        <p:cxnSp>
          <p:nvCxnSpPr>
            <p:cNvPr id="6" name="Прямая со стрелкой 5">
              <a:extLst>
                <a:ext uri="{FF2B5EF4-FFF2-40B4-BE49-F238E27FC236}">
                  <a16:creationId xmlns:a16="http://schemas.microsoft.com/office/drawing/2014/main" id="{2F2C5A3B-A87A-C711-FADA-F750B37C88C8}"/>
                </a:ext>
              </a:extLst>
            </p:cNvPr>
            <p:cNvCxnSpPr>
              <a:stCxn id="4" idx="1"/>
            </p:cNvCxnSpPr>
            <p:nvPr/>
          </p:nvCxnSpPr>
          <p:spPr>
            <a:xfrm flipH="1">
              <a:off x="3075709" y="1977241"/>
              <a:ext cx="890649" cy="397824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" name="Прямоугольник: скругленные углы 6">
              <a:extLst>
                <a:ext uri="{FF2B5EF4-FFF2-40B4-BE49-F238E27FC236}">
                  <a16:creationId xmlns:a16="http://schemas.microsoft.com/office/drawing/2014/main" id="{D115BE2F-BCFD-5DC6-C192-04E2BCC64DF5}"/>
                </a:ext>
              </a:extLst>
            </p:cNvPr>
            <p:cNvSpPr/>
            <p:nvPr/>
          </p:nvSpPr>
          <p:spPr>
            <a:xfrm>
              <a:off x="774863" y="2439127"/>
              <a:ext cx="2928258" cy="795647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: скругленные углы 7">
              <a:extLst>
                <a:ext uri="{FF2B5EF4-FFF2-40B4-BE49-F238E27FC236}">
                  <a16:creationId xmlns:a16="http://schemas.microsoft.com/office/drawing/2014/main" id="{7CB14A75-DD85-C0B6-95B6-968254A001A7}"/>
                </a:ext>
              </a:extLst>
            </p:cNvPr>
            <p:cNvSpPr/>
            <p:nvPr/>
          </p:nvSpPr>
          <p:spPr>
            <a:xfrm>
              <a:off x="4275115" y="3170712"/>
              <a:ext cx="2928257" cy="795647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: скругленные углы 8">
              <a:extLst>
                <a:ext uri="{FF2B5EF4-FFF2-40B4-BE49-F238E27FC236}">
                  <a16:creationId xmlns:a16="http://schemas.microsoft.com/office/drawing/2014/main" id="{6D2C3059-5731-8084-327C-93FC3304CF6E}"/>
                </a:ext>
              </a:extLst>
            </p:cNvPr>
            <p:cNvSpPr/>
            <p:nvPr/>
          </p:nvSpPr>
          <p:spPr>
            <a:xfrm>
              <a:off x="8003968" y="2240216"/>
              <a:ext cx="3232067" cy="795647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cxnSp>
          <p:nvCxnSpPr>
            <p:cNvPr id="10" name="Прямая со стрелкой 9">
              <a:extLst>
                <a:ext uri="{FF2B5EF4-FFF2-40B4-BE49-F238E27FC236}">
                  <a16:creationId xmlns:a16="http://schemas.microsoft.com/office/drawing/2014/main" id="{CA731849-2BEE-2276-5243-79CFC27E0B9C}"/>
                </a:ext>
              </a:extLst>
            </p:cNvPr>
            <p:cNvCxnSpPr>
              <a:cxnSpLocks/>
            </p:cNvCxnSpPr>
            <p:nvPr/>
          </p:nvCxnSpPr>
          <p:spPr>
            <a:xfrm>
              <a:off x="7113319" y="1842392"/>
              <a:ext cx="890649" cy="397824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Прямая со стрелкой 10">
              <a:extLst>
                <a:ext uri="{FF2B5EF4-FFF2-40B4-BE49-F238E27FC236}">
                  <a16:creationId xmlns:a16="http://schemas.microsoft.com/office/drawing/2014/main" id="{1C483153-34BB-23EB-F076-5178921FADFA}"/>
                </a:ext>
              </a:extLst>
            </p:cNvPr>
            <p:cNvCxnSpPr>
              <a:cxnSpLocks/>
            </p:cNvCxnSpPr>
            <p:nvPr/>
          </p:nvCxnSpPr>
          <p:spPr>
            <a:xfrm>
              <a:off x="5341916" y="2614289"/>
              <a:ext cx="0" cy="55642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F18E074-10BF-9DD5-DEE8-F24528A70F2E}"/>
                </a:ext>
              </a:extLst>
            </p:cNvPr>
            <p:cNvSpPr txBox="1"/>
            <p:nvPr/>
          </p:nvSpPr>
          <p:spPr>
            <a:xfrm>
              <a:off x="748145" y="2515850"/>
              <a:ext cx="293320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соединительные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CD8940B-B092-FEBA-6C3C-36917483C849}"/>
                </a:ext>
              </a:extLst>
            </p:cNvPr>
            <p:cNvSpPr txBox="1"/>
            <p:nvPr/>
          </p:nvSpPr>
          <p:spPr>
            <a:xfrm>
              <a:off x="4320141" y="3283175"/>
              <a:ext cx="28382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разделительные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32AC9FC-B24F-0B47-CA0E-3AB4B71F7A35}"/>
                </a:ext>
              </a:extLst>
            </p:cNvPr>
            <p:cNvSpPr txBox="1"/>
            <p:nvPr/>
          </p:nvSpPr>
          <p:spPr>
            <a:xfrm>
              <a:off x="8180120" y="2352679"/>
              <a:ext cx="29282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противительные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D4D3036-6233-5503-CF71-428B2436478A}"/>
                </a:ext>
              </a:extLst>
            </p:cNvPr>
            <p:cNvSpPr txBox="1"/>
            <p:nvPr/>
          </p:nvSpPr>
          <p:spPr>
            <a:xfrm>
              <a:off x="1874321" y="3268331"/>
              <a:ext cx="52251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AB1B5C5-0C96-1A7D-DDEA-A4A0D4003FE0}"/>
                </a:ext>
              </a:extLst>
            </p:cNvPr>
            <p:cNvSpPr txBox="1"/>
            <p:nvPr/>
          </p:nvSpPr>
          <p:spPr>
            <a:xfrm>
              <a:off x="5477986" y="4005500"/>
              <a:ext cx="52251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3724697-377C-3B4F-A1B5-19FD2E76FBC8}"/>
                </a:ext>
              </a:extLst>
            </p:cNvPr>
            <p:cNvSpPr txBox="1"/>
            <p:nvPr/>
          </p:nvSpPr>
          <p:spPr>
            <a:xfrm>
              <a:off x="9445830" y="3066097"/>
              <a:ext cx="6105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115B0EB-15D7-2525-F68B-22E59C402B70}"/>
              </a:ext>
            </a:extLst>
          </p:cNvPr>
          <p:cNvSpPr txBox="1"/>
          <p:nvPr/>
        </p:nvSpPr>
        <p:spPr>
          <a:xfrm>
            <a:off x="356260" y="3083844"/>
            <a:ext cx="11281558" cy="2958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AutoNum type="arabicPeriod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Надо человеку 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знать, 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любить, 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беречь свою землю.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равниной тянется черная пашня, над которой пестрят 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то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грачи, 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то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галки.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Лес не школа, 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всех учит. </a:t>
            </a:r>
          </a:p>
        </p:txBody>
      </p:sp>
    </p:spTree>
    <p:extLst>
      <p:ext uri="{BB962C8B-B14F-4D97-AF65-F5344CB8AC3E}">
        <p14:creationId xmlns:p14="http://schemas.microsoft.com/office/powerpoint/2010/main" val="19744890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E157930-B3A6-DD7C-C664-85F0D7EB5DCC}"/>
              </a:ext>
            </a:extLst>
          </p:cNvPr>
          <p:cNvSpPr txBox="1"/>
          <p:nvPr/>
        </p:nvSpPr>
        <p:spPr>
          <a:xfrm>
            <a:off x="213756" y="1009402"/>
            <a:ext cx="1135281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Однородными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определения бывают тогда, когда каждое из них относится к определяемому слову, т. е. когда они соединяются между собой сочинительной связью и произносятся с перечислительной интонацией.</a:t>
            </a:r>
          </a:p>
          <a:p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Например: На лугу росли 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красные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желтые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синие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цветы.</a:t>
            </a:r>
          </a:p>
          <a:p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Неоднородными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определения бывают, когда они характеризуют предмет с разных сторон. </a:t>
            </a:r>
          </a:p>
          <a:p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Например: Кругом всей поляны стояли 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густые</a:t>
            </a:r>
          </a:p>
          <a:p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высокие 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ели.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7F23E43-3024-0A26-9504-B5B185953A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13816" y="3429000"/>
            <a:ext cx="3464428" cy="3247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2104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50422FA-6955-7005-CECC-3C1884ABECB1}"/>
              </a:ext>
            </a:extLst>
          </p:cNvPr>
          <p:cNvSpPr txBox="1"/>
          <p:nvPr/>
        </p:nvSpPr>
        <p:spPr>
          <a:xfrm>
            <a:off x="1674420" y="6270171"/>
            <a:ext cx="4421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Канакина В. П., Русский язык, 4 класс, ч. 1</a:t>
            </a: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037A7E86-9C53-FF61-C27D-32D581D852E7}"/>
              </a:ext>
            </a:extLst>
          </p:cNvPr>
          <p:cNvGrpSpPr/>
          <p:nvPr/>
        </p:nvGrpSpPr>
        <p:grpSpPr>
          <a:xfrm>
            <a:off x="-1" y="-1"/>
            <a:ext cx="12192001" cy="6127669"/>
            <a:chOff x="-1" y="-1"/>
            <a:chExt cx="12192001" cy="6127669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090A1437-E5EF-CF49-ED4F-69CFC16306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" y="-1"/>
              <a:ext cx="6002588" cy="3776354"/>
            </a:xfrm>
            <a:prstGeom prst="rect">
              <a:avLst/>
            </a:prstGeom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CC32A50F-7A9E-0FDA-3BB1-98D90A48D5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87627" y="95003"/>
              <a:ext cx="6104373" cy="3526971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62EFE591-6501-6C0E-2EB4-C18F8F7DE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106" y="3776353"/>
              <a:ext cx="4379169" cy="2351315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5A3914FE-F5F5-D9AB-BE77-6A293D9B39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87627" y="3596244"/>
              <a:ext cx="4692492" cy="2519548"/>
            </a:xfrm>
            <a:prstGeom prst="rect">
              <a:avLst/>
            </a:prstGeom>
          </p:spPr>
        </p:pic>
        <p:sp>
          <p:nvSpPr>
            <p:cNvPr id="10" name="Прямоугольник: скругленные углы 9">
              <a:extLst>
                <a:ext uri="{FF2B5EF4-FFF2-40B4-BE49-F238E27FC236}">
                  <a16:creationId xmlns:a16="http://schemas.microsoft.com/office/drawing/2014/main" id="{5439F5E8-6578-2C6C-5E70-D06E7BD1DE1F}"/>
                </a:ext>
              </a:extLst>
            </p:cNvPr>
            <p:cNvSpPr/>
            <p:nvPr/>
          </p:nvSpPr>
          <p:spPr>
            <a:xfrm>
              <a:off x="85106" y="3776353"/>
              <a:ext cx="4379169" cy="235131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D6085E9A-056E-3387-B6E6-933D64B1F38B}"/>
                </a:ext>
              </a:extLst>
            </p:cNvPr>
            <p:cNvSpPr/>
            <p:nvPr/>
          </p:nvSpPr>
          <p:spPr>
            <a:xfrm>
              <a:off x="776904" y="4394353"/>
              <a:ext cx="277672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dirty="0">
                  <a:ln w="0"/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</a:rPr>
                <a:t>секретик</a:t>
              </a:r>
              <a:endParaRPr lang="ru-RU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47123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00BE168-919F-AC09-5063-5AFBFBCDF1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86" y="118752"/>
            <a:ext cx="6496651" cy="395448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E67E428-3BC3-9372-91A6-48F2BAE0B3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2713" y="0"/>
            <a:ext cx="5959287" cy="407323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F77C1DA-B6D5-FF2D-68A4-263A0D3AE4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1140" y="4418795"/>
            <a:ext cx="6947697" cy="925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0503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0960FB7-C1BD-281F-2548-235C25E399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7580"/>
            <a:ext cx="5676654" cy="261999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2457ECA-CA38-DBAB-6043-AF4BD6B93C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122" y="2707574"/>
            <a:ext cx="5384407" cy="124140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C7B40F9-8198-0300-3F6D-205B10F254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5761" y="-1"/>
            <a:ext cx="6206240" cy="524889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F9242EE-8122-C0E1-5465-DA4ABFF9CA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2875" y="5234965"/>
            <a:ext cx="5952499" cy="137365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BDA47B6-5A05-6380-B714-40EE49ED09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48" y="3948978"/>
            <a:ext cx="5676914" cy="252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4154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47FE6319-0AF5-656E-4370-4FAC773FF2F8}"/>
              </a:ext>
            </a:extLst>
          </p:cNvPr>
          <p:cNvGrpSpPr/>
          <p:nvPr/>
        </p:nvGrpSpPr>
        <p:grpSpPr>
          <a:xfrm>
            <a:off x="0" y="-1"/>
            <a:ext cx="12277113" cy="5118265"/>
            <a:chOff x="0" y="-1"/>
            <a:chExt cx="12277113" cy="5118265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0E9B6B8A-B436-8DC8-197A-C5C1AC6BC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-1"/>
              <a:ext cx="5795450" cy="5118265"/>
            </a:xfrm>
            <a:prstGeom prst="rect">
              <a:avLst/>
            </a:prstGeom>
          </p:spPr>
        </p:pic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E4194B55-B2DD-5619-325D-2E8F79A0D4DE}"/>
                </a:ext>
              </a:extLst>
            </p:cNvPr>
            <p:cNvSpPr/>
            <p:nvPr/>
          </p:nvSpPr>
          <p:spPr>
            <a:xfrm>
              <a:off x="0" y="760021"/>
              <a:ext cx="5605153" cy="866898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42354D80-C57A-EDB4-FC8D-CC771D7F2A61}"/>
                </a:ext>
              </a:extLst>
            </p:cNvPr>
            <p:cNvSpPr/>
            <p:nvPr/>
          </p:nvSpPr>
          <p:spPr>
            <a:xfrm>
              <a:off x="1204416" y="702093"/>
              <a:ext cx="277672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dirty="0">
                  <a:ln w="0"/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</a:rPr>
                <a:t>секретик</a:t>
              </a:r>
              <a:endParaRPr lang="ru-RU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endParaRPr>
            </a:p>
          </p:txBody>
        </p:sp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5656E582-CE82-8A2A-00EA-56E707A416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72989" y="1709953"/>
              <a:ext cx="6359704" cy="979838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1E2B850C-5E02-8825-FD6E-871E1C5448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83693" y="-1"/>
              <a:ext cx="5908308" cy="1460665"/>
            </a:xfrm>
            <a:prstGeom prst="rect">
              <a:avLst/>
            </a:prstGeom>
          </p:spPr>
        </p:pic>
        <p:sp>
          <p:nvSpPr>
            <p:cNvPr id="10" name="Прямоугольник: скругленные углы 9">
              <a:extLst>
                <a:ext uri="{FF2B5EF4-FFF2-40B4-BE49-F238E27FC236}">
                  <a16:creationId xmlns:a16="http://schemas.microsoft.com/office/drawing/2014/main" id="{13A88E97-D0D3-F7A6-7A7F-3F4A1CBEF3AD}"/>
                </a:ext>
              </a:extLst>
            </p:cNvPr>
            <p:cNvSpPr/>
            <p:nvPr/>
          </p:nvSpPr>
          <p:spPr>
            <a:xfrm>
              <a:off x="6283693" y="-1"/>
              <a:ext cx="5908307" cy="146066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9374FED4-058E-A45C-281E-7572E14ADE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51030" y="2939080"/>
              <a:ext cx="6626083" cy="1638115"/>
            </a:xfrm>
            <a:prstGeom prst="rect">
              <a:avLst/>
            </a:prstGeom>
          </p:spPr>
        </p:pic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91845A47-EA8B-F5F1-D973-26E368998B15}"/>
                </a:ext>
              </a:extLst>
            </p:cNvPr>
            <p:cNvSpPr/>
            <p:nvPr/>
          </p:nvSpPr>
          <p:spPr>
            <a:xfrm>
              <a:off x="7849485" y="200314"/>
              <a:ext cx="277672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dirty="0">
                  <a:ln w="0"/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</a:rPr>
                <a:t>секретик</a:t>
              </a:r>
              <a:endParaRPr lang="ru-RU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9570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3288A55-7571-700F-D767-94FC25B05F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38777" cy="565265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1433D66-D009-F8A0-EFC6-D572C5833B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4999" y="0"/>
            <a:ext cx="5138090" cy="3336966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F131C15D-FD7B-E0A2-0090-57C52382AC7C}"/>
              </a:ext>
            </a:extLst>
          </p:cNvPr>
          <p:cNvSpPr/>
          <p:nvPr/>
        </p:nvSpPr>
        <p:spPr>
          <a:xfrm>
            <a:off x="6854999" y="2612571"/>
            <a:ext cx="4996575" cy="72439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ACAFEB5-B9A9-10EB-8EFA-76EA6BB1B1BC}"/>
              </a:ext>
            </a:extLst>
          </p:cNvPr>
          <p:cNvSpPr/>
          <p:nvPr/>
        </p:nvSpPr>
        <p:spPr>
          <a:xfrm>
            <a:off x="8035683" y="2432945"/>
            <a:ext cx="27767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секретик</a:t>
            </a:r>
            <a:endParaRPr lang="ru-RU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412EF01-E0E2-8AB6-2980-4E682F4F97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0076" y="3725859"/>
            <a:ext cx="5191498" cy="72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642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CE6F1F8-92B6-1F57-49F0-23DF393B6D37}"/>
              </a:ext>
            </a:extLst>
          </p:cNvPr>
          <p:cNvSpPr txBox="1"/>
          <p:nvPr/>
        </p:nvSpPr>
        <p:spPr>
          <a:xfrm>
            <a:off x="320633" y="1211283"/>
            <a:ext cx="1136468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Предложение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одна из основных единиц языка и основная единица синтаксиса. </a:t>
            </a:r>
          </a:p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Простое предложение –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такое предложение, в котором имеется одна грамматическая основа.</a:t>
            </a:r>
          </a:p>
          <a:p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Например: </a:t>
            </a:r>
            <a:r>
              <a:rPr lang="ru-RU" sz="32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Весна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i="1" u="dbl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пришла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незаметно. </a:t>
            </a:r>
            <a:r>
              <a:rPr lang="ru-RU" sz="32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Весна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200" i="1" u="dbl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Вечереет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20B7924-3B57-90DA-6647-5E4DCFF381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57360" y="3325090"/>
            <a:ext cx="3464428" cy="3247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2738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1C172FFC-18A5-204C-DB69-6C91F3A4B358}"/>
              </a:ext>
            </a:extLst>
          </p:cNvPr>
          <p:cNvGrpSpPr/>
          <p:nvPr/>
        </p:nvGrpSpPr>
        <p:grpSpPr>
          <a:xfrm>
            <a:off x="0" y="0"/>
            <a:ext cx="12199918" cy="6861461"/>
            <a:chOff x="0" y="0"/>
            <a:chExt cx="12199918" cy="6861461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DACD5AEB-55B8-E89D-1D37-5BEE06B0B3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6163399" cy="3148693"/>
            </a:xfrm>
            <a:prstGeom prst="rect">
              <a:avLst/>
            </a:prstGeom>
          </p:spPr>
        </p:pic>
        <p:grpSp>
          <p:nvGrpSpPr>
            <p:cNvPr id="24" name="Группа 23">
              <a:extLst>
                <a:ext uri="{FF2B5EF4-FFF2-40B4-BE49-F238E27FC236}">
                  <a16:creationId xmlns:a16="http://schemas.microsoft.com/office/drawing/2014/main" id="{A90C8E84-8906-0759-BE3E-F4D695B9138D}"/>
                </a:ext>
              </a:extLst>
            </p:cNvPr>
            <p:cNvGrpSpPr/>
            <p:nvPr/>
          </p:nvGrpSpPr>
          <p:grpSpPr>
            <a:xfrm>
              <a:off x="577937" y="3148693"/>
              <a:ext cx="2683824" cy="3131781"/>
              <a:chOff x="4591797" y="3666012"/>
              <a:chExt cx="2683824" cy="3131781"/>
            </a:xfrm>
          </p:grpSpPr>
          <p:sp>
            <p:nvSpPr>
              <p:cNvPr id="23" name="Прямоугольник: скругленные углы 22">
                <a:extLst>
                  <a:ext uri="{FF2B5EF4-FFF2-40B4-BE49-F238E27FC236}">
                    <a16:creationId xmlns:a16="http://schemas.microsoft.com/office/drawing/2014/main" id="{8EB94D61-959A-95F7-427F-BD61F3761CA1}"/>
                  </a:ext>
                </a:extLst>
              </p:cNvPr>
              <p:cNvSpPr/>
              <p:nvPr/>
            </p:nvSpPr>
            <p:spPr>
              <a:xfrm>
                <a:off x="4591797" y="3666012"/>
                <a:ext cx="2683824" cy="3130385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21" name="Группа 20">
                <a:extLst>
                  <a:ext uri="{FF2B5EF4-FFF2-40B4-BE49-F238E27FC236}">
                    <a16:creationId xmlns:a16="http://schemas.microsoft.com/office/drawing/2014/main" id="{89933C94-1195-8AC9-9D43-5D76BA4B6BC3}"/>
                  </a:ext>
                </a:extLst>
              </p:cNvPr>
              <p:cNvGrpSpPr/>
              <p:nvPr/>
            </p:nvGrpSpPr>
            <p:grpSpPr>
              <a:xfrm>
                <a:off x="4849098" y="3814210"/>
                <a:ext cx="1820875" cy="2983583"/>
                <a:chOff x="277098" y="3406243"/>
                <a:chExt cx="1820875" cy="2983583"/>
              </a:xfrm>
            </p:grpSpPr>
            <p:sp>
              <p:nvSpPr>
                <p:cNvPr id="4" name="Овал 3">
                  <a:extLst>
                    <a:ext uri="{FF2B5EF4-FFF2-40B4-BE49-F238E27FC236}">
                      <a16:creationId xmlns:a16="http://schemas.microsoft.com/office/drawing/2014/main" id="{FB6FE41D-89CC-439F-476B-E37E0A5AD8C6}"/>
                    </a:ext>
                  </a:extLst>
                </p:cNvPr>
                <p:cNvSpPr/>
                <p:nvPr/>
              </p:nvSpPr>
              <p:spPr>
                <a:xfrm>
                  <a:off x="976745" y="3513365"/>
                  <a:ext cx="427512" cy="391885"/>
                </a:xfrm>
                <a:prstGeom prst="ellipse">
                  <a:avLst/>
                </a:prstGeom>
                <a:noFill/>
                <a:ln w="38100">
                  <a:solidFill>
                    <a:schemeClr val="accent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" name="Овал 4">
                  <a:extLst>
                    <a:ext uri="{FF2B5EF4-FFF2-40B4-BE49-F238E27FC236}">
                      <a16:creationId xmlns:a16="http://schemas.microsoft.com/office/drawing/2014/main" id="{2A741168-EFE9-1E3A-29A1-E816EB5A85CF}"/>
                    </a:ext>
                  </a:extLst>
                </p:cNvPr>
                <p:cNvSpPr/>
                <p:nvPr/>
              </p:nvSpPr>
              <p:spPr>
                <a:xfrm>
                  <a:off x="283029" y="3513365"/>
                  <a:ext cx="427512" cy="391885"/>
                </a:xfrm>
                <a:prstGeom prst="ellipse">
                  <a:avLst/>
                </a:prstGeom>
                <a:noFill/>
                <a:ln w="38100">
                  <a:solidFill>
                    <a:schemeClr val="accent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6" name="Овал 5">
                  <a:extLst>
                    <a:ext uri="{FF2B5EF4-FFF2-40B4-BE49-F238E27FC236}">
                      <a16:creationId xmlns:a16="http://schemas.microsoft.com/office/drawing/2014/main" id="{8F2A2AC5-40F6-2019-4BEB-DDE0A76054D5}"/>
                    </a:ext>
                  </a:extLst>
                </p:cNvPr>
                <p:cNvSpPr/>
                <p:nvPr/>
              </p:nvSpPr>
              <p:spPr>
                <a:xfrm>
                  <a:off x="1670461" y="3513365"/>
                  <a:ext cx="427512" cy="391885"/>
                </a:xfrm>
                <a:prstGeom prst="ellipse">
                  <a:avLst/>
                </a:prstGeom>
                <a:noFill/>
                <a:ln w="38100">
                  <a:solidFill>
                    <a:schemeClr val="accent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C3F551AB-8106-CA50-77B1-7F33126D090F}"/>
                    </a:ext>
                  </a:extLst>
                </p:cNvPr>
                <p:cNvSpPr txBox="1"/>
                <p:nvPr/>
              </p:nvSpPr>
              <p:spPr>
                <a:xfrm>
                  <a:off x="712522" y="3408218"/>
                  <a:ext cx="332509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32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,</a:t>
                  </a:r>
                </a:p>
              </p:txBody>
            </p:sp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EFDCA560-ED8D-DFF7-0802-CB7F1A821C11}"/>
                    </a:ext>
                  </a:extLst>
                </p:cNvPr>
                <p:cNvSpPr txBox="1"/>
                <p:nvPr/>
              </p:nvSpPr>
              <p:spPr>
                <a:xfrm>
                  <a:off x="1423061" y="3406243"/>
                  <a:ext cx="332509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32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,</a:t>
                  </a:r>
                </a:p>
              </p:txBody>
            </p:sp>
            <p:sp>
              <p:nvSpPr>
                <p:cNvPr id="9" name="Овал 8">
                  <a:extLst>
                    <a:ext uri="{FF2B5EF4-FFF2-40B4-BE49-F238E27FC236}">
                      <a16:creationId xmlns:a16="http://schemas.microsoft.com/office/drawing/2014/main" id="{FFD98D3B-6FDA-99D3-5E6D-68EBEAE0B04A}"/>
                    </a:ext>
                  </a:extLst>
                </p:cNvPr>
                <p:cNvSpPr/>
                <p:nvPr/>
              </p:nvSpPr>
              <p:spPr>
                <a:xfrm>
                  <a:off x="316679" y="4354534"/>
                  <a:ext cx="427512" cy="391885"/>
                </a:xfrm>
                <a:prstGeom prst="ellipse">
                  <a:avLst/>
                </a:prstGeom>
                <a:noFill/>
                <a:ln w="38100">
                  <a:solidFill>
                    <a:schemeClr val="accent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0" name="Овал 9">
                  <a:extLst>
                    <a:ext uri="{FF2B5EF4-FFF2-40B4-BE49-F238E27FC236}">
                      <a16:creationId xmlns:a16="http://schemas.microsoft.com/office/drawing/2014/main" id="{8DD6DC77-2C89-EF3F-7D78-88113212A1D2}"/>
                    </a:ext>
                  </a:extLst>
                </p:cNvPr>
                <p:cNvSpPr/>
                <p:nvPr/>
              </p:nvSpPr>
              <p:spPr>
                <a:xfrm>
                  <a:off x="1361709" y="4354532"/>
                  <a:ext cx="427512" cy="391885"/>
                </a:xfrm>
                <a:prstGeom prst="ellipse">
                  <a:avLst/>
                </a:prstGeom>
                <a:noFill/>
                <a:ln w="38100">
                  <a:solidFill>
                    <a:schemeClr val="accent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29439696-7432-A798-0950-FD42FB357155}"/>
                    </a:ext>
                  </a:extLst>
                </p:cNvPr>
                <p:cNvSpPr txBox="1"/>
                <p:nvPr/>
              </p:nvSpPr>
              <p:spPr>
                <a:xfrm>
                  <a:off x="758046" y="4308762"/>
                  <a:ext cx="686787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32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, а</a:t>
                  </a:r>
                </a:p>
              </p:txBody>
            </p:sp>
            <p:sp>
              <p:nvSpPr>
                <p:cNvPr id="12" name="Овал 11">
                  <a:extLst>
                    <a:ext uri="{FF2B5EF4-FFF2-40B4-BE49-F238E27FC236}">
                      <a16:creationId xmlns:a16="http://schemas.microsoft.com/office/drawing/2014/main" id="{5A2031D6-493D-CC57-8490-6683493D7DCE}"/>
                    </a:ext>
                  </a:extLst>
                </p:cNvPr>
                <p:cNvSpPr/>
                <p:nvPr/>
              </p:nvSpPr>
              <p:spPr>
                <a:xfrm>
                  <a:off x="314701" y="5160076"/>
                  <a:ext cx="427512" cy="391885"/>
                </a:xfrm>
                <a:prstGeom prst="ellipse">
                  <a:avLst/>
                </a:prstGeom>
                <a:noFill/>
                <a:ln w="38100">
                  <a:solidFill>
                    <a:schemeClr val="accent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3" name="Овал 12">
                  <a:extLst>
                    <a:ext uri="{FF2B5EF4-FFF2-40B4-BE49-F238E27FC236}">
                      <a16:creationId xmlns:a16="http://schemas.microsoft.com/office/drawing/2014/main" id="{D8F2829C-2ECB-9397-DE44-4F7947F2F3FB}"/>
                    </a:ext>
                  </a:extLst>
                </p:cNvPr>
                <p:cNvSpPr/>
                <p:nvPr/>
              </p:nvSpPr>
              <p:spPr>
                <a:xfrm>
                  <a:off x="1585356" y="5148203"/>
                  <a:ext cx="427512" cy="391885"/>
                </a:xfrm>
                <a:prstGeom prst="ellipse">
                  <a:avLst/>
                </a:prstGeom>
                <a:noFill/>
                <a:ln w="38100">
                  <a:solidFill>
                    <a:schemeClr val="accent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54CE044E-E7B6-4695-4103-D508B52A01C7}"/>
                    </a:ext>
                  </a:extLst>
                </p:cNvPr>
                <p:cNvSpPr txBox="1"/>
                <p:nvPr/>
              </p:nvSpPr>
              <p:spPr>
                <a:xfrm>
                  <a:off x="708568" y="5126181"/>
                  <a:ext cx="961893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32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, но</a:t>
                  </a:r>
                </a:p>
              </p:txBody>
            </p:sp>
            <p:sp>
              <p:nvSpPr>
                <p:cNvPr id="15" name="Овал 14">
                  <a:extLst>
                    <a:ext uri="{FF2B5EF4-FFF2-40B4-BE49-F238E27FC236}">
                      <a16:creationId xmlns:a16="http://schemas.microsoft.com/office/drawing/2014/main" id="{594DE2DB-D985-A31C-C4F0-2CA11EDEA69F}"/>
                    </a:ext>
                  </a:extLst>
                </p:cNvPr>
                <p:cNvSpPr/>
                <p:nvPr/>
              </p:nvSpPr>
              <p:spPr>
                <a:xfrm>
                  <a:off x="277098" y="5894775"/>
                  <a:ext cx="427512" cy="391885"/>
                </a:xfrm>
                <a:prstGeom prst="ellipse">
                  <a:avLst/>
                </a:prstGeom>
                <a:noFill/>
                <a:ln w="38100">
                  <a:solidFill>
                    <a:schemeClr val="accent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6" name="Овал 15">
                  <a:extLst>
                    <a:ext uri="{FF2B5EF4-FFF2-40B4-BE49-F238E27FC236}">
                      <a16:creationId xmlns:a16="http://schemas.microsoft.com/office/drawing/2014/main" id="{6271359F-56BB-24C1-11B2-AB48C50E0E22}"/>
                    </a:ext>
                  </a:extLst>
                </p:cNvPr>
                <p:cNvSpPr/>
                <p:nvPr/>
              </p:nvSpPr>
              <p:spPr>
                <a:xfrm>
                  <a:off x="1430980" y="5910200"/>
                  <a:ext cx="427512" cy="391885"/>
                </a:xfrm>
                <a:prstGeom prst="ellipse">
                  <a:avLst/>
                </a:prstGeom>
                <a:noFill/>
                <a:ln w="38100">
                  <a:solidFill>
                    <a:schemeClr val="accent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6F395A2A-4734-04CB-8A01-E3008266D28E}"/>
                    </a:ext>
                  </a:extLst>
                </p:cNvPr>
                <p:cNvSpPr txBox="1"/>
                <p:nvPr/>
              </p:nvSpPr>
              <p:spPr>
                <a:xfrm>
                  <a:off x="722422" y="5805051"/>
                  <a:ext cx="862934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32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, и</a:t>
                  </a:r>
                </a:p>
              </p:txBody>
            </p:sp>
            <p:cxnSp>
              <p:nvCxnSpPr>
                <p:cNvPr id="19" name="Прямая соединительная линия 18">
                  <a:extLst>
                    <a:ext uri="{FF2B5EF4-FFF2-40B4-BE49-F238E27FC236}">
                      <a16:creationId xmlns:a16="http://schemas.microsoft.com/office/drawing/2014/main" id="{F0AA374E-BFAE-5536-F6EF-2956D3DECB0C}"/>
                    </a:ext>
                  </a:extLst>
                </p:cNvPr>
                <p:cNvCxnSpPr/>
                <p:nvPr/>
              </p:nvCxnSpPr>
              <p:spPr>
                <a:xfrm flipH="1">
                  <a:off x="758046" y="6151418"/>
                  <a:ext cx="218699" cy="150667"/>
                </a:xfrm>
                <a:prstGeom prst="line">
                  <a:avLst/>
                </a:prstGeom>
                <a:ln w="38100">
                  <a:solidFill>
                    <a:srgbClr val="CC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Прямая соединительная линия 19">
                  <a:extLst>
                    <a:ext uri="{FF2B5EF4-FFF2-40B4-BE49-F238E27FC236}">
                      <a16:creationId xmlns:a16="http://schemas.microsoft.com/office/drawing/2014/main" id="{8FA340AF-A854-E1F3-FAF2-6E4F403CF52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6070" y="6137566"/>
                  <a:ext cx="218699" cy="150667"/>
                </a:xfrm>
                <a:prstGeom prst="line">
                  <a:avLst/>
                </a:prstGeom>
                <a:ln w="38100">
                  <a:solidFill>
                    <a:srgbClr val="CC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9E9AF107-321F-F148-67AE-210427C72D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18961" y="0"/>
              <a:ext cx="4473039" cy="3379908"/>
            </a:xfrm>
            <a:prstGeom prst="rect">
              <a:avLst/>
            </a:prstGeom>
          </p:spPr>
        </p:pic>
        <p:sp>
          <p:nvSpPr>
            <p:cNvPr id="27" name="Прямоугольник: скругленные углы 26">
              <a:extLst>
                <a:ext uri="{FF2B5EF4-FFF2-40B4-BE49-F238E27FC236}">
                  <a16:creationId xmlns:a16="http://schemas.microsoft.com/office/drawing/2014/main" id="{D2EDF693-AB93-3541-F324-269A56512BC5}"/>
                </a:ext>
              </a:extLst>
            </p:cNvPr>
            <p:cNvSpPr/>
            <p:nvPr/>
          </p:nvSpPr>
          <p:spPr>
            <a:xfrm>
              <a:off x="7718961" y="0"/>
              <a:ext cx="4473039" cy="3404013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67EDDAC8-6262-E069-38BF-2DF463564F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26879" y="3023931"/>
              <a:ext cx="4473039" cy="3379908"/>
            </a:xfrm>
            <a:prstGeom prst="rect">
              <a:avLst/>
            </a:prstGeom>
          </p:spPr>
        </p:pic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6F71A72F-5D57-BE62-E09E-9ACFA7D33F99}"/>
                </a:ext>
              </a:extLst>
            </p:cNvPr>
            <p:cNvSpPr/>
            <p:nvPr/>
          </p:nvSpPr>
          <p:spPr>
            <a:xfrm>
              <a:off x="8673994" y="778676"/>
              <a:ext cx="277672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dirty="0">
                  <a:ln w="0"/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</a:rPr>
                <a:t>секретик</a:t>
              </a:r>
              <a:endParaRPr lang="ru-RU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endParaRPr>
            </a:p>
          </p:txBody>
        </p:sp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A6E6974D-89BA-B355-4D13-BEC8F6B3F4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14407" y="6006441"/>
              <a:ext cx="4909470" cy="8550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77286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01539FC2-A446-0774-83A5-AAD426656125}"/>
              </a:ext>
            </a:extLst>
          </p:cNvPr>
          <p:cNvGrpSpPr/>
          <p:nvPr/>
        </p:nvGrpSpPr>
        <p:grpSpPr>
          <a:xfrm>
            <a:off x="-1" y="0"/>
            <a:ext cx="12214875" cy="4600700"/>
            <a:chOff x="-1" y="0"/>
            <a:chExt cx="12214875" cy="4600700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2FE2F4D1-E6DB-E84C-93C9-CB90DD7D58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6489741" cy="2257301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A0822F67-46E9-A6C6-043E-4ADE6A1A18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2257301"/>
              <a:ext cx="6363097" cy="2343399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B128CEAE-D34C-7BC0-4B66-4134711CEC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96000" y="0"/>
              <a:ext cx="6118874" cy="23433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311797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C450CE8-5F1E-9D1E-F5BA-E0813F14C8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5095" y="7864"/>
            <a:ext cx="5048852" cy="6850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9992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B87FBD-24B9-5B8A-B83F-D467235B235E}"/>
              </a:ext>
            </a:extLst>
          </p:cNvPr>
          <p:cNvSpPr txBox="1"/>
          <p:nvPr/>
        </p:nvSpPr>
        <p:spPr>
          <a:xfrm>
            <a:off x="356260" y="961901"/>
            <a:ext cx="1137656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Сложными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называются предложения, состоящие из двух или нескольких простых, соединенных в одно целое по смыслу и интонационно. В сложном предложении две и более грамматические основы.</a:t>
            </a:r>
          </a:p>
          <a:p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Например: На солнце темный </a:t>
            </a:r>
            <a:r>
              <a:rPr lang="ru-RU" sz="3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лес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u="dbl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зардел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долине </a:t>
            </a:r>
            <a:r>
              <a:rPr lang="ru-RU" sz="3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пар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u="dbl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белеет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тонкий, и песню раннюю </a:t>
            </a:r>
            <a:r>
              <a:rPr lang="ru-RU" sz="3200" b="1" i="1" u="dbl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запел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лазури </a:t>
            </a:r>
            <a:r>
              <a:rPr lang="ru-RU" sz="3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жаворонок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звонкий.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32297F-A4A8-C9A2-3885-C4E9C2CBDA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73193" y="3785261"/>
            <a:ext cx="3464428" cy="3247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7088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21A3B9A4-2E73-C65C-9704-9E4A9CC38931}"/>
              </a:ext>
            </a:extLst>
          </p:cNvPr>
          <p:cNvGrpSpPr/>
          <p:nvPr/>
        </p:nvGrpSpPr>
        <p:grpSpPr>
          <a:xfrm>
            <a:off x="926279" y="1425038"/>
            <a:ext cx="9757556" cy="3602182"/>
            <a:chOff x="308762" y="1425038"/>
            <a:chExt cx="9757556" cy="3602182"/>
          </a:xfrm>
        </p:grpSpPr>
        <p:sp>
          <p:nvSpPr>
            <p:cNvPr id="2" name="Прямоугольник: скругленные углы 1">
              <a:extLst>
                <a:ext uri="{FF2B5EF4-FFF2-40B4-BE49-F238E27FC236}">
                  <a16:creationId xmlns:a16="http://schemas.microsoft.com/office/drawing/2014/main" id="{8DBBDC51-E70D-0DBB-A1EF-14829486FD5D}"/>
                </a:ext>
              </a:extLst>
            </p:cNvPr>
            <p:cNvSpPr/>
            <p:nvPr/>
          </p:nvSpPr>
          <p:spPr>
            <a:xfrm>
              <a:off x="4144488" y="1460665"/>
              <a:ext cx="3206338" cy="973777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077C715-148D-8CAE-AD4C-C812FC754700}"/>
                </a:ext>
              </a:extLst>
            </p:cNvPr>
            <p:cNvSpPr txBox="1"/>
            <p:nvPr/>
          </p:nvSpPr>
          <p:spPr>
            <a:xfrm>
              <a:off x="4381997" y="1425038"/>
              <a:ext cx="269569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сложное </a:t>
              </a:r>
            </a:p>
            <a:p>
              <a:pPr algn="ctr"/>
              <a:r>
                <a:rPr lang="ru-RU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предложение</a:t>
              </a:r>
            </a:p>
          </p:txBody>
        </p:sp>
        <p:grpSp>
          <p:nvGrpSpPr>
            <p:cNvPr id="9" name="Группа 8">
              <a:extLst>
                <a:ext uri="{FF2B5EF4-FFF2-40B4-BE49-F238E27FC236}">
                  <a16:creationId xmlns:a16="http://schemas.microsoft.com/office/drawing/2014/main" id="{321A0571-6043-9A28-6F29-BE1F37CA5A3D}"/>
                </a:ext>
              </a:extLst>
            </p:cNvPr>
            <p:cNvGrpSpPr/>
            <p:nvPr/>
          </p:nvGrpSpPr>
          <p:grpSpPr>
            <a:xfrm>
              <a:off x="1850570" y="2585148"/>
              <a:ext cx="2293918" cy="973777"/>
              <a:chOff x="615537" y="2705594"/>
              <a:chExt cx="2293918" cy="973777"/>
            </a:xfrm>
          </p:grpSpPr>
          <p:sp>
            <p:nvSpPr>
              <p:cNvPr id="4" name="Прямоугольник: скругленные углы 3">
                <a:extLst>
                  <a:ext uri="{FF2B5EF4-FFF2-40B4-BE49-F238E27FC236}">
                    <a16:creationId xmlns:a16="http://schemas.microsoft.com/office/drawing/2014/main" id="{FB866965-8506-0433-CF1E-35441548FFD1}"/>
                  </a:ext>
                </a:extLst>
              </p:cNvPr>
              <p:cNvSpPr/>
              <p:nvPr/>
            </p:nvSpPr>
            <p:spPr>
              <a:xfrm>
                <a:off x="615537" y="2705594"/>
                <a:ext cx="2293918" cy="973777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8B6133C-D6E5-2FD8-D569-BF2CC41AF1A0}"/>
                  </a:ext>
                </a:extLst>
              </p:cNvPr>
              <p:cNvSpPr txBox="1"/>
              <p:nvPr/>
            </p:nvSpPr>
            <p:spPr>
              <a:xfrm>
                <a:off x="890649" y="2921330"/>
                <a:ext cx="167442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союзное</a:t>
                </a:r>
              </a:p>
            </p:txBody>
          </p:sp>
        </p:grpSp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035D22E4-805B-71A8-6E99-C1B87D2EC78F}"/>
                </a:ext>
              </a:extLst>
            </p:cNvPr>
            <p:cNvGrpSpPr/>
            <p:nvPr/>
          </p:nvGrpSpPr>
          <p:grpSpPr>
            <a:xfrm>
              <a:off x="7643752" y="2585148"/>
              <a:ext cx="2422566" cy="973777"/>
              <a:chOff x="7350826" y="2788722"/>
              <a:chExt cx="2422566" cy="973777"/>
            </a:xfrm>
          </p:grpSpPr>
          <p:sp>
            <p:nvSpPr>
              <p:cNvPr id="5" name="Прямоугольник: скругленные углы 4">
                <a:extLst>
                  <a:ext uri="{FF2B5EF4-FFF2-40B4-BE49-F238E27FC236}">
                    <a16:creationId xmlns:a16="http://schemas.microsoft.com/office/drawing/2014/main" id="{E4142026-497D-45F6-A458-9F1173DA8358}"/>
                  </a:ext>
                </a:extLst>
              </p:cNvPr>
              <p:cNvSpPr/>
              <p:nvPr/>
            </p:nvSpPr>
            <p:spPr>
              <a:xfrm>
                <a:off x="7350826" y="2788722"/>
                <a:ext cx="2422566" cy="973777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707168C-2017-76FD-CDCD-634D3E922D49}"/>
                  </a:ext>
                </a:extLst>
              </p:cNvPr>
              <p:cNvSpPr txBox="1"/>
              <p:nvPr/>
            </p:nvSpPr>
            <p:spPr>
              <a:xfrm>
                <a:off x="7517081" y="3035705"/>
                <a:ext cx="201880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бессоюзное</a:t>
                </a:r>
              </a:p>
            </p:txBody>
          </p:sp>
        </p:grpSp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0D325456-CAF6-D40E-0124-8CC57A30C2F1}"/>
                </a:ext>
              </a:extLst>
            </p:cNvPr>
            <p:cNvGrpSpPr/>
            <p:nvPr/>
          </p:nvGrpSpPr>
          <p:grpSpPr>
            <a:xfrm>
              <a:off x="308762" y="4035629"/>
              <a:ext cx="3297384" cy="973777"/>
              <a:chOff x="320637" y="4522519"/>
              <a:chExt cx="3297384" cy="973777"/>
            </a:xfrm>
          </p:grpSpPr>
          <p:sp>
            <p:nvSpPr>
              <p:cNvPr id="6" name="Прямоугольник: скругленные углы 5">
                <a:extLst>
                  <a:ext uri="{FF2B5EF4-FFF2-40B4-BE49-F238E27FC236}">
                    <a16:creationId xmlns:a16="http://schemas.microsoft.com/office/drawing/2014/main" id="{5844E0D3-1699-88E6-6C15-9907040FC747}"/>
                  </a:ext>
                </a:extLst>
              </p:cNvPr>
              <p:cNvSpPr/>
              <p:nvPr/>
            </p:nvSpPr>
            <p:spPr>
              <a:xfrm>
                <a:off x="330529" y="4522519"/>
                <a:ext cx="3206338" cy="973777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32EFC6C-6264-4804-9A0A-E9D778B0D5F4}"/>
                  </a:ext>
                </a:extLst>
              </p:cNvPr>
              <p:cNvSpPr txBox="1"/>
              <p:nvPr/>
            </p:nvSpPr>
            <p:spPr>
              <a:xfrm>
                <a:off x="320637" y="4690756"/>
                <a:ext cx="329738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сложносочиненное</a:t>
                </a:r>
              </a:p>
            </p:txBody>
          </p:sp>
        </p:grpSp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id="{3CE9AB8C-B6EF-6318-294A-5855C5897558}"/>
                </a:ext>
              </a:extLst>
            </p:cNvPr>
            <p:cNvGrpSpPr/>
            <p:nvPr/>
          </p:nvGrpSpPr>
          <p:grpSpPr>
            <a:xfrm>
              <a:off x="4144488" y="4053443"/>
              <a:ext cx="3517075" cy="973777"/>
              <a:chOff x="4043552" y="4522518"/>
              <a:chExt cx="3517075" cy="973777"/>
            </a:xfrm>
          </p:grpSpPr>
          <p:sp>
            <p:nvSpPr>
              <p:cNvPr id="7" name="Прямоугольник: скругленные углы 6">
                <a:extLst>
                  <a:ext uri="{FF2B5EF4-FFF2-40B4-BE49-F238E27FC236}">
                    <a16:creationId xmlns:a16="http://schemas.microsoft.com/office/drawing/2014/main" id="{892FF255-5028-2DA5-DC45-8F51D4F5F2D3}"/>
                  </a:ext>
                </a:extLst>
              </p:cNvPr>
              <p:cNvSpPr/>
              <p:nvPr/>
            </p:nvSpPr>
            <p:spPr>
              <a:xfrm>
                <a:off x="4043552" y="4522518"/>
                <a:ext cx="3517075" cy="973777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3228A2C-5902-AED9-7C97-D7F461F75C6D}"/>
                  </a:ext>
                </a:extLst>
              </p:cNvPr>
              <p:cNvSpPr txBox="1"/>
              <p:nvPr/>
            </p:nvSpPr>
            <p:spPr>
              <a:xfrm>
                <a:off x="4043552" y="4714507"/>
                <a:ext cx="351707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сложноподчиненное</a:t>
                </a:r>
              </a:p>
            </p:txBody>
          </p:sp>
        </p:grpSp>
        <p:cxnSp>
          <p:nvCxnSpPr>
            <p:cNvPr id="17" name="Прямая со стрелкой 16">
              <a:extLst>
                <a:ext uri="{FF2B5EF4-FFF2-40B4-BE49-F238E27FC236}">
                  <a16:creationId xmlns:a16="http://schemas.microsoft.com/office/drawing/2014/main" id="{7A362F23-3523-242E-ED32-A94E63B69D6B}"/>
                </a:ext>
              </a:extLst>
            </p:cNvPr>
            <p:cNvCxnSpPr>
              <a:stCxn id="2" idx="1"/>
            </p:cNvCxnSpPr>
            <p:nvPr/>
          </p:nvCxnSpPr>
          <p:spPr>
            <a:xfrm flipH="1">
              <a:off x="3289465" y="1947554"/>
              <a:ext cx="855023" cy="637594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 стрелкой 17">
              <a:extLst>
                <a:ext uri="{FF2B5EF4-FFF2-40B4-BE49-F238E27FC236}">
                  <a16:creationId xmlns:a16="http://schemas.microsoft.com/office/drawing/2014/main" id="{D84C5590-7A44-EBF8-2F3B-78AA8FFEDEBF}"/>
                </a:ext>
              </a:extLst>
            </p:cNvPr>
            <p:cNvCxnSpPr/>
            <p:nvPr/>
          </p:nvCxnSpPr>
          <p:spPr>
            <a:xfrm flipH="1">
              <a:off x="995550" y="3406235"/>
              <a:ext cx="855023" cy="637594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 стрелкой 18">
              <a:extLst>
                <a:ext uri="{FF2B5EF4-FFF2-40B4-BE49-F238E27FC236}">
                  <a16:creationId xmlns:a16="http://schemas.microsoft.com/office/drawing/2014/main" id="{8E3ABEE7-A6E6-2960-FFE8-8AFBECE18ACC}"/>
                </a:ext>
              </a:extLst>
            </p:cNvPr>
            <p:cNvCxnSpPr>
              <a:cxnSpLocks/>
            </p:cNvCxnSpPr>
            <p:nvPr/>
          </p:nvCxnSpPr>
          <p:spPr>
            <a:xfrm>
              <a:off x="7309266" y="1902721"/>
              <a:ext cx="855023" cy="637594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Прямая со стрелкой 19">
              <a:extLst>
                <a:ext uri="{FF2B5EF4-FFF2-40B4-BE49-F238E27FC236}">
                  <a16:creationId xmlns:a16="http://schemas.microsoft.com/office/drawing/2014/main" id="{D1E68E69-5976-ADF9-1753-A4963087A5DB}"/>
                </a:ext>
              </a:extLst>
            </p:cNvPr>
            <p:cNvCxnSpPr>
              <a:cxnSpLocks/>
            </p:cNvCxnSpPr>
            <p:nvPr/>
          </p:nvCxnSpPr>
          <p:spPr>
            <a:xfrm>
              <a:off x="4132612" y="3408084"/>
              <a:ext cx="855023" cy="637594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233502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45C201-1A20-CE97-F7CF-2E04560B6BB9}"/>
              </a:ext>
            </a:extLst>
          </p:cNvPr>
          <p:cNvSpPr txBox="1"/>
          <p:nvPr/>
        </p:nvSpPr>
        <p:spPr>
          <a:xfrm>
            <a:off x="585849" y="1116281"/>
            <a:ext cx="1102030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Сложные предложения, в которых простые предложения равноправны по смыслу и связаны сочинительными союзами, называются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сложносочиненными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Например: </a:t>
            </a:r>
            <a:r>
              <a:rPr lang="ru-RU" sz="3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Капитан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u="dbl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остановил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пароход, и </a:t>
            </a:r>
            <a:r>
              <a:rPr lang="ru-RU" sz="3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u="dbl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стали проситься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погулять.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C8110F8-8269-2C10-92E5-78973F8F8D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84424" y="3203370"/>
            <a:ext cx="3464428" cy="3247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9568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20F6A1C-02E8-7191-F7A3-975FD28BB243}"/>
              </a:ext>
            </a:extLst>
          </p:cNvPr>
          <p:cNvSpPr txBox="1"/>
          <p:nvPr/>
        </p:nvSpPr>
        <p:spPr>
          <a:xfrm>
            <a:off x="475013" y="1175657"/>
            <a:ext cx="1128155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сложносочиненном предложении простые предложения могут соединяться: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соединительными союзами (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и, да (= и), ни…ни, тоже, также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разделительными союзами (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то…то, не то…не то, или, либо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противительными союзами (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а, но, да( = но), однако, </a:t>
            </a:r>
          </a:p>
          <a:p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зато, но зато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BE76E15-59CE-1D7C-651B-B64643CE77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22574" y="3610099"/>
            <a:ext cx="3464428" cy="3247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8236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400F7F-E1DF-A42A-2D71-0A839C462D99}"/>
              </a:ext>
            </a:extLst>
          </p:cNvPr>
          <p:cNvSpPr txBox="1"/>
          <p:nvPr/>
        </p:nvSpPr>
        <p:spPr>
          <a:xfrm>
            <a:off x="437408" y="1543792"/>
            <a:ext cx="119584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Сложносочиненное предложение следует отличать от простого предложения с однородными членами, связанными сочинительными союзами.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B71EA5D-86B6-3AF8-0813-7D47E76047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46917" y="2588821"/>
            <a:ext cx="3464428" cy="3247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2491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1F8414AA-2F1E-C370-6093-D8693B8106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2919523"/>
              </p:ext>
            </p:extLst>
          </p:nvPr>
        </p:nvGraphicFramePr>
        <p:xfrm>
          <a:off x="164276" y="1051560"/>
          <a:ext cx="11863448" cy="4754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841302">
                  <a:extLst>
                    <a:ext uri="{9D8B030D-6E8A-4147-A177-3AD203B41FA5}">
                      <a16:colId xmlns:a16="http://schemas.microsoft.com/office/drawing/2014/main" val="3916451944"/>
                    </a:ext>
                  </a:extLst>
                </a:gridCol>
                <a:gridCol w="6022146">
                  <a:extLst>
                    <a:ext uri="{9D8B030D-6E8A-4147-A177-3AD203B41FA5}">
                      <a16:colId xmlns:a16="http://schemas.microsoft.com/office/drawing/2014/main" val="1840098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Сложносочиненное предложение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Простое предложение с однородными членами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46082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Свистящим шепотом </a:t>
                      </a:r>
                      <a:r>
                        <a:rPr lang="ru-RU" sz="2400" b="1" u="dbl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перекинулись</a:t>
                      </a:r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между собой столетние </a:t>
                      </a:r>
                      <a:r>
                        <a:rPr lang="ru-RU" sz="2400" b="1" u="sng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сосны</a:t>
                      </a:r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2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сухой </a:t>
                      </a:r>
                      <a:r>
                        <a:rPr lang="ru-RU" sz="2400" b="1" u="sng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иней</a:t>
                      </a:r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 мягким шелестом </a:t>
                      </a:r>
                      <a:r>
                        <a:rPr lang="ru-RU" sz="2400" b="1" u="dbl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полился</a:t>
                      </a:r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 потревоженных ветвей.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вдруг еще один </a:t>
                      </a:r>
                      <a:r>
                        <a:rPr lang="ru-RU" sz="2400" b="1" u="sng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жук</a:t>
                      </a:r>
                      <a:r>
                        <a:rPr lang="ru-RU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b="1" u="dbl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отвалил</a:t>
                      </a:r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от танцевавшего в воздухе роя </a:t>
                      </a:r>
                      <a:r>
                        <a:rPr lang="ru-RU" sz="2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оставляя за собой большой, пышный хвост, </a:t>
                      </a:r>
                      <a:r>
                        <a:rPr lang="ru-RU" sz="2400" b="1" u="dbl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пронесся</a:t>
                      </a:r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прямо к поляне.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82939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b="1" u="sng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Звезды</a:t>
                      </a:r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еще</a:t>
                      </a:r>
                      <a:r>
                        <a:rPr lang="ru-RU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b="1" u="dbl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сверкали</a:t>
                      </a:r>
                      <a:r>
                        <a:rPr lang="ru-RU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остро и холодно, </a:t>
                      </a:r>
                      <a:r>
                        <a:rPr lang="ru-RU" sz="2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</a:t>
                      </a:r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b="1" u="sng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небо</a:t>
                      </a:r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востоке уже </a:t>
                      </a:r>
                      <a:r>
                        <a:rPr lang="ru-RU" sz="2400" b="1" u="dbl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стало светлеть</a:t>
                      </a:r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Повинуясь этому могучему чувству, </a:t>
                      </a:r>
                      <a:r>
                        <a:rPr lang="ru-RU" sz="2400" b="1" u="sng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он</a:t>
                      </a:r>
                      <a:r>
                        <a:rPr lang="ru-RU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b="1" u="dbl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вскочил</a:t>
                      </a:r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ноги, </a:t>
                      </a:r>
                      <a:r>
                        <a:rPr lang="ru-RU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</a:t>
                      </a:r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тут же, застонав, </a:t>
                      </a:r>
                      <a:r>
                        <a:rPr lang="ru-RU" sz="2400" b="1" u="dbl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присел</a:t>
                      </a:r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медвежью тушу.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90114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b="1" u="dbl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Шумит</a:t>
                      </a:r>
                      <a:r>
                        <a:rPr lang="ru-RU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b="1" u="sng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лес</a:t>
                      </a:r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лицу </a:t>
                      </a:r>
                      <a:r>
                        <a:rPr lang="ru-RU" sz="2400" b="1" u="dbl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жарко</a:t>
                      </a:r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2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со спины </a:t>
                      </a:r>
                      <a:r>
                        <a:rPr lang="ru-RU" sz="2400" b="1" u="dbl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пробирается</a:t>
                      </a:r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колючий </a:t>
                      </a:r>
                      <a:r>
                        <a:rPr lang="ru-RU" sz="2400" b="1" u="sng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холод</a:t>
                      </a:r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хорошую погоду </a:t>
                      </a:r>
                      <a:r>
                        <a:rPr lang="ru-RU" sz="2400" b="1" u="sng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лес</a:t>
                      </a:r>
                      <a:r>
                        <a:rPr lang="ru-RU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b="1" u="dbl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клубился</a:t>
                      </a:r>
                      <a:r>
                        <a:rPr lang="ru-RU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шапками сосновых вершин, </a:t>
                      </a:r>
                      <a:r>
                        <a:rPr lang="ru-RU" sz="2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непогодь </a:t>
                      </a:r>
                      <a:r>
                        <a:rPr lang="ru-RU" sz="2400" b="1" u="dbl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напоминал</a:t>
                      </a:r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помрачневшую водную гладь.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81500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71619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AF26B1D5-ACFA-8868-C138-AB93A151D10F}"/>
              </a:ext>
            </a:extLst>
          </p:cNvPr>
          <p:cNvGrpSpPr/>
          <p:nvPr/>
        </p:nvGrpSpPr>
        <p:grpSpPr>
          <a:xfrm>
            <a:off x="0" y="-38595"/>
            <a:ext cx="12326587" cy="6628573"/>
            <a:chOff x="0" y="-38595"/>
            <a:chExt cx="12326587" cy="6628573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8F0D2947-7F20-9045-8364-E085E24A58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" y="-38595"/>
              <a:ext cx="6994566" cy="3227855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C4888096-578E-DDCC-1CD3-B97ADBAAC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3439175"/>
              <a:ext cx="6994566" cy="3150803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72C3F748-6DF5-DB9B-26F5-6614EF5908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74970" y="0"/>
              <a:ext cx="5617029" cy="2530272"/>
            </a:xfrm>
            <a:prstGeom prst="rect">
              <a:avLst/>
            </a:prstGeom>
          </p:spPr>
        </p:pic>
        <p:sp>
          <p:nvSpPr>
            <p:cNvPr id="8" name="Прямоугольник: скругленные углы 7">
              <a:extLst>
                <a:ext uri="{FF2B5EF4-FFF2-40B4-BE49-F238E27FC236}">
                  <a16:creationId xmlns:a16="http://schemas.microsoft.com/office/drawing/2014/main" id="{EF1E73EC-438A-D9B9-2523-F301E0942C82}"/>
                </a:ext>
              </a:extLst>
            </p:cNvPr>
            <p:cNvSpPr/>
            <p:nvPr/>
          </p:nvSpPr>
          <p:spPr>
            <a:xfrm>
              <a:off x="6574970" y="0"/>
              <a:ext cx="5751617" cy="2530272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A5D76C5B-F8B1-C008-0FA2-A6FAED4FEBE5}"/>
                </a:ext>
              </a:extLst>
            </p:cNvPr>
            <p:cNvSpPr/>
            <p:nvPr/>
          </p:nvSpPr>
          <p:spPr>
            <a:xfrm>
              <a:off x="7995123" y="652002"/>
              <a:ext cx="277672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dirty="0">
                  <a:ln w="0"/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</a:rPr>
                <a:t>секретик</a:t>
              </a:r>
              <a:endParaRPr lang="ru-RU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36C591A-A61F-D48E-E0C4-87F0F845EC72}"/>
              </a:ext>
            </a:extLst>
          </p:cNvPr>
          <p:cNvSpPr txBox="1"/>
          <p:nvPr/>
        </p:nvSpPr>
        <p:spPr>
          <a:xfrm>
            <a:off x="7146965" y="5836666"/>
            <a:ext cx="4607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Канакина в. П., Русский язык, 3 класс, ч. 1</a:t>
            </a:r>
          </a:p>
        </p:txBody>
      </p:sp>
    </p:spTree>
    <p:extLst>
      <p:ext uri="{BB962C8B-B14F-4D97-AF65-F5344CB8AC3E}">
        <p14:creationId xmlns:p14="http://schemas.microsoft.com/office/powerpoint/2010/main" val="41646160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DE145B1-E265-6CD3-23C4-2A4448B55FE8}"/>
              </a:ext>
            </a:extLst>
          </p:cNvPr>
          <p:cNvSpPr txBox="1"/>
          <p:nvPr/>
        </p:nvSpPr>
        <p:spPr>
          <a:xfrm>
            <a:off x="760021" y="1282535"/>
            <a:ext cx="109371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Простые предложения могут быть осложнены однородными и обособленными членами, вводными словами и предложениями, обращениями и междометиями.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0C2C1E4-A347-0CF1-0AC2-33643F8E17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43604" y="2731324"/>
            <a:ext cx="3464428" cy="3247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0921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B331B10-D0FA-0325-A363-4724158B19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8754" y="3544288"/>
            <a:ext cx="7440239" cy="2787174"/>
          </a:xfrm>
          <a:prstGeom prst="rect">
            <a:avLst/>
          </a:prstGeom>
        </p:spPr>
      </p:pic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B6451E14-2E7F-EBBA-FCC8-0AC3F31882ED}"/>
              </a:ext>
            </a:extLst>
          </p:cNvPr>
          <p:cNvGrpSpPr/>
          <p:nvPr/>
        </p:nvGrpSpPr>
        <p:grpSpPr>
          <a:xfrm>
            <a:off x="0" y="-83127"/>
            <a:ext cx="12397839" cy="3289464"/>
            <a:chOff x="0" y="-83127"/>
            <a:chExt cx="12397839" cy="3289464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95EABC94-3135-ED1E-2D05-F728A029BC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7226804" cy="3206337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7077E3DF-979E-EBC0-D3C3-08E8BFD0A4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069034" y="0"/>
              <a:ext cx="5122966" cy="1919105"/>
            </a:xfrm>
            <a:prstGeom prst="rect">
              <a:avLst/>
            </a:prstGeom>
          </p:spPr>
        </p:pic>
        <p:sp>
          <p:nvSpPr>
            <p:cNvPr id="8" name="Прямоугольник: скругленные углы 7">
              <a:extLst>
                <a:ext uri="{FF2B5EF4-FFF2-40B4-BE49-F238E27FC236}">
                  <a16:creationId xmlns:a16="http://schemas.microsoft.com/office/drawing/2014/main" id="{21A481F1-6404-AB47-09C1-17B9FD022089}"/>
                </a:ext>
              </a:extLst>
            </p:cNvPr>
            <p:cNvSpPr/>
            <p:nvPr/>
          </p:nvSpPr>
          <p:spPr>
            <a:xfrm>
              <a:off x="6970816" y="-83127"/>
              <a:ext cx="5427023" cy="2125683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46A9E16F-A0C8-D8C4-FAD1-535436A2274D}"/>
                </a:ext>
              </a:extLst>
            </p:cNvPr>
            <p:cNvSpPr/>
            <p:nvPr/>
          </p:nvSpPr>
          <p:spPr>
            <a:xfrm>
              <a:off x="8555241" y="283512"/>
              <a:ext cx="277672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dirty="0">
                  <a:ln w="0"/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</a:rPr>
                <a:t>секретик</a:t>
              </a:r>
              <a:endParaRPr lang="ru-RU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76460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CFB6E11-FBD4-660F-DB1C-372E4F55F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96000" cy="259837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A076BF0-C11F-67AC-D9D8-636ECB3DDB6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6663"/>
          <a:stretch/>
        </p:blipFill>
        <p:spPr>
          <a:xfrm>
            <a:off x="6095999" y="2"/>
            <a:ext cx="6096000" cy="259837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60888FD-49B5-4B30-27F3-395C90BE92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98373"/>
            <a:ext cx="6709558" cy="426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7169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167E5D8-6EDA-1FF0-2719-3C42B5B36C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002285" cy="3538847"/>
          </a:xfrm>
          <a:prstGeom prst="rect">
            <a:avLst/>
          </a:prstGeom>
        </p:spPr>
      </p:pic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EF886B35-128E-72D4-A207-E98492D7EED9}"/>
              </a:ext>
            </a:extLst>
          </p:cNvPr>
          <p:cNvGrpSpPr/>
          <p:nvPr/>
        </p:nvGrpSpPr>
        <p:grpSpPr>
          <a:xfrm>
            <a:off x="7528955" y="166256"/>
            <a:ext cx="4532416" cy="2778825"/>
            <a:chOff x="7528955" y="166256"/>
            <a:chExt cx="4532416" cy="2778825"/>
          </a:xfrm>
        </p:grpSpPr>
        <p:sp>
          <p:nvSpPr>
            <p:cNvPr id="40" name="Прямоугольник: скругленные углы 39">
              <a:extLst>
                <a:ext uri="{FF2B5EF4-FFF2-40B4-BE49-F238E27FC236}">
                  <a16:creationId xmlns:a16="http://schemas.microsoft.com/office/drawing/2014/main" id="{7FBE3CE9-1028-B39C-3ED2-0A6E30FF6A9B}"/>
                </a:ext>
              </a:extLst>
            </p:cNvPr>
            <p:cNvSpPr/>
            <p:nvPr/>
          </p:nvSpPr>
          <p:spPr>
            <a:xfrm>
              <a:off x="7528955" y="166256"/>
              <a:ext cx="4532416" cy="277882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39" name="Группа 38">
              <a:extLst>
                <a:ext uri="{FF2B5EF4-FFF2-40B4-BE49-F238E27FC236}">
                  <a16:creationId xmlns:a16="http://schemas.microsoft.com/office/drawing/2014/main" id="{5BAFA9DC-7ED8-46A3-FB2B-0776EECA7BE2}"/>
                </a:ext>
              </a:extLst>
            </p:cNvPr>
            <p:cNvGrpSpPr/>
            <p:nvPr/>
          </p:nvGrpSpPr>
          <p:grpSpPr>
            <a:xfrm>
              <a:off x="8348351" y="362731"/>
              <a:ext cx="3134984" cy="2385874"/>
              <a:chOff x="498762" y="4061361"/>
              <a:chExt cx="3134984" cy="2385874"/>
            </a:xfrm>
          </p:grpSpPr>
          <p:sp>
            <p:nvSpPr>
              <p:cNvPr id="4" name="Прямоугольник 3">
                <a:extLst>
                  <a:ext uri="{FF2B5EF4-FFF2-40B4-BE49-F238E27FC236}">
                    <a16:creationId xmlns:a16="http://schemas.microsoft.com/office/drawing/2014/main" id="{BA0FE677-DA38-C5F4-3492-0E54777A50B0}"/>
                  </a:ext>
                </a:extLst>
              </p:cNvPr>
              <p:cNvSpPr/>
              <p:nvPr/>
            </p:nvSpPr>
            <p:spPr>
              <a:xfrm>
                <a:off x="498764" y="4061361"/>
                <a:ext cx="1199407" cy="463138"/>
              </a:xfrm>
              <a:prstGeom prst="rect">
                <a:avLst/>
              </a:prstGeom>
              <a:noFill/>
              <a:ln w="381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" name="Прямоугольник 4">
                <a:extLst>
                  <a:ext uri="{FF2B5EF4-FFF2-40B4-BE49-F238E27FC236}">
                    <a16:creationId xmlns:a16="http://schemas.microsoft.com/office/drawing/2014/main" id="{F17ED8DC-253B-BFC7-834A-0649FB5C8540}"/>
                  </a:ext>
                </a:extLst>
              </p:cNvPr>
              <p:cNvSpPr/>
              <p:nvPr/>
            </p:nvSpPr>
            <p:spPr>
              <a:xfrm>
                <a:off x="498762" y="4973782"/>
                <a:ext cx="1199407" cy="463138"/>
              </a:xfrm>
              <a:prstGeom prst="rect">
                <a:avLst/>
              </a:prstGeom>
              <a:noFill/>
              <a:ln w="381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" name="Прямоугольник 5">
                <a:extLst>
                  <a:ext uri="{FF2B5EF4-FFF2-40B4-BE49-F238E27FC236}">
                    <a16:creationId xmlns:a16="http://schemas.microsoft.com/office/drawing/2014/main" id="{4014F383-65E1-B3B0-0486-AE233FB0F83F}"/>
                  </a:ext>
                </a:extLst>
              </p:cNvPr>
              <p:cNvSpPr/>
              <p:nvPr/>
            </p:nvSpPr>
            <p:spPr>
              <a:xfrm>
                <a:off x="498763" y="5886204"/>
                <a:ext cx="1199407" cy="463138"/>
              </a:xfrm>
              <a:prstGeom prst="rect">
                <a:avLst/>
              </a:prstGeom>
              <a:noFill/>
              <a:ln w="381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" name="Прямоугольник 6">
                <a:extLst>
                  <a:ext uri="{FF2B5EF4-FFF2-40B4-BE49-F238E27FC236}">
                    <a16:creationId xmlns:a16="http://schemas.microsoft.com/office/drawing/2014/main" id="{5C4254EF-D84A-011C-D46E-B5FD6A74D9F9}"/>
                  </a:ext>
                </a:extLst>
              </p:cNvPr>
              <p:cNvSpPr/>
              <p:nvPr/>
            </p:nvSpPr>
            <p:spPr>
              <a:xfrm>
                <a:off x="2434339" y="5902037"/>
                <a:ext cx="1199407" cy="463138"/>
              </a:xfrm>
              <a:prstGeom prst="rect">
                <a:avLst/>
              </a:prstGeom>
              <a:noFill/>
              <a:ln w="381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" name="Прямоугольник 7">
                <a:extLst>
                  <a:ext uri="{FF2B5EF4-FFF2-40B4-BE49-F238E27FC236}">
                    <a16:creationId xmlns:a16="http://schemas.microsoft.com/office/drawing/2014/main" id="{07B1365E-D020-93AC-AC38-A5F45AD2CCAE}"/>
                  </a:ext>
                </a:extLst>
              </p:cNvPr>
              <p:cNvSpPr/>
              <p:nvPr/>
            </p:nvSpPr>
            <p:spPr>
              <a:xfrm>
                <a:off x="2361110" y="4981699"/>
                <a:ext cx="1199407" cy="463138"/>
              </a:xfrm>
              <a:prstGeom prst="rect">
                <a:avLst/>
              </a:prstGeom>
              <a:noFill/>
              <a:ln w="381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" name="Прямоугольник 8">
                <a:extLst>
                  <a:ext uri="{FF2B5EF4-FFF2-40B4-BE49-F238E27FC236}">
                    <a16:creationId xmlns:a16="http://schemas.microsoft.com/office/drawing/2014/main" id="{7DA29B05-580F-B68F-E4B3-901B01664732}"/>
                  </a:ext>
                </a:extLst>
              </p:cNvPr>
              <p:cNvSpPr/>
              <p:nvPr/>
            </p:nvSpPr>
            <p:spPr>
              <a:xfrm>
                <a:off x="2349235" y="4061361"/>
                <a:ext cx="1199407" cy="463138"/>
              </a:xfrm>
              <a:prstGeom prst="rect">
                <a:avLst/>
              </a:prstGeom>
              <a:noFill/>
              <a:ln w="381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0C6B582-F532-C5E7-5653-E60A2183423E}"/>
                  </a:ext>
                </a:extLst>
              </p:cNvPr>
              <p:cNvSpPr txBox="1"/>
              <p:nvPr/>
            </p:nvSpPr>
            <p:spPr>
              <a:xfrm>
                <a:off x="1698169" y="4061361"/>
                <a:ext cx="60356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и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F61166C-C37F-E0E2-B966-E926D75F3563}"/>
                  </a:ext>
                </a:extLst>
              </p:cNvPr>
              <p:cNvSpPr txBox="1"/>
              <p:nvPr/>
            </p:nvSpPr>
            <p:spPr>
              <a:xfrm>
                <a:off x="1698169" y="5008840"/>
                <a:ext cx="60356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а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75E6128-BB25-4263-E786-C43EAD6EA87E}"/>
                  </a:ext>
                </a:extLst>
              </p:cNvPr>
              <p:cNvSpPr txBox="1"/>
              <p:nvPr/>
            </p:nvSpPr>
            <p:spPr>
              <a:xfrm>
                <a:off x="1660465" y="5924015"/>
                <a:ext cx="78585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но</a:t>
                </a:r>
              </a:p>
            </p:txBody>
          </p:sp>
          <p:grpSp>
            <p:nvGrpSpPr>
              <p:cNvPr id="18" name="Группа 17">
                <a:extLst>
                  <a:ext uri="{FF2B5EF4-FFF2-40B4-BE49-F238E27FC236}">
                    <a16:creationId xmlns:a16="http://schemas.microsoft.com/office/drawing/2014/main" id="{E310F226-CC62-8C22-5174-5E2EAA445D6C}"/>
                  </a:ext>
                </a:extLst>
              </p:cNvPr>
              <p:cNvGrpSpPr/>
              <p:nvPr/>
            </p:nvGrpSpPr>
            <p:grpSpPr>
              <a:xfrm>
                <a:off x="498762" y="4251616"/>
                <a:ext cx="1149928" cy="104899"/>
                <a:chOff x="4868883" y="4584581"/>
                <a:chExt cx="1149928" cy="104899"/>
              </a:xfrm>
            </p:grpSpPr>
            <p:cxnSp>
              <p:nvCxnSpPr>
                <p:cNvPr id="14" name="Прямая соединительная линия 13">
                  <a:extLst>
                    <a:ext uri="{FF2B5EF4-FFF2-40B4-BE49-F238E27FC236}">
                      <a16:creationId xmlns:a16="http://schemas.microsoft.com/office/drawing/2014/main" id="{7947C827-BAAE-B848-3F2F-7DD00D6E79B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68883" y="4584581"/>
                  <a:ext cx="498764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Прямая соединительная линия 15">
                  <a:extLst>
                    <a:ext uri="{FF2B5EF4-FFF2-40B4-BE49-F238E27FC236}">
                      <a16:creationId xmlns:a16="http://schemas.microsoft.com/office/drawing/2014/main" id="{B8B94CA5-5084-1ADC-AC78-E651BA2C5A0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20047" y="4689480"/>
                  <a:ext cx="498764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Прямая соединительная линия 16">
                  <a:extLst>
                    <a:ext uri="{FF2B5EF4-FFF2-40B4-BE49-F238E27FC236}">
                      <a16:creationId xmlns:a16="http://schemas.microsoft.com/office/drawing/2014/main" id="{762B7275-5F8B-BAEE-B51E-FF5A2BE3891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20047" y="4584581"/>
                  <a:ext cx="498764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Группа 18">
                <a:extLst>
                  <a:ext uri="{FF2B5EF4-FFF2-40B4-BE49-F238E27FC236}">
                    <a16:creationId xmlns:a16="http://schemas.microsoft.com/office/drawing/2014/main" id="{A3823BD1-334C-65B5-A450-C6C737FDDA6B}"/>
                  </a:ext>
                </a:extLst>
              </p:cNvPr>
              <p:cNvGrpSpPr/>
              <p:nvPr/>
            </p:nvGrpSpPr>
            <p:grpSpPr>
              <a:xfrm>
                <a:off x="2349235" y="4240480"/>
                <a:ext cx="1149928" cy="104899"/>
                <a:chOff x="4868883" y="4584581"/>
                <a:chExt cx="1149928" cy="104899"/>
              </a:xfrm>
            </p:grpSpPr>
            <p:cxnSp>
              <p:nvCxnSpPr>
                <p:cNvPr id="20" name="Прямая соединительная линия 19">
                  <a:extLst>
                    <a:ext uri="{FF2B5EF4-FFF2-40B4-BE49-F238E27FC236}">
                      <a16:creationId xmlns:a16="http://schemas.microsoft.com/office/drawing/2014/main" id="{AB39AF59-E406-304E-59D7-2823123B998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68883" y="4584581"/>
                  <a:ext cx="498764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Прямая соединительная линия 20">
                  <a:extLst>
                    <a:ext uri="{FF2B5EF4-FFF2-40B4-BE49-F238E27FC236}">
                      <a16:creationId xmlns:a16="http://schemas.microsoft.com/office/drawing/2014/main" id="{7ADAD2BB-CA81-D4D4-48A7-6D3B332A9EB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20047" y="4689480"/>
                  <a:ext cx="498764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Прямая соединительная линия 21">
                  <a:extLst>
                    <a:ext uri="{FF2B5EF4-FFF2-40B4-BE49-F238E27FC236}">
                      <a16:creationId xmlns:a16="http://schemas.microsoft.com/office/drawing/2014/main" id="{103335A2-D5F5-1844-626D-F1486F77156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20047" y="4584581"/>
                  <a:ext cx="498764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Группа 22">
                <a:extLst>
                  <a:ext uri="{FF2B5EF4-FFF2-40B4-BE49-F238E27FC236}">
                    <a16:creationId xmlns:a16="http://schemas.microsoft.com/office/drawing/2014/main" id="{EF9043D6-12D3-FFF5-66BF-1AFCA65E16E0}"/>
                  </a:ext>
                </a:extLst>
              </p:cNvPr>
              <p:cNvGrpSpPr/>
              <p:nvPr/>
            </p:nvGrpSpPr>
            <p:grpSpPr>
              <a:xfrm>
                <a:off x="548241" y="5177391"/>
                <a:ext cx="1149928" cy="104899"/>
                <a:chOff x="4868883" y="4584581"/>
                <a:chExt cx="1149928" cy="104899"/>
              </a:xfrm>
            </p:grpSpPr>
            <p:cxnSp>
              <p:nvCxnSpPr>
                <p:cNvPr id="24" name="Прямая соединительная линия 23">
                  <a:extLst>
                    <a:ext uri="{FF2B5EF4-FFF2-40B4-BE49-F238E27FC236}">
                      <a16:creationId xmlns:a16="http://schemas.microsoft.com/office/drawing/2014/main" id="{A5915D18-0D45-BD6C-7857-962F946F1D6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68883" y="4584581"/>
                  <a:ext cx="498764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Прямая соединительная линия 24">
                  <a:extLst>
                    <a:ext uri="{FF2B5EF4-FFF2-40B4-BE49-F238E27FC236}">
                      <a16:creationId xmlns:a16="http://schemas.microsoft.com/office/drawing/2014/main" id="{E9A8E9A5-7EDA-D9A8-A3D1-7A183F428AE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20047" y="4689480"/>
                  <a:ext cx="498764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Прямая соединительная линия 25">
                  <a:extLst>
                    <a:ext uri="{FF2B5EF4-FFF2-40B4-BE49-F238E27FC236}">
                      <a16:creationId xmlns:a16="http://schemas.microsoft.com/office/drawing/2014/main" id="{D6EAEF03-68DF-76CB-E0C6-56E99DFE016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20047" y="4584581"/>
                  <a:ext cx="498764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" name="Группа 26">
                <a:extLst>
                  <a:ext uri="{FF2B5EF4-FFF2-40B4-BE49-F238E27FC236}">
                    <a16:creationId xmlns:a16="http://schemas.microsoft.com/office/drawing/2014/main" id="{32B85957-09D4-13F4-81A5-2E4248146501}"/>
                  </a:ext>
                </a:extLst>
              </p:cNvPr>
              <p:cNvGrpSpPr/>
              <p:nvPr/>
            </p:nvGrpSpPr>
            <p:grpSpPr>
              <a:xfrm>
                <a:off x="2385849" y="5222381"/>
                <a:ext cx="1149928" cy="104899"/>
                <a:chOff x="4868883" y="4584581"/>
                <a:chExt cx="1149928" cy="104899"/>
              </a:xfrm>
            </p:grpSpPr>
            <p:cxnSp>
              <p:nvCxnSpPr>
                <p:cNvPr id="28" name="Прямая соединительная линия 27">
                  <a:extLst>
                    <a:ext uri="{FF2B5EF4-FFF2-40B4-BE49-F238E27FC236}">
                      <a16:creationId xmlns:a16="http://schemas.microsoft.com/office/drawing/2014/main" id="{99C7A6F8-1561-BEA8-3A85-B04B364FEA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68883" y="4584581"/>
                  <a:ext cx="498764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Прямая соединительная линия 28">
                  <a:extLst>
                    <a:ext uri="{FF2B5EF4-FFF2-40B4-BE49-F238E27FC236}">
                      <a16:creationId xmlns:a16="http://schemas.microsoft.com/office/drawing/2014/main" id="{8B529F10-4268-0CC1-FB39-91C04B78B7A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20047" y="4689480"/>
                  <a:ext cx="498764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Прямая соединительная линия 29">
                  <a:extLst>
                    <a:ext uri="{FF2B5EF4-FFF2-40B4-BE49-F238E27FC236}">
                      <a16:creationId xmlns:a16="http://schemas.microsoft.com/office/drawing/2014/main" id="{0AA9E054-21E5-9D78-06F6-709AFC6B496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20047" y="4584581"/>
                  <a:ext cx="498764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" name="Группа 30">
                <a:extLst>
                  <a:ext uri="{FF2B5EF4-FFF2-40B4-BE49-F238E27FC236}">
                    <a16:creationId xmlns:a16="http://schemas.microsoft.com/office/drawing/2014/main" id="{105FD1DB-40E0-A91B-33B1-411002CFF5AC}"/>
                  </a:ext>
                </a:extLst>
              </p:cNvPr>
              <p:cNvGrpSpPr/>
              <p:nvPr/>
            </p:nvGrpSpPr>
            <p:grpSpPr>
              <a:xfrm>
                <a:off x="523501" y="6125438"/>
                <a:ext cx="1149928" cy="104899"/>
                <a:chOff x="4868883" y="4584581"/>
                <a:chExt cx="1149928" cy="104899"/>
              </a:xfrm>
            </p:grpSpPr>
            <p:cxnSp>
              <p:nvCxnSpPr>
                <p:cNvPr id="32" name="Прямая соединительная линия 31">
                  <a:extLst>
                    <a:ext uri="{FF2B5EF4-FFF2-40B4-BE49-F238E27FC236}">
                      <a16:creationId xmlns:a16="http://schemas.microsoft.com/office/drawing/2014/main" id="{95A04A08-45E8-1454-800C-AE6BED63181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68883" y="4584581"/>
                  <a:ext cx="498764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Прямая соединительная линия 32">
                  <a:extLst>
                    <a:ext uri="{FF2B5EF4-FFF2-40B4-BE49-F238E27FC236}">
                      <a16:creationId xmlns:a16="http://schemas.microsoft.com/office/drawing/2014/main" id="{A0922B8E-6819-4A8D-2844-81E44673DFA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20047" y="4689480"/>
                  <a:ext cx="498764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Прямая соединительная линия 33">
                  <a:extLst>
                    <a:ext uri="{FF2B5EF4-FFF2-40B4-BE49-F238E27FC236}">
                      <a16:creationId xmlns:a16="http://schemas.microsoft.com/office/drawing/2014/main" id="{E46405AC-F9E7-39E4-614C-CB834C75E43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20047" y="4584581"/>
                  <a:ext cx="498764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" name="Группа 34">
                <a:extLst>
                  <a:ext uri="{FF2B5EF4-FFF2-40B4-BE49-F238E27FC236}">
                    <a16:creationId xmlns:a16="http://schemas.microsoft.com/office/drawing/2014/main" id="{98DE668B-8F7D-2800-E2FB-E9761B9CA533}"/>
                  </a:ext>
                </a:extLst>
              </p:cNvPr>
              <p:cNvGrpSpPr/>
              <p:nvPr/>
            </p:nvGrpSpPr>
            <p:grpSpPr>
              <a:xfrm>
                <a:off x="2446317" y="6117773"/>
                <a:ext cx="1149928" cy="104899"/>
                <a:chOff x="4868883" y="4584581"/>
                <a:chExt cx="1149928" cy="104899"/>
              </a:xfrm>
            </p:grpSpPr>
            <p:cxnSp>
              <p:nvCxnSpPr>
                <p:cNvPr id="36" name="Прямая соединительная линия 35">
                  <a:extLst>
                    <a:ext uri="{FF2B5EF4-FFF2-40B4-BE49-F238E27FC236}">
                      <a16:creationId xmlns:a16="http://schemas.microsoft.com/office/drawing/2014/main" id="{0EEF9998-3014-3F88-5C1E-0947C4404E5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68883" y="4584581"/>
                  <a:ext cx="498764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Прямая соединительная линия 36">
                  <a:extLst>
                    <a:ext uri="{FF2B5EF4-FFF2-40B4-BE49-F238E27FC236}">
                      <a16:creationId xmlns:a16="http://schemas.microsoft.com/office/drawing/2014/main" id="{719C83F6-B29B-F334-9D7C-5091ECF4AB6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20047" y="4689480"/>
                  <a:ext cx="498764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Прямая соединительная линия 37">
                  <a:extLst>
                    <a:ext uri="{FF2B5EF4-FFF2-40B4-BE49-F238E27FC236}">
                      <a16:creationId xmlns:a16="http://schemas.microsoft.com/office/drawing/2014/main" id="{B22C9BEF-6929-4613-BD0B-08270CAC47E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20047" y="4584581"/>
                  <a:ext cx="498764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F51E4C00-4DAC-BBB7-4F39-E7474E8238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66" y="3778081"/>
            <a:ext cx="7035357" cy="841420"/>
          </a:xfrm>
          <a:prstGeom prst="rect">
            <a:avLst/>
          </a:prstGeom>
        </p:spPr>
      </p:pic>
      <p:sp>
        <p:nvSpPr>
          <p:cNvPr id="44" name="Прямоугольник: скругленные углы 43">
            <a:extLst>
              <a:ext uri="{FF2B5EF4-FFF2-40B4-BE49-F238E27FC236}">
                <a16:creationId xmlns:a16="http://schemas.microsoft.com/office/drawing/2014/main" id="{E8540F57-1EAB-7090-B42C-2C08F8D9C6FB}"/>
              </a:ext>
            </a:extLst>
          </p:cNvPr>
          <p:cNvSpPr/>
          <p:nvPr/>
        </p:nvSpPr>
        <p:spPr>
          <a:xfrm>
            <a:off x="0" y="3645725"/>
            <a:ext cx="7232073" cy="105690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F635E9B4-34E6-2FE5-02D2-6F6D56792781}"/>
              </a:ext>
            </a:extLst>
          </p:cNvPr>
          <p:cNvSpPr/>
          <p:nvPr/>
        </p:nvSpPr>
        <p:spPr>
          <a:xfrm>
            <a:off x="2112781" y="3561356"/>
            <a:ext cx="27767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секретик</a:t>
            </a:r>
            <a:endParaRPr lang="ru-RU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EE53B447-B043-1903-41BC-E077ACC9AD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66" y="5023241"/>
            <a:ext cx="7232073" cy="912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7002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0B4D27D5-DE1C-57F3-203B-F127C5411B8C}"/>
              </a:ext>
            </a:extLst>
          </p:cNvPr>
          <p:cNvGrpSpPr/>
          <p:nvPr/>
        </p:nvGrpSpPr>
        <p:grpSpPr>
          <a:xfrm>
            <a:off x="0" y="0"/>
            <a:ext cx="12192000" cy="3978234"/>
            <a:chOff x="0" y="0"/>
            <a:chExt cx="12192000" cy="3978234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5E3F9648-07CD-5F24-017C-E0609587E7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5962820" cy="3978234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A5A222A7-3020-11D6-9C6F-3011C4682D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62820" y="1"/>
              <a:ext cx="6229180" cy="20493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800656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0754B9D-E0BC-3962-06A5-68267A47D599}"/>
              </a:ext>
            </a:extLst>
          </p:cNvPr>
          <p:cNvSpPr txBox="1"/>
          <p:nvPr/>
        </p:nvSpPr>
        <p:spPr>
          <a:xfrm>
            <a:off x="5045036" y="6502741"/>
            <a:ext cx="4607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Канакина В. П., Русский язык, 4 класс, ч. 1</a:t>
            </a: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D9BAF6CA-5F18-6250-7C31-FCB013C50750}"/>
              </a:ext>
            </a:extLst>
          </p:cNvPr>
          <p:cNvGrpSpPr/>
          <p:nvPr/>
        </p:nvGrpSpPr>
        <p:grpSpPr>
          <a:xfrm>
            <a:off x="-1" y="0"/>
            <a:ext cx="5058648" cy="6636820"/>
            <a:chOff x="-1" y="0"/>
            <a:chExt cx="5058648" cy="6636820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9A47293C-17DF-75E2-C31A-BE4BD20FB7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" y="0"/>
              <a:ext cx="5045037" cy="5899438"/>
            </a:xfrm>
            <a:prstGeom prst="rect">
              <a:avLst/>
            </a:prstGeom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48BB49EC-BA6E-7A77-7907-A11904D14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609" y="5836666"/>
              <a:ext cx="5045038" cy="800154"/>
            </a:xfrm>
            <a:prstGeom prst="rect">
              <a:avLst/>
            </a:prstGeom>
          </p:spPr>
        </p:pic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FDBF6F73-E947-0D68-0AF8-F5C16758A795}"/>
              </a:ext>
            </a:extLst>
          </p:cNvPr>
          <p:cNvGrpSpPr/>
          <p:nvPr/>
        </p:nvGrpSpPr>
        <p:grpSpPr>
          <a:xfrm>
            <a:off x="6638306" y="0"/>
            <a:ext cx="5379522" cy="1793174"/>
            <a:chOff x="6958940" y="-95003"/>
            <a:chExt cx="5379522" cy="1793174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5EE18626-1A7B-C5A9-7F3F-32C974897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46965" y="152585"/>
              <a:ext cx="5048504" cy="1391207"/>
            </a:xfrm>
            <a:prstGeom prst="rect">
              <a:avLst/>
            </a:prstGeom>
          </p:spPr>
        </p:pic>
        <p:sp>
          <p:nvSpPr>
            <p:cNvPr id="10" name="Прямоугольник: скругленные углы 9">
              <a:extLst>
                <a:ext uri="{FF2B5EF4-FFF2-40B4-BE49-F238E27FC236}">
                  <a16:creationId xmlns:a16="http://schemas.microsoft.com/office/drawing/2014/main" id="{AA8A95D1-B058-AB34-2CFE-72BB1EE96287}"/>
                </a:ext>
              </a:extLst>
            </p:cNvPr>
            <p:cNvSpPr/>
            <p:nvPr/>
          </p:nvSpPr>
          <p:spPr>
            <a:xfrm>
              <a:off x="6958940" y="-95003"/>
              <a:ext cx="5379522" cy="179317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62D8F062-966E-A86B-AC50-FC8736571D14}"/>
                </a:ext>
              </a:extLst>
            </p:cNvPr>
            <p:cNvSpPr/>
            <p:nvPr/>
          </p:nvSpPr>
          <p:spPr>
            <a:xfrm>
              <a:off x="8436488" y="190337"/>
              <a:ext cx="277672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dirty="0">
                  <a:ln w="0"/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</a:rPr>
                <a:t>секретик</a:t>
              </a:r>
              <a:endParaRPr lang="ru-RU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endParaRPr>
            </a:p>
          </p:txBody>
        </p:sp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0992756-2C01-25E5-6C28-065F9F29A2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2130" y="4184202"/>
            <a:ext cx="5996570" cy="1652464"/>
          </a:xfrm>
          <a:prstGeom prst="rect">
            <a:avLst/>
          </a:prstGeom>
        </p:spPr>
      </p:pic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26760C8B-B4D1-72FA-D73B-5DB048B83BF2}"/>
              </a:ext>
            </a:extLst>
          </p:cNvPr>
          <p:cNvGrpSpPr/>
          <p:nvPr/>
        </p:nvGrpSpPr>
        <p:grpSpPr>
          <a:xfrm>
            <a:off x="5512130" y="1208670"/>
            <a:ext cx="4532416" cy="2778825"/>
            <a:chOff x="7528955" y="166256"/>
            <a:chExt cx="4532416" cy="2778825"/>
          </a:xfrm>
        </p:grpSpPr>
        <p:sp>
          <p:nvSpPr>
            <p:cNvPr id="16" name="Прямоугольник: скругленные углы 15">
              <a:extLst>
                <a:ext uri="{FF2B5EF4-FFF2-40B4-BE49-F238E27FC236}">
                  <a16:creationId xmlns:a16="http://schemas.microsoft.com/office/drawing/2014/main" id="{477E8A13-C89B-D222-BAD6-A899EF974A02}"/>
                </a:ext>
              </a:extLst>
            </p:cNvPr>
            <p:cNvSpPr/>
            <p:nvPr/>
          </p:nvSpPr>
          <p:spPr>
            <a:xfrm>
              <a:off x="7528955" y="166256"/>
              <a:ext cx="4532416" cy="277882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943F9243-5A16-6FE8-608E-9A257BF0D228}"/>
                </a:ext>
              </a:extLst>
            </p:cNvPr>
            <p:cNvGrpSpPr/>
            <p:nvPr/>
          </p:nvGrpSpPr>
          <p:grpSpPr>
            <a:xfrm>
              <a:off x="8348351" y="362731"/>
              <a:ext cx="3134984" cy="2385874"/>
              <a:chOff x="498762" y="4061361"/>
              <a:chExt cx="3134984" cy="2385874"/>
            </a:xfrm>
          </p:grpSpPr>
          <p:sp>
            <p:nvSpPr>
              <p:cNvPr id="18" name="Прямоугольник 17">
                <a:extLst>
                  <a:ext uri="{FF2B5EF4-FFF2-40B4-BE49-F238E27FC236}">
                    <a16:creationId xmlns:a16="http://schemas.microsoft.com/office/drawing/2014/main" id="{A9D1778D-07BF-1A21-9475-71D2F3C83C85}"/>
                  </a:ext>
                </a:extLst>
              </p:cNvPr>
              <p:cNvSpPr/>
              <p:nvPr/>
            </p:nvSpPr>
            <p:spPr>
              <a:xfrm>
                <a:off x="498764" y="4061361"/>
                <a:ext cx="1199407" cy="463138"/>
              </a:xfrm>
              <a:prstGeom prst="rect">
                <a:avLst/>
              </a:prstGeom>
              <a:noFill/>
              <a:ln w="381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" name="Прямоугольник 18">
                <a:extLst>
                  <a:ext uri="{FF2B5EF4-FFF2-40B4-BE49-F238E27FC236}">
                    <a16:creationId xmlns:a16="http://schemas.microsoft.com/office/drawing/2014/main" id="{6A34009F-5DBA-B5C3-52F5-367C15626EBD}"/>
                  </a:ext>
                </a:extLst>
              </p:cNvPr>
              <p:cNvSpPr/>
              <p:nvPr/>
            </p:nvSpPr>
            <p:spPr>
              <a:xfrm>
                <a:off x="498762" y="4973782"/>
                <a:ext cx="1199407" cy="463138"/>
              </a:xfrm>
              <a:prstGeom prst="rect">
                <a:avLst/>
              </a:prstGeom>
              <a:noFill/>
              <a:ln w="381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" name="Прямоугольник 19">
                <a:extLst>
                  <a:ext uri="{FF2B5EF4-FFF2-40B4-BE49-F238E27FC236}">
                    <a16:creationId xmlns:a16="http://schemas.microsoft.com/office/drawing/2014/main" id="{FF1B3CDC-567A-7ED1-5CBD-EA3A378FD66F}"/>
                  </a:ext>
                </a:extLst>
              </p:cNvPr>
              <p:cNvSpPr/>
              <p:nvPr/>
            </p:nvSpPr>
            <p:spPr>
              <a:xfrm>
                <a:off x="498763" y="5886204"/>
                <a:ext cx="1199407" cy="463138"/>
              </a:xfrm>
              <a:prstGeom prst="rect">
                <a:avLst/>
              </a:prstGeom>
              <a:noFill/>
              <a:ln w="381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" name="Прямоугольник 20">
                <a:extLst>
                  <a:ext uri="{FF2B5EF4-FFF2-40B4-BE49-F238E27FC236}">
                    <a16:creationId xmlns:a16="http://schemas.microsoft.com/office/drawing/2014/main" id="{4EA36CC9-9D55-EBDE-2830-573AD7DBFB1D}"/>
                  </a:ext>
                </a:extLst>
              </p:cNvPr>
              <p:cNvSpPr/>
              <p:nvPr/>
            </p:nvSpPr>
            <p:spPr>
              <a:xfrm>
                <a:off x="2434339" y="5902037"/>
                <a:ext cx="1199407" cy="463138"/>
              </a:xfrm>
              <a:prstGeom prst="rect">
                <a:avLst/>
              </a:prstGeom>
              <a:noFill/>
              <a:ln w="381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" name="Прямоугольник 21">
                <a:extLst>
                  <a:ext uri="{FF2B5EF4-FFF2-40B4-BE49-F238E27FC236}">
                    <a16:creationId xmlns:a16="http://schemas.microsoft.com/office/drawing/2014/main" id="{51C3E136-ACD0-D794-2C4E-A70A061ABA76}"/>
                  </a:ext>
                </a:extLst>
              </p:cNvPr>
              <p:cNvSpPr/>
              <p:nvPr/>
            </p:nvSpPr>
            <p:spPr>
              <a:xfrm>
                <a:off x="2361110" y="4981699"/>
                <a:ext cx="1199407" cy="463138"/>
              </a:xfrm>
              <a:prstGeom prst="rect">
                <a:avLst/>
              </a:prstGeom>
              <a:noFill/>
              <a:ln w="381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" name="Прямоугольник 22">
                <a:extLst>
                  <a:ext uri="{FF2B5EF4-FFF2-40B4-BE49-F238E27FC236}">
                    <a16:creationId xmlns:a16="http://schemas.microsoft.com/office/drawing/2014/main" id="{ED493FE8-A24D-90A3-47A9-800A462525BA}"/>
                  </a:ext>
                </a:extLst>
              </p:cNvPr>
              <p:cNvSpPr/>
              <p:nvPr/>
            </p:nvSpPr>
            <p:spPr>
              <a:xfrm>
                <a:off x="2349235" y="4061361"/>
                <a:ext cx="1199407" cy="463138"/>
              </a:xfrm>
              <a:prstGeom prst="rect">
                <a:avLst/>
              </a:prstGeom>
              <a:noFill/>
              <a:ln w="381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B8279AB-067B-C4E3-EE4A-115D5AE1D32B}"/>
                  </a:ext>
                </a:extLst>
              </p:cNvPr>
              <p:cNvSpPr txBox="1"/>
              <p:nvPr/>
            </p:nvSpPr>
            <p:spPr>
              <a:xfrm>
                <a:off x="1698169" y="4061361"/>
                <a:ext cx="60356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и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DC2E901-6811-1E65-8216-8641FC3F9BC1}"/>
                  </a:ext>
                </a:extLst>
              </p:cNvPr>
              <p:cNvSpPr txBox="1"/>
              <p:nvPr/>
            </p:nvSpPr>
            <p:spPr>
              <a:xfrm>
                <a:off x="1698169" y="5008840"/>
                <a:ext cx="60356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а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8B3B806-9CAB-F2AE-F78A-B431BCCB435B}"/>
                  </a:ext>
                </a:extLst>
              </p:cNvPr>
              <p:cNvSpPr txBox="1"/>
              <p:nvPr/>
            </p:nvSpPr>
            <p:spPr>
              <a:xfrm>
                <a:off x="1660465" y="5924015"/>
                <a:ext cx="78585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но</a:t>
                </a:r>
              </a:p>
            </p:txBody>
          </p:sp>
          <p:grpSp>
            <p:nvGrpSpPr>
              <p:cNvPr id="27" name="Группа 26">
                <a:extLst>
                  <a:ext uri="{FF2B5EF4-FFF2-40B4-BE49-F238E27FC236}">
                    <a16:creationId xmlns:a16="http://schemas.microsoft.com/office/drawing/2014/main" id="{0CAFF067-E61C-A75E-B215-ACAA3D3C642E}"/>
                  </a:ext>
                </a:extLst>
              </p:cNvPr>
              <p:cNvGrpSpPr/>
              <p:nvPr/>
            </p:nvGrpSpPr>
            <p:grpSpPr>
              <a:xfrm>
                <a:off x="498762" y="4251616"/>
                <a:ext cx="1149928" cy="104899"/>
                <a:chOff x="4868883" y="4584581"/>
                <a:chExt cx="1149928" cy="104899"/>
              </a:xfrm>
            </p:grpSpPr>
            <p:cxnSp>
              <p:nvCxnSpPr>
                <p:cNvPr id="48" name="Прямая соединительная линия 47">
                  <a:extLst>
                    <a:ext uri="{FF2B5EF4-FFF2-40B4-BE49-F238E27FC236}">
                      <a16:creationId xmlns:a16="http://schemas.microsoft.com/office/drawing/2014/main" id="{0CCBE771-99E3-D54A-0495-4CA53A96C60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68883" y="4584581"/>
                  <a:ext cx="498764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Прямая соединительная линия 48">
                  <a:extLst>
                    <a:ext uri="{FF2B5EF4-FFF2-40B4-BE49-F238E27FC236}">
                      <a16:creationId xmlns:a16="http://schemas.microsoft.com/office/drawing/2014/main" id="{6505750D-A28F-8874-7F29-279FDAD7593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20047" y="4689480"/>
                  <a:ext cx="498764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Прямая соединительная линия 49">
                  <a:extLst>
                    <a:ext uri="{FF2B5EF4-FFF2-40B4-BE49-F238E27FC236}">
                      <a16:creationId xmlns:a16="http://schemas.microsoft.com/office/drawing/2014/main" id="{A0862462-B926-B5B6-D44A-51BE8ECF8E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20047" y="4584581"/>
                  <a:ext cx="498764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" name="Группа 27">
                <a:extLst>
                  <a:ext uri="{FF2B5EF4-FFF2-40B4-BE49-F238E27FC236}">
                    <a16:creationId xmlns:a16="http://schemas.microsoft.com/office/drawing/2014/main" id="{636C8625-0907-A52B-EE43-A2FB99022FF3}"/>
                  </a:ext>
                </a:extLst>
              </p:cNvPr>
              <p:cNvGrpSpPr/>
              <p:nvPr/>
            </p:nvGrpSpPr>
            <p:grpSpPr>
              <a:xfrm>
                <a:off x="2349235" y="4240480"/>
                <a:ext cx="1149928" cy="104899"/>
                <a:chOff x="4868883" y="4584581"/>
                <a:chExt cx="1149928" cy="104899"/>
              </a:xfrm>
            </p:grpSpPr>
            <p:cxnSp>
              <p:nvCxnSpPr>
                <p:cNvPr id="45" name="Прямая соединительная линия 44">
                  <a:extLst>
                    <a:ext uri="{FF2B5EF4-FFF2-40B4-BE49-F238E27FC236}">
                      <a16:creationId xmlns:a16="http://schemas.microsoft.com/office/drawing/2014/main" id="{A7057C1E-1A12-4DF0-59FE-3E03E6D888D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68883" y="4584581"/>
                  <a:ext cx="498764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Прямая соединительная линия 45">
                  <a:extLst>
                    <a:ext uri="{FF2B5EF4-FFF2-40B4-BE49-F238E27FC236}">
                      <a16:creationId xmlns:a16="http://schemas.microsoft.com/office/drawing/2014/main" id="{6A48DA5A-77C5-FF31-8086-70CB606902A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20047" y="4689480"/>
                  <a:ext cx="498764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Прямая соединительная линия 46">
                  <a:extLst>
                    <a:ext uri="{FF2B5EF4-FFF2-40B4-BE49-F238E27FC236}">
                      <a16:creationId xmlns:a16="http://schemas.microsoft.com/office/drawing/2014/main" id="{2EBC8E42-C689-DC88-DC92-A940AB75AB6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20047" y="4584581"/>
                  <a:ext cx="498764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" name="Группа 28">
                <a:extLst>
                  <a:ext uri="{FF2B5EF4-FFF2-40B4-BE49-F238E27FC236}">
                    <a16:creationId xmlns:a16="http://schemas.microsoft.com/office/drawing/2014/main" id="{A9C67600-E91C-DB09-4F87-B436CE511685}"/>
                  </a:ext>
                </a:extLst>
              </p:cNvPr>
              <p:cNvGrpSpPr/>
              <p:nvPr/>
            </p:nvGrpSpPr>
            <p:grpSpPr>
              <a:xfrm>
                <a:off x="548241" y="5177391"/>
                <a:ext cx="1149928" cy="104899"/>
                <a:chOff x="4868883" y="4584581"/>
                <a:chExt cx="1149928" cy="104899"/>
              </a:xfrm>
            </p:grpSpPr>
            <p:cxnSp>
              <p:nvCxnSpPr>
                <p:cNvPr id="42" name="Прямая соединительная линия 41">
                  <a:extLst>
                    <a:ext uri="{FF2B5EF4-FFF2-40B4-BE49-F238E27FC236}">
                      <a16:creationId xmlns:a16="http://schemas.microsoft.com/office/drawing/2014/main" id="{FA4450C9-801E-332F-A074-2BC957C1A5D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68883" y="4584581"/>
                  <a:ext cx="498764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Прямая соединительная линия 42">
                  <a:extLst>
                    <a:ext uri="{FF2B5EF4-FFF2-40B4-BE49-F238E27FC236}">
                      <a16:creationId xmlns:a16="http://schemas.microsoft.com/office/drawing/2014/main" id="{63B10490-E16F-829F-7BB1-FCC7A45007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20047" y="4689480"/>
                  <a:ext cx="498764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Прямая соединительная линия 43">
                  <a:extLst>
                    <a:ext uri="{FF2B5EF4-FFF2-40B4-BE49-F238E27FC236}">
                      <a16:creationId xmlns:a16="http://schemas.microsoft.com/office/drawing/2014/main" id="{4FE88A4F-535B-A53F-33A9-F5D5F06D35E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20047" y="4584581"/>
                  <a:ext cx="498764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" name="Группа 29">
                <a:extLst>
                  <a:ext uri="{FF2B5EF4-FFF2-40B4-BE49-F238E27FC236}">
                    <a16:creationId xmlns:a16="http://schemas.microsoft.com/office/drawing/2014/main" id="{22595933-08DE-2C6A-A7C2-77C997E5400A}"/>
                  </a:ext>
                </a:extLst>
              </p:cNvPr>
              <p:cNvGrpSpPr/>
              <p:nvPr/>
            </p:nvGrpSpPr>
            <p:grpSpPr>
              <a:xfrm>
                <a:off x="2385849" y="5222381"/>
                <a:ext cx="1149928" cy="104899"/>
                <a:chOff x="4868883" y="4584581"/>
                <a:chExt cx="1149928" cy="104899"/>
              </a:xfrm>
            </p:grpSpPr>
            <p:cxnSp>
              <p:nvCxnSpPr>
                <p:cNvPr id="39" name="Прямая соединительная линия 38">
                  <a:extLst>
                    <a:ext uri="{FF2B5EF4-FFF2-40B4-BE49-F238E27FC236}">
                      <a16:creationId xmlns:a16="http://schemas.microsoft.com/office/drawing/2014/main" id="{82E68662-DF69-6787-7C0A-E1AD1C5E7D8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68883" y="4584581"/>
                  <a:ext cx="498764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Прямая соединительная линия 39">
                  <a:extLst>
                    <a:ext uri="{FF2B5EF4-FFF2-40B4-BE49-F238E27FC236}">
                      <a16:creationId xmlns:a16="http://schemas.microsoft.com/office/drawing/2014/main" id="{BA7B633F-9BD6-39CF-8748-12AB54F49B6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20047" y="4689480"/>
                  <a:ext cx="498764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Прямая соединительная линия 40">
                  <a:extLst>
                    <a:ext uri="{FF2B5EF4-FFF2-40B4-BE49-F238E27FC236}">
                      <a16:creationId xmlns:a16="http://schemas.microsoft.com/office/drawing/2014/main" id="{699A6C4B-246C-6258-D73B-6CA7A9425ED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20047" y="4584581"/>
                  <a:ext cx="498764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" name="Группа 30">
                <a:extLst>
                  <a:ext uri="{FF2B5EF4-FFF2-40B4-BE49-F238E27FC236}">
                    <a16:creationId xmlns:a16="http://schemas.microsoft.com/office/drawing/2014/main" id="{D87637FF-4043-D6A8-3996-A5EB43CE64A8}"/>
                  </a:ext>
                </a:extLst>
              </p:cNvPr>
              <p:cNvGrpSpPr/>
              <p:nvPr/>
            </p:nvGrpSpPr>
            <p:grpSpPr>
              <a:xfrm>
                <a:off x="523501" y="6125438"/>
                <a:ext cx="1149928" cy="104899"/>
                <a:chOff x="4868883" y="4584581"/>
                <a:chExt cx="1149928" cy="104899"/>
              </a:xfrm>
            </p:grpSpPr>
            <p:cxnSp>
              <p:nvCxnSpPr>
                <p:cNvPr id="36" name="Прямая соединительная линия 35">
                  <a:extLst>
                    <a:ext uri="{FF2B5EF4-FFF2-40B4-BE49-F238E27FC236}">
                      <a16:creationId xmlns:a16="http://schemas.microsoft.com/office/drawing/2014/main" id="{8C137B56-56D7-2EF6-FFA8-621386A01C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68883" y="4584581"/>
                  <a:ext cx="498764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Прямая соединительная линия 36">
                  <a:extLst>
                    <a:ext uri="{FF2B5EF4-FFF2-40B4-BE49-F238E27FC236}">
                      <a16:creationId xmlns:a16="http://schemas.microsoft.com/office/drawing/2014/main" id="{C3F35A0B-A87A-C06A-E1D1-64394638AF8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20047" y="4689480"/>
                  <a:ext cx="498764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Прямая соединительная линия 37">
                  <a:extLst>
                    <a:ext uri="{FF2B5EF4-FFF2-40B4-BE49-F238E27FC236}">
                      <a16:creationId xmlns:a16="http://schemas.microsoft.com/office/drawing/2014/main" id="{83CE1A73-6F44-E539-1F96-9430DE6B47B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20047" y="4584581"/>
                  <a:ext cx="498764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2" name="Группа 31">
                <a:extLst>
                  <a:ext uri="{FF2B5EF4-FFF2-40B4-BE49-F238E27FC236}">
                    <a16:creationId xmlns:a16="http://schemas.microsoft.com/office/drawing/2014/main" id="{5217698C-A3F6-B6EA-0767-BC405D8F937A}"/>
                  </a:ext>
                </a:extLst>
              </p:cNvPr>
              <p:cNvGrpSpPr/>
              <p:nvPr/>
            </p:nvGrpSpPr>
            <p:grpSpPr>
              <a:xfrm>
                <a:off x="2446317" y="6117773"/>
                <a:ext cx="1149928" cy="104899"/>
                <a:chOff x="4868883" y="4584581"/>
                <a:chExt cx="1149928" cy="104899"/>
              </a:xfrm>
            </p:grpSpPr>
            <p:cxnSp>
              <p:nvCxnSpPr>
                <p:cNvPr id="33" name="Прямая соединительная линия 32">
                  <a:extLst>
                    <a:ext uri="{FF2B5EF4-FFF2-40B4-BE49-F238E27FC236}">
                      <a16:creationId xmlns:a16="http://schemas.microsoft.com/office/drawing/2014/main" id="{8AC0C15F-F4E8-EECB-BB6E-8D05C3082DC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68883" y="4584581"/>
                  <a:ext cx="498764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Прямая соединительная линия 33">
                  <a:extLst>
                    <a:ext uri="{FF2B5EF4-FFF2-40B4-BE49-F238E27FC236}">
                      <a16:creationId xmlns:a16="http://schemas.microsoft.com/office/drawing/2014/main" id="{20067A80-CF86-15DB-6A0D-B6DB207E93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20047" y="4689480"/>
                  <a:ext cx="498764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Прямая соединительная линия 34">
                  <a:extLst>
                    <a:ext uri="{FF2B5EF4-FFF2-40B4-BE49-F238E27FC236}">
                      <a16:creationId xmlns:a16="http://schemas.microsoft.com/office/drawing/2014/main" id="{E48A7D40-B218-C950-6345-B56877E7B3A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20047" y="4584581"/>
                  <a:ext cx="498764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</p:spTree>
    <p:extLst>
      <p:ext uri="{BB962C8B-B14F-4D97-AF65-F5344CB8AC3E}">
        <p14:creationId xmlns:p14="http://schemas.microsoft.com/office/powerpoint/2010/main" val="4855489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08E8408-D2C2-5AA0-4D32-3A72180676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963478" cy="3429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37D4BF9-6308-A20D-9DF7-B75A84EED6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2745" y="88511"/>
            <a:ext cx="6173650" cy="1669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5208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5559C84-C7BE-AE1A-5D8C-F4C0D6A11F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5118265" cy="681508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0A5BCCF-F22F-5AF9-E257-8E94AB23AD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3288" y="0"/>
            <a:ext cx="5510151" cy="211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6401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1B0B2B2-B06F-5B68-D953-1F19CA3112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014"/>
          <a:stretch/>
        </p:blipFill>
        <p:spPr>
          <a:xfrm>
            <a:off x="3871355" y="123787"/>
            <a:ext cx="4928259" cy="6734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0082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23ECF7B-B292-A94F-D090-0917BD3A6F75}"/>
              </a:ext>
            </a:extLst>
          </p:cNvPr>
          <p:cNvSpPr/>
          <p:nvPr/>
        </p:nvSpPr>
        <p:spPr>
          <a:xfrm>
            <a:off x="2557210" y="1851055"/>
            <a:ext cx="707757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Синтаксический разбор</a:t>
            </a:r>
          </a:p>
          <a:p>
            <a:pPr algn="ctr"/>
            <a:r>
              <a:rPr lang="ru-RU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простого предложения</a:t>
            </a:r>
          </a:p>
        </p:txBody>
      </p:sp>
    </p:spTree>
    <p:extLst>
      <p:ext uri="{BB962C8B-B14F-4D97-AF65-F5344CB8AC3E}">
        <p14:creationId xmlns:p14="http://schemas.microsoft.com/office/powerpoint/2010/main" val="11393392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F4AABAC-B90B-DAF6-4068-75FAB78E7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7049" y="116680"/>
            <a:ext cx="5814951" cy="13436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3074B38-5108-2821-4590-1F6589C357F3}"/>
              </a:ext>
            </a:extLst>
          </p:cNvPr>
          <p:cNvSpPr txBox="1"/>
          <p:nvPr/>
        </p:nvSpPr>
        <p:spPr>
          <a:xfrm>
            <a:off x="6778834" y="5612091"/>
            <a:ext cx="4607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Канакина В. П., Русский язык, 3 класс, ч. 1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DEC2C2C-F141-B25E-FE61-3587F1448E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5292" y="1592829"/>
            <a:ext cx="6046708" cy="294354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22DA10C-A122-8BC4-ABB2-47723E567D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42075"/>
            <a:ext cx="5676405" cy="269890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15FB614-B2F8-6E61-D0BD-6D1612C172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006" y="2656830"/>
            <a:ext cx="4470346" cy="4201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2866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75E2E4-1718-DA55-CB30-D069A70989E3}"/>
              </a:ext>
            </a:extLst>
          </p:cNvPr>
          <p:cNvSpPr txBox="1"/>
          <p:nvPr/>
        </p:nvSpPr>
        <p:spPr>
          <a:xfrm>
            <a:off x="724395" y="1068779"/>
            <a:ext cx="1074321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предложении могут быть слова, которые не связаны с другими словами ни подчинительной, ни сочинительной связью. Они соотносятся по смыслу или со всем предложением, или с какой-либо его частью и служат для привлечения внимания собеседника к сообщению или для оценки сообщения. Такими словами являются 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обращения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вводные слова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междометия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F075D5F-8E8D-BB0C-84AD-3027334F97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91749" y="3610099"/>
            <a:ext cx="3464428" cy="3247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0893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8719464-3748-8093-A708-8D50CCEEC8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7959" y="23747"/>
            <a:ext cx="5127889" cy="65717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523E09B-3E27-1F84-7CAE-D0F6AE851490}"/>
              </a:ext>
            </a:extLst>
          </p:cNvPr>
          <p:cNvSpPr txBox="1"/>
          <p:nvPr/>
        </p:nvSpPr>
        <p:spPr>
          <a:xfrm>
            <a:off x="5080661" y="6488668"/>
            <a:ext cx="4607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Канакина В. П., Русский язык, 4 класс, ч. 1</a:t>
            </a:r>
          </a:p>
        </p:txBody>
      </p:sp>
    </p:spTree>
    <p:extLst>
      <p:ext uri="{BB962C8B-B14F-4D97-AF65-F5344CB8AC3E}">
        <p14:creationId xmlns:p14="http://schemas.microsoft.com/office/powerpoint/2010/main" val="22250846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86F6915A-1739-C60A-869B-69C18FACD003}"/>
              </a:ext>
            </a:extLst>
          </p:cNvPr>
          <p:cNvGrpSpPr/>
          <p:nvPr/>
        </p:nvGrpSpPr>
        <p:grpSpPr>
          <a:xfrm>
            <a:off x="974766" y="746374"/>
            <a:ext cx="10502900" cy="5158659"/>
            <a:chOff x="974766" y="746374"/>
            <a:chExt cx="10502900" cy="5158659"/>
          </a:xfrm>
        </p:grpSpPr>
        <p:sp>
          <p:nvSpPr>
            <p:cNvPr id="3" name="Овал 2">
              <a:extLst>
                <a:ext uri="{FF2B5EF4-FFF2-40B4-BE49-F238E27FC236}">
                  <a16:creationId xmlns:a16="http://schemas.microsoft.com/office/drawing/2014/main" id="{CDCF97DF-7B73-4A86-6864-6CE7878C7C8F}"/>
                </a:ext>
              </a:extLst>
            </p:cNvPr>
            <p:cNvSpPr/>
            <p:nvPr/>
          </p:nvSpPr>
          <p:spPr>
            <a:xfrm>
              <a:off x="4175166" y="2689761"/>
              <a:ext cx="2159000" cy="119380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B829D97-A564-ACEC-2005-FF5461A63B11}"/>
                </a:ext>
              </a:extLst>
            </p:cNvPr>
            <p:cNvSpPr txBox="1"/>
            <p:nvPr/>
          </p:nvSpPr>
          <p:spPr>
            <a:xfrm>
              <a:off x="4689516" y="2963495"/>
              <a:ext cx="15113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слово</a:t>
              </a:r>
            </a:p>
          </p:txBody>
        </p:sp>
        <p:cxnSp>
          <p:nvCxnSpPr>
            <p:cNvPr id="5" name="Прямая со стрелкой 4">
              <a:extLst>
                <a:ext uri="{FF2B5EF4-FFF2-40B4-BE49-F238E27FC236}">
                  <a16:creationId xmlns:a16="http://schemas.microsoft.com/office/drawing/2014/main" id="{B734DB8B-A65F-1606-E5F4-76C49F728AAF}"/>
                </a:ext>
              </a:extLst>
            </p:cNvPr>
            <p:cNvCxnSpPr>
              <a:cxnSpLocks/>
              <a:stCxn id="3" idx="0"/>
            </p:cNvCxnSpPr>
            <p:nvPr/>
          </p:nvCxnSpPr>
          <p:spPr>
            <a:xfrm flipV="1">
              <a:off x="5254666" y="2257961"/>
              <a:ext cx="0" cy="43180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Прямая со стрелкой 5">
              <a:extLst>
                <a:ext uri="{FF2B5EF4-FFF2-40B4-BE49-F238E27FC236}">
                  <a16:creationId xmlns:a16="http://schemas.microsoft.com/office/drawing/2014/main" id="{C19CE6C2-38DD-0693-19BF-24F866C76A4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216563" y="1165761"/>
              <a:ext cx="1" cy="27940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Прямая со стрелкой 6">
              <a:extLst>
                <a:ext uri="{FF2B5EF4-FFF2-40B4-BE49-F238E27FC236}">
                  <a16:creationId xmlns:a16="http://schemas.microsoft.com/office/drawing/2014/main" id="{9538639E-DEE9-B3C8-C535-3238DAEF391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90966" y="3286660"/>
              <a:ext cx="546102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 стрелкой 7">
              <a:extLst>
                <a:ext uri="{FF2B5EF4-FFF2-40B4-BE49-F238E27FC236}">
                  <a16:creationId xmlns:a16="http://schemas.microsoft.com/office/drawing/2014/main" id="{38C5C086-E1C6-98D0-4892-94CCBD4E1B17}"/>
                </a:ext>
              </a:extLst>
            </p:cNvPr>
            <p:cNvCxnSpPr>
              <a:cxnSpLocks/>
            </p:cNvCxnSpPr>
            <p:nvPr/>
          </p:nvCxnSpPr>
          <p:spPr>
            <a:xfrm>
              <a:off x="5254666" y="3883561"/>
              <a:ext cx="0" cy="43180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 стрелкой 8">
              <a:extLst>
                <a:ext uri="{FF2B5EF4-FFF2-40B4-BE49-F238E27FC236}">
                  <a16:creationId xmlns:a16="http://schemas.microsoft.com/office/drawing/2014/main" id="{1ECE5049-49E0-1724-D763-D2F843438359}"/>
                </a:ext>
              </a:extLst>
            </p:cNvPr>
            <p:cNvCxnSpPr>
              <a:cxnSpLocks/>
            </p:cNvCxnSpPr>
            <p:nvPr/>
          </p:nvCxnSpPr>
          <p:spPr>
            <a:xfrm>
              <a:off x="6334166" y="3229511"/>
              <a:ext cx="469900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669DCB03-798F-50D9-9B2F-2DDDEE6460A2}"/>
                </a:ext>
              </a:extLst>
            </p:cNvPr>
            <p:cNvGrpSpPr/>
            <p:nvPr/>
          </p:nvGrpSpPr>
          <p:grpSpPr>
            <a:xfrm>
              <a:off x="4264066" y="1445161"/>
              <a:ext cx="2362200" cy="812800"/>
              <a:chOff x="5073652" y="1158533"/>
              <a:chExt cx="2362200" cy="812800"/>
            </a:xfrm>
          </p:grpSpPr>
          <p:sp>
            <p:nvSpPr>
              <p:cNvPr id="47" name="Овал 46">
                <a:extLst>
                  <a:ext uri="{FF2B5EF4-FFF2-40B4-BE49-F238E27FC236}">
                    <a16:creationId xmlns:a16="http://schemas.microsoft.com/office/drawing/2014/main" id="{80983F68-A600-5E08-990B-0BD6314DF65A}"/>
                  </a:ext>
                </a:extLst>
              </p:cNvPr>
              <p:cNvSpPr/>
              <p:nvPr/>
            </p:nvSpPr>
            <p:spPr>
              <a:xfrm>
                <a:off x="5073652" y="1158533"/>
                <a:ext cx="1777998" cy="812800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accent6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EBCDF558-7052-7DB1-E007-F19313D8D481}"/>
                  </a:ext>
                </a:extLst>
              </p:cNvPr>
              <p:cNvSpPr txBox="1"/>
              <p:nvPr/>
            </p:nvSpPr>
            <p:spPr>
              <a:xfrm>
                <a:off x="5086352" y="1195771"/>
                <a:ext cx="23495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фонетика</a:t>
                </a:r>
              </a:p>
            </p:txBody>
          </p:sp>
        </p:grpSp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D4889CE5-C862-FA15-0833-324D8E73F51B}"/>
                </a:ext>
              </a:extLst>
            </p:cNvPr>
            <p:cNvGrpSpPr/>
            <p:nvPr/>
          </p:nvGrpSpPr>
          <p:grpSpPr>
            <a:xfrm>
              <a:off x="6804066" y="2892962"/>
              <a:ext cx="2667000" cy="673098"/>
              <a:chOff x="7721600" y="2781300"/>
              <a:chExt cx="2667000" cy="673098"/>
            </a:xfrm>
          </p:grpSpPr>
          <p:sp>
            <p:nvSpPr>
              <p:cNvPr id="45" name="Овал 44">
                <a:extLst>
                  <a:ext uri="{FF2B5EF4-FFF2-40B4-BE49-F238E27FC236}">
                    <a16:creationId xmlns:a16="http://schemas.microsoft.com/office/drawing/2014/main" id="{312A4A00-B602-1C9A-B844-378A955B0781}"/>
                  </a:ext>
                </a:extLst>
              </p:cNvPr>
              <p:cNvSpPr/>
              <p:nvPr/>
            </p:nvSpPr>
            <p:spPr>
              <a:xfrm>
                <a:off x="7721600" y="2787650"/>
                <a:ext cx="2476500" cy="666748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ED21BEAA-0AE5-0419-A7E7-96632A7B741D}"/>
                  </a:ext>
                </a:extLst>
              </p:cNvPr>
              <p:cNvSpPr txBox="1"/>
              <p:nvPr/>
            </p:nvSpPr>
            <p:spPr>
              <a:xfrm>
                <a:off x="7772400" y="2781300"/>
                <a:ext cx="26162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орфография</a:t>
                </a:r>
              </a:p>
            </p:txBody>
          </p:sp>
        </p:grpSp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162FFD27-BD4D-F41C-8F9D-6B7A3396D40B}"/>
                </a:ext>
              </a:extLst>
            </p:cNvPr>
            <p:cNvGrpSpPr/>
            <p:nvPr/>
          </p:nvGrpSpPr>
          <p:grpSpPr>
            <a:xfrm>
              <a:off x="3869295" y="4322452"/>
              <a:ext cx="3067048" cy="901700"/>
              <a:chOff x="4610102" y="4521200"/>
              <a:chExt cx="3067048" cy="901700"/>
            </a:xfrm>
          </p:grpSpPr>
          <p:sp>
            <p:nvSpPr>
              <p:cNvPr id="43" name="Овал 42">
                <a:extLst>
                  <a:ext uri="{FF2B5EF4-FFF2-40B4-BE49-F238E27FC236}">
                    <a16:creationId xmlns:a16="http://schemas.microsoft.com/office/drawing/2014/main" id="{ECBB20A5-7F3C-1B15-70E4-F0BD205293AA}"/>
                  </a:ext>
                </a:extLst>
              </p:cNvPr>
              <p:cNvSpPr/>
              <p:nvPr/>
            </p:nvSpPr>
            <p:spPr>
              <a:xfrm>
                <a:off x="4610102" y="4521200"/>
                <a:ext cx="2705097" cy="9017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6F989D20-C51A-D71B-D343-9E5F9C700A26}"/>
                  </a:ext>
                </a:extLst>
              </p:cNvPr>
              <p:cNvSpPr txBox="1"/>
              <p:nvPr/>
            </p:nvSpPr>
            <p:spPr>
              <a:xfrm>
                <a:off x="4743450" y="4660326"/>
                <a:ext cx="29337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лексикология</a:t>
                </a:r>
              </a:p>
            </p:txBody>
          </p:sp>
        </p:grpSp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FD31F1BC-B936-F76C-359F-C8B26B115A7A}"/>
                </a:ext>
              </a:extLst>
            </p:cNvPr>
            <p:cNvGrpSpPr/>
            <p:nvPr/>
          </p:nvGrpSpPr>
          <p:grpSpPr>
            <a:xfrm>
              <a:off x="974766" y="2899312"/>
              <a:ext cx="2622549" cy="749013"/>
              <a:chOff x="1206500" y="2851292"/>
              <a:chExt cx="2622549" cy="749013"/>
            </a:xfrm>
          </p:grpSpPr>
          <p:sp>
            <p:nvSpPr>
              <p:cNvPr id="41" name="Овал 40">
                <a:extLst>
                  <a:ext uri="{FF2B5EF4-FFF2-40B4-BE49-F238E27FC236}">
                    <a16:creationId xmlns:a16="http://schemas.microsoft.com/office/drawing/2014/main" id="{7CE324A0-355D-438F-9FE8-81352507774E}"/>
                  </a:ext>
                </a:extLst>
              </p:cNvPr>
              <p:cNvSpPr/>
              <p:nvPr/>
            </p:nvSpPr>
            <p:spPr>
              <a:xfrm>
                <a:off x="1206500" y="2851292"/>
                <a:ext cx="2616200" cy="749013"/>
              </a:xfrm>
              <a:prstGeom prst="ellips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8E46F6C-8463-F1B5-5A77-4D6BAF97BAC1}"/>
                  </a:ext>
                </a:extLst>
              </p:cNvPr>
              <p:cNvSpPr txBox="1"/>
              <p:nvPr/>
            </p:nvSpPr>
            <p:spPr>
              <a:xfrm>
                <a:off x="1400174" y="2909809"/>
                <a:ext cx="242887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морфология</a:t>
                </a:r>
              </a:p>
            </p:txBody>
          </p:sp>
        </p:grpSp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58C5AF79-7BCE-EEE7-9566-E82E406718DE}"/>
                </a:ext>
              </a:extLst>
            </p:cNvPr>
            <p:cNvGrpSpPr/>
            <p:nvPr/>
          </p:nvGrpSpPr>
          <p:grpSpPr>
            <a:xfrm>
              <a:off x="4365665" y="746374"/>
              <a:ext cx="2476500" cy="461665"/>
              <a:chOff x="5016499" y="761713"/>
              <a:chExt cx="2476500" cy="461665"/>
            </a:xfrm>
          </p:grpSpPr>
          <p:sp>
            <p:nvSpPr>
              <p:cNvPr id="39" name="Прямоугольник: скругленные углы 38">
                <a:extLst>
                  <a:ext uri="{FF2B5EF4-FFF2-40B4-BE49-F238E27FC236}">
                    <a16:creationId xmlns:a16="http://schemas.microsoft.com/office/drawing/2014/main" id="{C7C5E991-CB5D-0DC1-589B-21271D2B8C7F}"/>
                  </a:ext>
                </a:extLst>
              </p:cNvPr>
              <p:cNvSpPr/>
              <p:nvPr/>
            </p:nvSpPr>
            <p:spPr>
              <a:xfrm>
                <a:off x="5099049" y="800101"/>
                <a:ext cx="1562097" cy="387748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accent6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6E3CA076-B9C4-E77B-B791-97A4DF043320}"/>
                  </a:ext>
                </a:extLst>
              </p:cNvPr>
              <p:cNvSpPr txBox="1"/>
              <p:nvPr/>
            </p:nvSpPr>
            <p:spPr>
              <a:xfrm>
                <a:off x="5016499" y="761713"/>
                <a:ext cx="24765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звуки языка</a:t>
                </a:r>
              </a:p>
            </p:txBody>
          </p:sp>
        </p:grpSp>
        <p:cxnSp>
          <p:nvCxnSpPr>
            <p:cNvPr id="15" name="Прямая со стрелкой 14">
              <a:extLst>
                <a:ext uri="{FF2B5EF4-FFF2-40B4-BE49-F238E27FC236}">
                  <a16:creationId xmlns:a16="http://schemas.microsoft.com/office/drawing/2014/main" id="{5AA28860-F3C2-901C-4F1D-6EACDDA098E8}"/>
                </a:ext>
              </a:extLst>
            </p:cNvPr>
            <p:cNvCxnSpPr>
              <a:cxnSpLocks/>
            </p:cNvCxnSpPr>
            <p:nvPr/>
          </p:nvCxnSpPr>
          <p:spPr>
            <a:xfrm>
              <a:off x="9293264" y="3223161"/>
              <a:ext cx="330202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Прямоугольник: скругленные углы 15">
              <a:extLst>
                <a:ext uri="{FF2B5EF4-FFF2-40B4-BE49-F238E27FC236}">
                  <a16:creationId xmlns:a16="http://schemas.microsoft.com/office/drawing/2014/main" id="{44E0907A-5C6E-93CB-E9C1-AE9FA027920A}"/>
                </a:ext>
              </a:extLst>
            </p:cNvPr>
            <p:cNvSpPr/>
            <p:nvPr/>
          </p:nvSpPr>
          <p:spPr>
            <a:xfrm>
              <a:off x="9623466" y="2930774"/>
              <a:ext cx="1524000" cy="546964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027B51D-7634-5D97-886A-E44D45E17FFC}"/>
                </a:ext>
              </a:extLst>
            </p:cNvPr>
            <p:cNvSpPr txBox="1"/>
            <p:nvPr/>
          </p:nvSpPr>
          <p:spPr>
            <a:xfrm>
              <a:off x="9559966" y="2985294"/>
              <a:ext cx="19177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правописание</a:t>
              </a:r>
            </a:p>
          </p:txBody>
        </p:sp>
        <p:cxnSp>
          <p:nvCxnSpPr>
            <p:cNvPr id="18" name="Прямая со стрелкой 17">
              <a:extLst>
                <a:ext uri="{FF2B5EF4-FFF2-40B4-BE49-F238E27FC236}">
                  <a16:creationId xmlns:a16="http://schemas.microsoft.com/office/drawing/2014/main" id="{31FE67D6-4233-6B4E-B000-EA76CE869D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67363" y="5191661"/>
              <a:ext cx="1" cy="27940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Прямоугольник: скругленные углы 18">
              <a:extLst>
                <a:ext uri="{FF2B5EF4-FFF2-40B4-BE49-F238E27FC236}">
                  <a16:creationId xmlns:a16="http://schemas.microsoft.com/office/drawing/2014/main" id="{057C00B6-6EDA-2EED-2C6A-2A76A76BD951}"/>
                </a:ext>
              </a:extLst>
            </p:cNvPr>
            <p:cNvSpPr/>
            <p:nvPr/>
          </p:nvSpPr>
          <p:spPr>
            <a:xfrm>
              <a:off x="4479965" y="5497887"/>
              <a:ext cx="1644647" cy="380436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AF429DF-56F9-F929-7E26-7E6FF150F5C9}"/>
                </a:ext>
              </a:extLst>
            </p:cNvPr>
            <p:cNvSpPr txBox="1"/>
            <p:nvPr/>
          </p:nvSpPr>
          <p:spPr>
            <a:xfrm>
              <a:off x="4670466" y="5443368"/>
              <a:ext cx="22225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лексика</a:t>
              </a:r>
            </a:p>
          </p:txBody>
        </p:sp>
        <p:cxnSp>
          <p:nvCxnSpPr>
            <p:cNvPr id="21" name="Прямая со стрелкой 20">
              <a:extLst>
                <a:ext uri="{FF2B5EF4-FFF2-40B4-BE49-F238E27FC236}">
                  <a16:creationId xmlns:a16="http://schemas.microsoft.com/office/drawing/2014/main" id="{50F6CFC4-B8A0-64A4-6548-56DAC75C8B87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1927264" y="3820061"/>
              <a:ext cx="330202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Прямоугольник: скругленные углы 21">
              <a:extLst>
                <a:ext uri="{FF2B5EF4-FFF2-40B4-BE49-F238E27FC236}">
                  <a16:creationId xmlns:a16="http://schemas.microsoft.com/office/drawing/2014/main" id="{5685E3EF-9401-1525-E332-C9675E89D80E}"/>
                </a:ext>
              </a:extLst>
            </p:cNvPr>
            <p:cNvSpPr/>
            <p:nvPr/>
          </p:nvSpPr>
          <p:spPr>
            <a:xfrm>
              <a:off x="1292266" y="3997861"/>
              <a:ext cx="2057398" cy="431800"/>
            </a:xfrm>
            <a:prstGeom prst="round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7013E8A-784D-8FC9-D1CF-C93CDCCD6F98}"/>
                </a:ext>
              </a:extLst>
            </p:cNvPr>
            <p:cNvSpPr txBox="1"/>
            <p:nvPr/>
          </p:nvSpPr>
          <p:spPr>
            <a:xfrm>
              <a:off x="1624048" y="3988306"/>
              <a:ext cx="169227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части речи</a:t>
              </a:r>
            </a:p>
          </p:txBody>
        </p:sp>
        <p:cxnSp>
          <p:nvCxnSpPr>
            <p:cNvPr id="24" name="Прямая со стрелкой 23">
              <a:extLst>
                <a:ext uri="{FF2B5EF4-FFF2-40B4-BE49-F238E27FC236}">
                  <a16:creationId xmlns:a16="http://schemas.microsoft.com/office/drawing/2014/main" id="{9FF0A0D4-50DA-9A65-B960-1DF4515CD3A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84500" y="2498974"/>
              <a:ext cx="374650" cy="36830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Овал 24">
              <a:extLst>
                <a:ext uri="{FF2B5EF4-FFF2-40B4-BE49-F238E27FC236}">
                  <a16:creationId xmlns:a16="http://schemas.microsoft.com/office/drawing/2014/main" id="{AB5E0E91-8771-65B8-7304-6377677DF851}"/>
                </a:ext>
              </a:extLst>
            </p:cNvPr>
            <p:cNvSpPr/>
            <p:nvPr/>
          </p:nvSpPr>
          <p:spPr>
            <a:xfrm>
              <a:off x="6102758" y="1913022"/>
              <a:ext cx="2616200" cy="749013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11E9245-311F-022D-4EA5-7F06C01EEB99}"/>
                </a:ext>
              </a:extLst>
            </p:cNvPr>
            <p:cNvSpPr txBox="1"/>
            <p:nvPr/>
          </p:nvSpPr>
          <p:spPr>
            <a:xfrm>
              <a:off x="5686466" y="2974769"/>
              <a:ext cx="914400" cy="914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245E0DC-EB63-97A6-39B0-C78B0E471E1A}"/>
                </a:ext>
              </a:extLst>
            </p:cNvPr>
            <p:cNvSpPr txBox="1"/>
            <p:nvPr/>
          </p:nvSpPr>
          <p:spPr>
            <a:xfrm>
              <a:off x="6521490" y="1702880"/>
              <a:ext cx="914400" cy="914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E828E3C-9FE2-5A5F-631A-D9257D58D64D}"/>
                </a:ext>
              </a:extLst>
            </p:cNvPr>
            <p:cNvSpPr txBox="1"/>
            <p:nvPr/>
          </p:nvSpPr>
          <p:spPr>
            <a:xfrm>
              <a:off x="6334166" y="1991143"/>
              <a:ext cx="24765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морфемика</a:t>
              </a:r>
            </a:p>
          </p:txBody>
        </p:sp>
        <p:cxnSp>
          <p:nvCxnSpPr>
            <p:cNvPr id="29" name="Прямая со стрелкой 28">
              <a:extLst>
                <a:ext uri="{FF2B5EF4-FFF2-40B4-BE49-F238E27FC236}">
                  <a16:creationId xmlns:a16="http://schemas.microsoft.com/office/drawing/2014/main" id="{638DF2E3-2D5E-660C-91A8-0F7ACCFE9EE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399642" y="1626913"/>
              <a:ext cx="1" cy="27940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" name="Группа 29">
              <a:extLst>
                <a:ext uri="{FF2B5EF4-FFF2-40B4-BE49-F238E27FC236}">
                  <a16:creationId xmlns:a16="http://schemas.microsoft.com/office/drawing/2014/main" id="{C13B6BB2-177F-8FBA-C225-D20D8CE3B64D}"/>
                </a:ext>
              </a:extLst>
            </p:cNvPr>
            <p:cNvGrpSpPr/>
            <p:nvPr/>
          </p:nvGrpSpPr>
          <p:grpSpPr>
            <a:xfrm>
              <a:off x="6745185" y="1163331"/>
              <a:ext cx="1730655" cy="445009"/>
              <a:chOff x="7038349" y="1076833"/>
              <a:chExt cx="1730655" cy="445009"/>
            </a:xfrm>
          </p:grpSpPr>
          <p:sp>
            <p:nvSpPr>
              <p:cNvPr id="37" name="Прямоугольник: скругленные углы 36">
                <a:extLst>
                  <a:ext uri="{FF2B5EF4-FFF2-40B4-BE49-F238E27FC236}">
                    <a16:creationId xmlns:a16="http://schemas.microsoft.com/office/drawing/2014/main" id="{C8ED424F-66FE-2475-F6AC-37F5178CE4D8}"/>
                  </a:ext>
                </a:extLst>
              </p:cNvPr>
              <p:cNvSpPr/>
              <p:nvPr/>
            </p:nvSpPr>
            <p:spPr>
              <a:xfrm>
                <a:off x="7038349" y="1141406"/>
                <a:ext cx="1644647" cy="380436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D9405ABF-654B-22FA-9D9C-BE9BD0FD16A9}"/>
                  </a:ext>
                </a:extLst>
              </p:cNvPr>
              <p:cNvSpPr txBox="1"/>
              <p:nvPr/>
            </p:nvSpPr>
            <p:spPr>
              <a:xfrm>
                <a:off x="7124358" y="1076833"/>
                <a:ext cx="164464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части слова</a:t>
                </a:r>
              </a:p>
            </p:txBody>
          </p:sp>
        </p:grpSp>
        <p:cxnSp>
          <p:nvCxnSpPr>
            <p:cNvPr id="31" name="Прямая со стрелкой 30">
              <a:extLst>
                <a:ext uri="{FF2B5EF4-FFF2-40B4-BE49-F238E27FC236}">
                  <a16:creationId xmlns:a16="http://schemas.microsoft.com/office/drawing/2014/main" id="{F7E47B21-D41D-A6C8-67C9-D06016FC3AEF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5992869" y="3741637"/>
              <a:ext cx="374650" cy="36830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Овал 31">
              <a:extLst>
                <a:ext uri="{FF2B5EF4-FFF2-40B4-BE49-F238E27FC236}">
                  <a16:creationId xmlns:a16="http://schemas.microsoft.com/office/drawing/2014/main" id="{98C631FE-C8C1-8668-CB19-FE8C525DB9E3}"/>
                </a:ext>
              </a:extLst>
            </p:cNvPr>
            <p:cNvSpPr/>
            <p:nvPr/>
          </p:nvSpPr>
          <p:spPr>
            <a:xfrm>
              <a:off x="6277346" y="3865829"/>
              <a:ext cx="2616200" cy="749013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F1B6247-D602-4E0B-4417-C675923EB385}"/>
                </a:ext>
              </a:extLst>
            </p:cNvPr>
            <p:cNvSpPr txBox="1"/>
            <p:nvPr/>
          </p:nvSpPr>
          <p:spPr>
            <a:xfrm>
              <a:off x="6594846" y="3943854"/>
              <a:ext cx="2616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синтаксис</a:t>
              </a:r>
            </a:p>
          </p:txBody>
        </p:sp>
        <p:cxnSp>
          <p:nvCxnSpPr>
            <p:cNvPr id="34" name="Прямая со стрелкой 33">
              <a:extLst>
                <a:ext uri="{FF2B5EF4-FFF2-40B4-BE49-F238E27FC236}">
                  <a16:creationId xmlns:a16="http://schemas.microsoft.com/office/drawing/2014/main" id="{DC410E12-AB53-253B-6996-0972C3210FB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11701" y="4631544"/>
              <a:ext cx="1" cy="27940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Прямоугольник: скругленные углы 34">
              <a:extLst>
                <a:ext uri="{FF2B5EF4-FFF2-40B4-BE49-F238E27FC236}">
                  <a16:creationId xmlns:a16="http://schemas.microsoft.com/office/drawing/2014/main" id="{AC2B1B09-15EF-09A8-279D-CB736C523A47}"/>
                </a:ext>
              </a:extLst>
            </p:cNvPr>
            <p:cNvSpPr/>
            <p:nvPr/>
          </p:nvSpPr>
          <p:spPr>
            <a:xfrm>
              <a:off x="6897585" y="4907272"/>
              <a:ext cx="1995960" cy="901699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D47D7F9-FAB3-233E-9C54-42234C53F0D0}"/>
                </a:ext>
              </a:extLst>
            </p:cNvPr>
            <p:cNvSpPr txBox="1"/>
            <p:nvPr/>
          </p:nvSpPr>
          <p:spPr>
            <a:xfrm>
              <a:off x="6983594" y="4862660"/>
              <a:ext cx="230967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единица словосочетания/</a:t>
              </a:r>
            </a:p>
            <a:p>
              <a:r>
                <a:rPr lang="ru-RU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предложения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527116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B1C2913-33DA-5BD6-8338-27D71B7CD2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55" y="1660319"/>
            <a:ext cx="3537362" cy="3537362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16FCFE2-D888-8C49-01C3-C7D068ABEFF8}"/>
              </a:ext>
            </a:extLst>
          </p:cNvPr>
          <p:cNvSpPr/>
          <p:nvPr/>
        </p:nvSpPr>
        <p:spPr>
          <a:xfrm>
            <a:off x="4420160" y="509143"/>
            <a:ext cx="4990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Проверьте себя!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B8A3FF-2738-E724-904C-26418D88F4E5}"/>
              </a:ext>
            </a:extLst>
          </p:cNvPr>
          <p:cNvSpPr txBox="1"/>
          <p:nvPr/>
        </p:nvSpPr>
        <p:spPr>
          <a:xfrm>
            <a:off x="4440877" y="1800608"/>
            <a:ext cx="7042068" cy="3534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Простое предложение  - это предложение, в котором грамматическая основа может состоять</a:t>
            </a:r>
          </a:p>
          <a:p>
            <a:pPr marL="457200" indent="-457200">
              <a:lnSpc>
                <a:spcPct val="150000"/>
              </a:lnSpc>
              <a:buAutoNum type="arabicParenR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только из подлежащего;</a:t>
            </a:r>
          </a:p>
          <a:p>
            <a:pPr marL="457200" indent="-457200">
              <a:lnSpc>
                <a:spcPct val="150000"/>
              </a:lnSpc>
              <a:buAutoNum type="arabicParenR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только из сказуемого;</a:t>
            </a:r>
          </a:p>
          <a:p>
            <a:pPr marL="457200" indent="-457200">
              <a:lnSpc>
                <a:spcPct val="150000"/>
              </a:lnSpc>
              <a:buAutoNum type="arabicParenR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только из подлежащего и сказуемого;</a:t>
            </a:r>
          </a:p>
          <a:p>
            <a:pPr marL="457200" indent="-457200">
              <a:lnSpc>
                <a:spcPct val="150000"/>
              </a:lnSpc>
              <a:buAutoNum type="arabicParenR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двух главных членов или из одного (подлежащего или сказуемого)</a:t>
            </a:r>
          </a:p>
        </p:txBody>
      </p:sp>
    </p:spTree>
    <p:extLst>
      <p:ext uri="{BB962C8B-B14F-4D97-AF65-F5344CB8AC3E}">
        <p14:creationId xmlns:p14="http://schemas.microsoft.com/office/powerpoint/2010/main" val="34705015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2B0BE85-86CB-B015-AA63-074369EEDD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37" y="1128156"/>
            <a:ext cx="3520044" cy="35200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B82F8D-07C8-8C21-B589-76FBC45EB257}"/>
              </a:ext>
            </a:extLst>
          </p:cNvPr>
          <p:cNvSpPr txBox="1"/>
          <p:nvPr/>
        </p:nvSpPr>
        <p:spPr>
          <a:xfrm>
            <a:off x="4440877" y="1800608"/>
            <a:ext cx="7042068" cy="1872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Простое предложение  - это предложение, в котором грамматическая основа может состоять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4) из двух главных членов или из одного (подлежащего или сказуемого)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5580076-0735-ABE3-0F64-98666ABA3600}"/>
              </a:ext>
            </a:extLst>
          </p:cNvPr>
          <p:cNvSpPr/>
          <p:nvPr/>
        </p:nvSpPr>
        <p:spPr>
          <a:xfrm>
            <a:off x="3675697" y="204826"/>
            <a:ext cx="55531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Правильный ответ</a:t>
            </a:r>
          </a:p>
        </p:txBody>
      </p:sp>
    </p:spTree>
    <p:extLst>
      <p:ext uri="{BB962C8B-B14F-4D97-AF65-F5344CB8AC3E}">
        <p14:creationId xmlns:p14="http://schemas.microsoft.com/office/powerpoint/2010/main" val="31385999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199378F-6597-EAA4-E8EA-3F5E0760A7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55" y="1660319"/>
            <a:ext cx="3537362" cy="3537362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C3B89E0-458B-F042-1599-7F723E488E2D}"/>
              </a:ext>
            </a:extLst>
          </p:cNvPr>
          <p:cNvSpPr/>
          <p:nvPr/>
        </p:nvSpPr>
        <p:spPr>
          <a:xfrm>
            <a:off x="4420160" y="509143"/>
            <a:ext cx="4990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Проверьте себя!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5C4929-8B98-B1D3-9CA3-A2FA2E471008}"/>
              </a:ext>
            </a:extLst>
          </p:cNvPr>
          <p:cNvSpPr txBox="1"/>
          <p:nvPr/>
        </p:nvSpPr>
        <p:spPr>
          <a:xfrm>
            <a:off x="4246417" y="1520264"/>
            <a:ext cx="7229535" cy="3677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Обращения в предложении</a:t>
            </a:r>
          </a:p>
          <a:p>
            <a:pPr marL="514350" indent="-514350">
              <a:lnSpc>
                <a:spcPct val="150000"/>
              </a:lnSpc>
              <a:buAutoNum type="arabicParenR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являются подлежащим;</a:t>
            </a:r>
          </a:p>
          <a:p>
            <a:pPr marL="514350" indent="-514350">
              <a:lnSpc>
                <a:spcPct val="150000"/>
              </a:lnSpc>
              <a:buAutoNum type="arabicParenR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являются второстепенным членом, поясняющим подлежащее;</a:t>
            </a:r>
          </a:p>
          <a:p>
            <a:pPr marL="514350" indent="-514350">
              <a:lnSpc>
                <a:spcPct val="150000"/>
              </a:lnSpc>
              <a:buAutoNum type="arabicParenR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называют того, к кому обращаются с речью и членом предложения не являются</a:t>
            </a:r>
          </a:p>
        </p:txBody>
      </p:sp>
    </p:spTree>
    <p:extLst>
      <p:ext uri="{BB962C8B-B14F-4D97-AF65-F5344CB8AC3E}">
        <p14:creationId xmlns:p14="http://schemas.microsoft.com/office/powerpoint/2010/main" val="36328202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2B9FE7A-9BE8-9961-7DEC-FC65BEF7269F}"/>
              </a:ext>
            </a:extLst>
          </p:cNvPr>
          <p:cNvSpPr/>
          <p:nvPr/>
        </p:nvSpPr>
        <p:spPr>
          <a:xfrm>
            <a:off x="3497567" y="252328"/>
            <a:ext cx="55531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Правильный ответ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CC8331B-364A-6690-88F6-AA10727D45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37" y="1128156"/>
            <a:ext cx="3520044" cy="35200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463FD6-B8AF-D58A-B118-2719B0EB4998}"/>
              </a:ext>
            </a:extLst>
          </p:cNvPr>
          <p:cNvSpPr txBox="1"/>
          <p:nvPr/>
        </p:nvSpPr>
        <p:spPr>
          <a:xfrm>
            <a:off x="4246417" y="1520264"/>
            <a:ext cx="7229535" cy="1738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Обращения в предложении</a:t>
            </a:r>
          </a:p>
          <a:p>
            <a:pPr>
              <a:lnSpc>
                <a:spcPct val="150000"/>
              </a:lnSpc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называют того, к кому обращаются с речью и членом предложения не являются</a:t>
            </a:r>
          </a:p>
        </p:txBody>
      </p:sp>
    </p:spTree>
    <p:extLst>
      <p:ext uri="{BB962C8B-B14F-4D97-AF65-F5344CB8AC3E}">
        <p14:creationId xmlns:p14="http://schemas.microsoft.com/office/powerpoint/2010/main" val="205151371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50B1DC-602D-1E06-7B2C-3A6EBE21E6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6F20F50-1C77-4A9D-F893-24DAA755CB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55" y="1660319"/>
            <a:ext cx="3537362" cy="3537362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0EA4B65-4CE2-CB69-2E7A-EDE99FBE35F8}"/>
              </a:ext>
            </a:extLst>
          </p:cNvPr>
          <p:cNvSpPr/>
          <p:nvPr/>
        </p:nvSpPr>
        <p:spPr>
          <a:xfrm>
            <a:off x="4420160" y="509143"/>
            <a:ext cx="4990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Проверьте себя!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6201C9-84A1-2F64-6124-0BBC1DDF464D}"/>
              </a:ext>
            </a:extLst>
          </p:cNvPr>
          <p:cNvSpPr txBox="1"/>
          <p:nvPr/>
        </p:nvSpPr>
        <p:spPr>
          <a:xfrm>
            <a:off x="4246417" y="1520264"/>
            <a:ext cx="7229535" cy="2815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Сложные предложения – это предложения, в которых</a:t>
            </a:r>
          </a:p>
          <a:p>
            <a:pPr marL="514350" indent="-514350">
              <a:lnSpc>
                <a:spcPct val="150000"/>
              </a:lnSpc>
              <a:buAutoNum type="arabicParenR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имеются однородные члены предложения;</a:t>
            </a:r>
          </a:p>
          <a:p>
            <a:pPr marL="514350" indent="-514350">
              <a:lnSpc>
                <a:spcPct val="150000"/>
              </a:lnSpc>
              <a:buAutoNum type="arabicParenR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две или несколько грамматических основ;</a:t>
            </a:r>
          </a:p>
          <a:p>
            <a:pPr marL="514350" indent="-514350">
              <a:lnSpc>
                <a:spcPct val="150000"/>
              </a:lnSpc>
              <a:buAutoNum type="arabicParenR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более двух грамматических основ</a:t>
            </a:r>
          </a:p>
        </p:txBody>
      </p:sp>
    </p:spTree>
    <p:extLst>
      <p:ext uri="{BB962C8B-B14F-4D97-AF65-F5344CB8AC3E}">
        <p14:creationId xmlns:p14="http://schemas.microsoft.com/office/powerpoint/2010/main" val="341691628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717CA8-C654-4B00-CC9F-5E2153F8FA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1B8E7DA-E0CB-CDDD-DB97-68CE118E7F2A}"/>
              </a:ext>
            </a:extLst>
          </p:cNvPr>
          <p:cNvSpPr/>
          <p:nvPr/>
        </p:nvSpPr>
        <p:spPr>
          <a:xfrm>
            <a:off x="3497567" y="252328"/>
            <a:ext cx="55531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Правильный ответ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5E44732-6570-719D-4447-B44BF13805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37" y="1128156"/>
            <a:ext cx="3520044" cy="35200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2420C42-7DE5-1E36-A927-4AB7B16264C8}"/>
              </a:ext>
            </a:extLst>
          </p:cNvPr>
          <p:cNvSpPr txBox="1"/>
          <p:nvPr/>
        </p:nvSpPr>
        <p:spPr>
          <a:xfrm>
            <a:off x="4246417" y="1520264"/>
            <a:ext cx="7229535" cy="1522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Сложные предложения – это предложения, в которых</a:t>
            </a:r>
          </a:p>
          <a:p>
            <a:pPr>
              <a:lnSpc>
                <a:spcPct val="150000"/>
              </a:lnSpc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две или несколько грамматических основ</a:t>
            </a:r>
          </a:p>
        </p:txBody>
      </p:sp>
    </p:spTree>
    <p:extLst>
      <p:ext uri="{BB962C8B-B14F-4D97-AF65-F5344CB8AC3E}">
        <p14:creationId xmlns:p14="http://schemas.microsoft.com/office/powerpoint/2010/main" val="10144465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C4FD0B8B-78FC-C9BC-8631-BC534F55D1BF}"/>
              </a:ext>
            </a:extLst>
          </p:cNvPr>
          <p:cNvGrpSpPr/>
          <p:nvPr/>
        </p:nvGrpSpPr>
        <p:grpSpPr>
          <a:xfrm>
            <a:off x="626533" y="909935"/>
            <a:ext cx="12039214" cy="5694065"/>
            <a:chOff x="626533" y="1240135"/>
            <a:chExt cx="12039214" cy="5694065"/>
          </a:xfrm>
        </p:grpSpPr>
        <p:sp>
          <p:nvSpPr>
            <p:cNvPr id="3" name="Прямоугольник 2">
              <a:extLst>
                <a:ext uri="{FF2B5EF4-FFF2-40B4-BE49-F238E27FC236}">
                  <a16:creationId xmlns:a16="http://schemas.microsoft.com/office/drawing/2014/main" id="{10E2600A-BD42-DCC2-1626-DB2E40AF61C5}"/>
                </a:ext>
              </a:extLst>
            </p:cNvPr>
            <p:cNvSpPr/>
            <p:nvPr/>
          </p:nvSpPr>
          <p:spPr>
            <a:xfrm>
              <a:off x="2383753" y="1240135"/>
              <a:ext cx="678102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dirty="0">
                  <a:ln w="0"/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</a:rPr>
                <a:t>Спасибо за внимание!</a:t>
              </a:r>
              <a:endParaRPr lang="ru-RU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5FA94F9-098A-2FB3-158D-2065A4E64E9B}"/>
                </a:ext>
              </a:extLst>
            </p:cNvPr>
            <p:cNvSpPr txBox="1"/>
            <p:nvPr/>
          </p:nvSpPr>
          <p:spPr>
            <a:xfrm>
              <a:off x="626533" y="2641600"/>
              <a:ext cx="8856134" cy="2000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Вопросы и замечания можно присылать на электронную почту</a:t>
              </a:r>
            </a:p>
            <a:p>
              <a:endParaRPr lang="ru-RU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ru-RU" sz="2800" dirty="0">
                  <a:solidFill>
                    <a:srgbClr val="262633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sinyavskayaalena1960@</a:t>
              </a:r>
              <a:r>
                <a:rPr lang="en-US" sz="2800" dirty="0" err="1">
                  <a:solidFill>
                    <a:srgbClr val="262633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yandex</a:t>
              </a:r>
              <a:r>
                <a:rPr lang="ru-RU" sz="2800" dirty="0">
                  <a:solidFill>
                    <a:srgbClr val="262633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.</a:t>
              </a:r>
              <a:r>
                <a:rPr lang="en-US" sz="2800" dirty="0" err="1">
                  <a:solidFill>
                    <a:srgbClr val="262633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ru</a:t>
              </a:r>
              <a:endPara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endParaRPr lang="ru-RU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ru-RU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3B934135-4D8D-48BD-4200-E88AD5CBC1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12847" y="2781300"/>
              <a:ext cx="4152900" cy="41529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6349837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7AAB2EF-FB25-33BE-5335-AE2A4F6A20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5383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55A62F7-B274-3D2B-5F02-2A257B14C23D}"/>
              </a:ext>
            </a:extLst>
          </p:cNvPr>
          <p:cNvSpPr txBox="1"/>
          <p:nvPr/>
        </p:nvSpPr>
        <p:spPr>
          <a:xfrm>
            <a:off x="427512" y="1294410"/>
            <a:ext cx="1115093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Обращение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это слово или сочетание слов, называющее того, к кому обращаются с речью. Оно имеет форму И. п. и произносится с особой, звательной интонацией.</a:t>
            </a:r>
          </a:p>
          <a:p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Например: Мы за мир! И песню эту понесем, 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друзья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по свету.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0019E64-F353-9B56-D0DA-9BD110A782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14014" y="3356513"/>
            <a:ext cx="3464428" cy="3247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3689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144BD62-B8CC-7287-BE89-E349872E67C9}"/>
              </a:ext>
            </a:extLst>
          </p:cNvPr>
          <p:cNvSpPr txBox="1"/>
          <p:nvPr/>
        </p:nvSpPr>
        <p:spPr>
          <a:xfrm>
            <a:off x="546265" y="985743"/>
            <a:ext cx="1068779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устной речи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обращения выражаются одушевленными именами существительными, реже – прилагательными или причастиями в значении таких существительных.</a:t>
            </a:r>
          </a:p>
          <a:p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Например: 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Дитя мое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ты нездорова.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художественной речи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обращениями могут быть и неодушевленные имена существительные.</a:t>
            </a:r>
          </a:p>
          <a:p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Например: Здравствуй, 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пестрая осинка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ранней осени краса!</a:t>
            </a: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843FC41-D21F-E04E-3CD4-C7EF626FED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91749" y="3610099"/>
            <a:ext cx="3464428" cy="3247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5410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A302369-89A3-C2C8-F5FE-0DABD6C70864}"/>
              </a:ext>
            </a:extLst>
          </p:cNvPr>
          <p:cNvSpPr txBox="1"/>
          <p:nvPr/>
        </p:nvSpPr>
        <p:spPr>
          <a:xfrm>
            <a:off x="1535875" y="6222670"/>
            <a:ext cx="4829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Канакина В. П., Русский язык, 3 класс, ч. 1</a:t>
            </a: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3C36F707-B063-2AC2-9577-624CEEFE9AED}"/>
              </a:ext>
            </a:extLst>
          </p:cNvPr>
          <p:cNvGrpSpPr/>
          <p:nvPr/>
        </p:nvGrpSpPr>
        <p:grpSpPr>
          <a:xfrm>
            <a:off x="0" y="0"/>
            <a:ext cx="5818908" cy="6222670"/>
            <a:chOff x="0" y="0"/>
            <a:chExt cx="5517675" cy="5944589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5E24189E-CFF2-70FE-5C7F-A41C6036B0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5517674" cy="3731504"/>
            </a:xfrm>
            <a:prstGeom prst="rect">
              <a:avLst/>
            </a:prstGeom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2CD2E9DA-84C8-AA6F-0F49-1E2DFD8F92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" y="3731504"/>
              <a:ext cx="5517674" cy="2213085"/>
            </a:xfrm>
            <a:prstGeom prst="rect">
              <a:avLst/>
            </a:prstGeom>
          </p:spPr>
        </p:pic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6E25768-C4CF-1E61-076E-DC5087CF70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9329" y="9663"/>
            <a:ext cx="6222671" cy="3886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6109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F7304EB-AA24-05B6-CC2F-84D8795655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45" y="0"/>
            <a:ext cx="6084155" cy="4136867"/>
          </a:xfrm>
          <a:prstGeom prst="rect">
            <a:avLst/>
          </a:prstGeom>
        </p:spPr>
      </p:pic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BCE627F4-B47A-0CD7-2902-AE727E44EF1C}"/>
              </a:ext>
            </a:extLst>
          </p:cNvPr>
          <p:cNvGrpSpPr/>
          <p:nvPr/>
        </p:nvGrpSpPr>
        <p:grpSpPr>
          <a:xfrm>
            <a:off x="1638794" y="4244587"/>
            <a:ext cx="3871357" cy="1873332"/>
            <a:chOff x="6317673" y="1555668"/>
            <a:chExt cx="3871357" cy="1873332"/>
          </a:xfrm>
        </p:grpSpPr>
        <p:sp>
          <p:nvSpPr>
            <p:cNvPr id="5" name="Прямоугольник: скругленные углы 4">
              <a:extLst>
                <a:ext uri="{FF2B5EF4-FFF2-40B4-BE49-F238E27FC236}">
                  <a16:creationId xmlns:a16="http://schemas.microsoft.com/office/drawing/2014/main" id="{F1D4714E-8188-DA6C-4F1B-7A75FF01DDE6}"/>
                </a:ext>
              </a:extLst>
            </p:cNvPr>
            <p:cNvSpPr/>
            <p:nvPr/>
          </p:nvSpPr>
          <p:spPr>
            <a:xfrm>
              <a:off x="6317673" y="1555668"/>
              <a:ext cx="2386940" cy="1873332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ED74093-3578-5C9C-237C-9239BAA02E6F}"/>
                </a:ext>
              </a:extLst>
            </p:cNvPr>
            <p:cNvSpPr txBox="1"/>
            <p:nvPr/>
          </p:nvSpPr>
          <p:spPr>
            <a:xfrm>
              <a:off x="6448302" y="1662545"/>
              <a:ext cx="374072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1) О, 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…</a:t>
              </a:r>
              <a:r>
                <a:rPr lang="ru-RU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r>
                <a:rPr lang="ru-RU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2) 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…</a:t>
              </a:r>
              <a:r>
                <a:rPr lang="ru-RU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,О,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…</a:t>
              </a:r>
            </a:p>
            <a:p>
              <a:r>
                <a:rPr lang="ru-RU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3) 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…</a:t>
              </a:r>
              <a:r>
                <a:rPr lang="ru-RU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О.</a:t>
              </a:r>
            </a:p>
          </p:txBody>
        </p:sp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7728483-BA34-784E-D13F-E82AE2EA0F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1851" y="228955"/>
            <a:ext cx="5229100" cy="640008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35DAFE2-1C91-2B83-2378-5286BB9C5BC0}"/>
              </a:ext>
            </a:extLst>
          </p:cNvPr>
          <p:cNvSpPr txBox="1"/>
          <p:nvPr/>
        </p:nvSpPr>
        <p:spPr>
          <a:xfrm>
            <a:off x="6681851" y="13642"/>
            <a:ext cx="4829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Канакина В. П., Русский язык, 4 класс, ч. 1</a:t>
            </a:r>
          </a:p>
        </p:txBody>
      </p:sp>
    </p:spTree>
    <p:extLst>
      <p:ext uri="{BB962C8B-B14F-4D97-AF65-F5344CB8AC3E}">
        <p14:creationId xmlns:p14="http://schemas.microsoft.com/office/powerpoint/2010/main" val="32706294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6E7A0D-11C2-051E-C2C4-189AA45EEC44}"/>
              </a:ext>
            </a:extLst>
          </p:cNvPr>
          <p:cNvSpPr txBox="1"/>
          <p:nvPr/>
        </p:nvSpPr>
        <p:spPr>
          <a:xfrm>
            <a:off x="211776" y="1080654"/>
            <a:ext cx="1176844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Однородными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называются такие члены предложения, которые являются одним и тем же членом предложения, относятся к одному и тому же члену предложения и соединяются друг с другом сочинительной связью.</a:t>
            </a:r>
          </a:p>
        </p:txBody>
      </p:sp>
    </p:spTree>
    <p:extLst>
      <p:ext uri="{BB962C8B-B14F-4D97-AF65-F5344CB8AC3E}">
        <p14:creationId xmlns:p14="http://schemas.microsoft.com/office/powerpoint/2010/main" val="2144782338"/>
      </p:ext>
    </p:extLst>
  </p:cSld>
  <p:clrMapOvr>
    <a:masterClrMapping/>
  </p:clrMapOvr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472C4"/>
          </a:solidFill>
          <a:prstDash val="solid"/>
          <a:bevel/>
        </a:ln>
        <a:effectLst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472C4"/>
          </a:solidFill>
          <a:prstDash val="solid"/>
          <a:bevel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14054</TotalTime>
  <Words>1204</Words>
  <Application>Microsoft Office PowerPoint</Application>
  <PresentationFormat>Широкоэкранный</PresentationFormat>
  <Paragraphs>160</Paragraphs>
  <Slides>49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6" baseType="lpstr">
      <vt:lpstr>Arial</vt:lpstr>
      <vt:lpstr>Calibri</vt:lpstr>
      <vt:lpstr>Calibri Light</vt:lpstr>
      <vt:lpstr>Helvetica Neue</vt:lpstr>
      <vt:lpstr>Times New Roman</vt:lpstr>
      <vt:lpstr>Wingdings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Топал Елена Константиновна; Синявская Елена Валентиновна</dc:creator>
  <cp:lastModifiedBy>елена синявская</cp:lastModifiedBy>
  <cp:revision>196</cp:revision>
  <dcterms:modified xsi:type="dcterms:W3CDTF">2025-04-05T15:05:21Z</dcterms:modified>
</cp:coreProperties>
</file>