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9"/>
  </p:notesMasterIdLst>
  <p:sldIdLst>
    <p:sldId id="256" r:id="rId3"/>
    <p:sldId id="323" r:id="rId4"/>
    <p:sldId id="327" r:id="rId5"/>
    <p:sldId id="2774" r:id="rId6"/>
    <p:sldId id="2775" r:id="rId7"/>
    <p:sldId id="2776" r:id="rId8"/>
    <p:sldId id="2777" r:id="rId9"/>
    <p:sldId id="2778" r:id="rId10"/>
    <p:sldId id="2925" r:id="rId11"/>
    <p:sldId id="2926" r:id="rId12"/>
    <p:sldId id="2854" r:id="rId13"/>
    <p:sldId id="2911" r:id="rId14"/>
    <p:sldId id="2912" r:id="rId15"/>
    <p:sldId id="2913" r:id="rId16"/>
    <p:sldId id="2916" r:id="rId17"/>
    <p:sldId id="2918" r:id="rId18"/>
    <p:sldId id="2914" r:id="rId19"/>
    <p:sldId id="2919" r:id="rId20"/>
    <p:sldId id="2922" r:id="rId21"/>
    <p:sldId id="2920" r:id="rId22"/>
    <p:sldId id="2921" r:id="rId23"/>
    <p:sldId id="2917" r:id="rId24"/>
    <p:sldId id="2927" r:id="rId25"/>
    <p:sldId id="2930" r:id="rId26"/>
    <p:sldId id="2915" r:id="rId27"/>
    <p:sldId id="2928" r:id="rId28"/>
    <p:sldId id="2929" r:id="rId29"/>
    <p:sldId id="2931" r:id="rId30"/>
    <p:sldId id="2932" r:id="rId31"/>
    <p:sldId id="2933" r:id="rId32"/>
    <p:sldId id="2934" r:id="rId33"/>
    <p:sldId id="2935" r:id="rId34"/>
    <p:sldId id="2936" r:id="rId35"/>
    <p:sldId id="2937" r:id="rId36"/>
    <p:sldId id="2939" r:id="rId37"/>
    <p:sldId id="2940" r:id="rId38"/>
    <p:sldId id="2941" r:id="rId39"/>
    <p:sldId id="2942" r:id="rId40"/>
    <p:sldId id="2943" r:id="rId41"/>
    <p:sldId id="2944" r:id="rId42"/>
    <p:sldId id="2945" r:id="rId43"/>
    <p:sldId id="2946" r:id="rId44"/>
    <p:sldId id="2938" r:id="rId45"/>
    <p:sldId id="2947" r:id="rId46"/>
    <p:sldId id="2948" r:id="rId47"/>
    <p:sldId id="2826" r:id="rId4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10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03.04.2025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03.04.2025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8"/>
            <a:ext cx="10515600" cy="3007371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«Эффективные приемы формирования </a:t>
            </a:r>
            <a:r>
              <a:rPr lang="ru-RU" sz="4400" b="1" dirty="0" smtClean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читательской грамотности»</a:t>
            </a: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Занятие </a:t>
            </a:r>
            <a:r>
              <a:rPr lang="ru-RU" sz="32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7</a:t>
            </a:r>
            <a: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endParaRPr lang="ru-RU" sz="4000" b="1" dirty="0">
              <a:solidFill>
                <a:srgbClr val="373C59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5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БАЗОВЫЕ ТАБЛИЦЫ ШУЛЬТЕ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Таблица 3х3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13" y="2552449"/>
            <a:ext cx="3619473" cy="35898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Таблица 4х4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891" y="2512232"/>
            <a:ext cx="3661806" cy="3670273"/>
          </a:xfrm>
        </p:spPr>
      </p:pic>
    </p:spTree>
    <p:extLst>
      <p:ext uri="{BB962C8B-B14F-4D97-AF65-F5344CB8AC3E}">
        <p14:creationId xmlns:p14="http://schemas.microsoft.com/office/powerpoint/2010/main" val="407640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Методика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«ОБРАТНОЕ ЧТЕНИЕ»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Ещё одно новое упражнение на сегодня. Мы с вами попробуем так называемое «обратное» чтение, которое применяется тогда, когда вам надо найти в тексте ответ на заранее известный вопрос.</a:t>
            </a:r>
          </a:p>
          <a:p>
            <a:r>
              <a:rPr lang="ru-RU" b="1" u="sng" dirty="0">
                <a:solidFill>
                  <a:schemeClr val="tx2"/>
                </a:solidFill>
              </a:rPr>
              <a:t>Внимание!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Очень важно не читать текст, а пользоваться навыком, который мы вырабатываем на таблицах </a:t>
            </a:r>
            <a:r>
              <a:rPr lang="ru-RU" dirty="0" err="1">
                <a:solidFill>
                  <a:schemeClr val="tx2"/>
                </a:solidFill>
              </a:rPr>
              <a:t>Шульте</a:t>
            </a:r>
            <a:r>
              <a:rPr lang="ru-RU" dirty="0">
                <a:solidFill>
                  <a:schemeClr val="tx2"/>
                </a:solidFill>
              </a:rPr>
              <a:t>. Алгоритм выполнения упражнения таков:</a:t>
            </a:r>
          </a:p>
          <a:p>
            <a:r>
              <a:rPr lang="ru-RU" dirty="0">
                <a:solidFill>
                  <a:schemeClr val="tx2"/>
                </a:solidFill>
              </a:rPr>
              <a:t>читаем первый вопрос,</a:t>
            </a:r>
          </a:p>
          <a:p>
            <a:r>
              <a:rPr lang="ru-RU" dirty="0">
                <a:solidFill>
                  <a:schemeClr val="tx2"/>
                </a:solidFill>
              </a:rPr>
              <a:t>сосредотачиваемся на центре текста, как мы сосредотачивались на центре таблицы </a:t>
            </a:r>
            <a:r>
              <a:rPr lang="ru-RU" dirty="0" err="1">
                <a:solidFill>
                  <a:schemeClr val="tx2"/>
                </a:solidFill>
              </a:rPr>
              <a:t>Шульте</a:t>
            </a:r>
            <a:r>
              <a:rPr lang="ru-RU" dirty="0">
                <a:solidFill>
                  <a:schemeClr val="tx2"/>
                </a:solidFill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</a:rPr>
              <a:t>уже привычным образом расширяем внимание так, чтобы весь текст видеть одновременно,</a:t>
            </a:r>
          </a:p>
          <a:p>
            <a:r>
              <a:rPr lang="ru-RU" dirty="0">
                <a:solidFill>
                  <a:schemeClr val="tx2"/>
                </a:solidFill>
              </a:rPr>
              <a:t>находим ответ на вопрос.</a:t>
            </a:r>
          </a:p>
          <a:p>
            <a:r>
              <a:rPr lang="ru-RU" dirty="0">
                <a:solidFill>
                  <a:schemeClr val="tx2"/>
                </a:solidFill>
              </a:rPr>
              <a:t>Далее читаем следующий вопрос и производим всю процедуру сначала. Этот способ крайне полезен, когда вам надо максимально быстро найти нужный факт, фамилию или дату из большого текста, остальное содержание которого вам в данный момент не нужно.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4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3200" y="927803"/>
            <a:ext cx="6400800" cy="4871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chemeClr val="tx2"/>
                </a:solidFill>
              </a:rPr>
              <a:t>1.	Благодаря кому такой жанр, как баллада, стал популярным в русской литературе?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chemeClr val="tx2"/>
                </a:solidFill>
              </a:rPr>
              <a:t>2.	Знаком какого стиля стала баллада?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chemeClr val="tx2"/>
                </a:solidFill>
              </a:rPr>
              <a:t>3.	Что представляет собой баллада?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chemeClr val="tx2"/>
                </a:solidFill>
              </a:rPr>
              <a:t>4.	Какой отрезок истории, побудивший его к творчеству, застал Жуковский?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2800" kern="0" dirty="0">
                <a:solidFill>
                  <a:schemeClr val="tx2"/>
                </a:solidFill>
              </a:rPr>
              <a:t>5.	Какой посыл он нёс своими произведениями?</a:t>
            </a:r>
          </a:p>
        </p:txBody>
      </p:sp>
    </p:spTree>
    <p:extLst>
      <p:ext uri="{BB962C8B-B14F-4D97-AF65-F5344CB8AC3E}">
        <p14:creationId xmlns:p14="http://schemas.microsoft.com/office/powerpoint/2010/main" val="421627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032" y="2325648"/>
            <a:ext cx="9095232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kern="0" dirty="0" smtClean="0">
                <a:solidFill>
                  <a:srgbClr val="44546A"/>
                </a:solidFill>
              </a:rPr>
              <a:t>                              ВОПРОС 1</a:t>
            </a:r>
            <a:r>
              <a:rPr lang="ru-RU" sz="3600" kern="0" dirty="0">
                <a:solidFill>
                  <a:srgbClr val="44546A"/>
                </a:solidFill>
              </a:rPr>
              <a:t>	</a:t>
            </a:r>
            <a:endParaRPr lang="ru-RU" sz="3600" kern="0" dirty="0" smtClean="0">
              <a:solidFill>
                <a:srgbClr val="44546A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kern="0" dirty="0" smtClean="0">
                <a:solidFill>
                  <a:srgbClr val="44546A"/>
                </a:solidFill>
              </a:rPr>
              <a:t>Благодаря </a:t>
            </a:r>
            <a:r>
              <a:rPr lang="ru-RU" sz="3600" kern="0" dirty="0">
                <a:solidFill>
                  <a:srgbClr val="44546A"/>
                </a:solidFill>
              </a:rPr>
              <a:t>кому такой жанр, как баллада, стал популярным в русской литературе?</a:t>
            </a:r>
            <a:endParaRPr lang="ru-RU" sz="3600" kern="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16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085088"/>
            <a:ext cx="10351008" cy="49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490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4960" y="2072219"/>
            <a:ext cx="9412224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kern="0" dirty="0">
                <a:solidFill>
                  <a:srgbClr val="44546A"/>
                </a:solidFill>
              </a:rPr>
              <a:t>ВОПРОС </a:t>
            </a:r>
            <a:r>
              <a:rPr lang="ru-RU" sz="3600" kern="0" dirty="0" smtClean="0">
                <a:solidFill>
                  <a:srgbClr val="44546A"/>
                </a:solidFill>
              </a:rPr>
              <a:t>2</a:t>
            </a:r>
            <a:r>
              <a:rPr lang="ru-RU" sz="3600" kern="0" dirty="0">
                <a:solidFill>
                  <a:srgbClr val="44546A"/>
                </a:solidFill>
              </a:rPr>
              <a:t>	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kern="0" dirty="0">
                <a:solidFill>
                  <a:schemeClr val="tx2"/>
                </a:solidFill>
              </a:rPr>
              <a:t>Знаком какого стиля стала баллада?</a:t>
            </a:r>
            <a:endParaRPr lang="ru-RU" sz="3600" kern="0" dirty="0">
              <a:solidFill>
                <a:srgbClr val="4454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517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085088"/>
            <a:ext cx="10351008" cy="49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1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4960" y="2072219"/>
            <a:ext cx="9412224" cy="1217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kern="0" dirty="0">
                <a:solidFill>
                  <a:srgbClr val="44546A"/>
                </a:solidFill>
              </a:rPr>
              <a:t>ВОПРОС 3	</a:t>
            </a: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kern="0" dirty="0">
                <a:solidFill>
                  <a:schemeClr val="tx2"/>
                </a:solidFill>
              </a:rPr>
              <a:t>Что представляет собой баллада?</a:t>
            </a:r>
            <a:endParaRPr lang="ru-RU" sz="3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402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085088"/>
            <a:ext cx="10351008" cy="49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1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032" y="2325648"/>
            <a:ext cx="9095232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kern="0" dirty="0" smtClean="0">
                <a:solidFill>
                  <a:srgbClr val="44546A"/>
                </a:solidFill>
              </a:rPr>
              <a:t>                              ВОПРОС 4</a:t>
            </a:r>
            <a:r>
              <a:rPr lang="ru-RU" sz="3600" kern="0" dirty="0">
                <a:solidFill>
                  <a:srgbClr val="44546A"/>
                </a:solidFill>
              </a:rPr>
              <a:t>	</a:t>
            </a:r>
            <a:endParaRPr lang="ru-RU" sz="3600" kern="0" dirty="0" smtClean="0">
              <a:solidFill>
                <a:srgbClr val="44546A"/>
              </a:solidFill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kern="0" dirty="0">
                <a:solidFill>
                  <a:schemeClr val="tx2"/>
                </a:solidFill>
              </a:rPr>
              <a:t>Какой отрезок истории, побудивший его к творчеству, застал Жуковский?</a:t>
            </a:r>
            <a:endParaRPr lang="ru-RU" sz="3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22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9" y="1597152"/>
            <a:ext cx="6280151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7" y="950982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085088"/>
            <a:ext cx="10351008" cy="49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032" y="2325648"/>
            <a:ext cx="9095232" cy="1716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600" kern="0" dirty="0" smtClean="0">
                <a:solidFill>
                  <a:srgbClr val="44546A"/>
                </a:solidFill>
              </a:rPr>
              <a:t>                              ВОПРОС 5</a:t>
            </a:r>
            <a:r>
              <a:rPr lang="ru-RU" sz="3600" kern="0" dirty="0">
                <a:solidFill>
                  <a:srgbClr val="44546A"/>
                </a:solidFill>
              </a:rPr>
              <a:t>	</a:t>
            </a:r>
            <a:endParaRPr lang="ru-RU" sz="3600" kern="0" dirty="0" smtClean="0">
              <a:solidFill>
                <a:srgbClr val="44546A"/>
              </a:solidFill>
            </a:endParaRPr>
          </a:p>
          <a:p>
            <a:pPr marL="228600" lvl="0" indent="-22860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ru-RU" sz="3600" kern="0" dirty="0">
                <a:solidFill>
                  <a:schemeClr val="tx2"/>
                </a:solidFill>
              </a:rPr>
              <a:t>Какой посыл он нёс своими произведениями?</a:t>
            </a:r>
            <a:endParaRPr lang="ru-RU" sz="3600" kern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822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84" y="1085088"/>
            <a:ext cx="10351008" cy="49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761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МЕТОДИКА </a:t>
            </a:r>
            <a:b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«НАЧАЛО-КОНЕЦ»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6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5648" y="1130944"/>
            <a:ext cx="9253728" cy="4171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Сегодня вы познакомитесь еще с одном методикой, направленной на ускорение чтения про себя. </a:t>
            </a:r>
            <a:endParaRPr lang="ru-RU" sz="2400" dirty="0" smtClean="0">
              <a:solidFill>
                <a:schemeClr val="tx2"/>
              </a:solidFill>
              <a:latin typeface="OpenSansRegular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Она </a:t>
            </a:r>
            <a:r>
              <a:rPr lang="ru-RU" sz="2400" dirty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называется </a:t>
            </a:r>
            <a:r>
              <a:rPr lang="ru-RU" sz="2400" b="1" dirty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«Начало-конец». </a:t>
            </a:r>
            <a:endParaRPr lang="ru-RU" sz="2400" b="1" dirty="0" smtClean="0">
              <a:solidFill>
                <a:schemeClr val="tx2"/>
              </a:solidFill>
              <a:latin typeface="OpenSansRegular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Для </a:t>
            </a:r>
            <a:r>
              <a:rPr lang="ru-RU" sz="2400" dirty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отработки этой методики идеально подходит чтение газет, поскольку там, как правило, можно найти узкие столбцы текста, которые облегчают выполнение упражнения. Так что если у вас нет привычки читать утреннюю газету, то самое время ее обрести — сугубо в тренировочных целях, естественно</a:t>
            </a:r>
            <a:r>
              <a:rPr lang="ru-RU" sz="2400" dirty="0" smtClean="0">
                <a:solidFill>
                  <a:schemeClr val="tx2"/>
                </a:solidFill>
                <a:latin typeface="OpenSansRegular"/>
                <a:ea typeface="Calibri"/>
                <a:cs typeface="Times New Roman"/>
              </a:rPr>
              <a:t>.</a:t>
            </a:r>
            <a:endParaRPr lang="ru-RU" sz="2000" dirty="0">
              <a:solidFill>
                <a:schemeClr val="tx2"/>
              </a:solidFill>
              <a:latin typeface="OpenSansRegular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4578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2224" y="1352634"/>
            <a:ext cx="92049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solidFill>
                  <a:schemeClr val="tx2"/>
                </a:solidFill>
              </a:rPr>
              <a:t>Для отработки </a:t>
            </a:r>
            <a:r>
              <a:rPr lang="ru-RU" sz="3200" b="1" dirty="0">
                <a:solidFill>
                  <a:schemeClr val="tx2"/>
                </a:solidFill>
              </a:rPr>
              <a:t>методики «Начало-конец» </a:t>
            </a:r>
            <a:r>
              <a:rPr lang="ru-RU" sz="3200" dirty="0" smtClean="0">
                <a:solidFill>
                  <a:schemeClr val="tx2"/>
                </a:solidFill>
              </a:rPr>
              <a:t>возьмем текст, расположенный </a:t>
            </a:r>
            <a:r>
              <a:rPr lang="ru-RU" sz="3200" dirty="0">
                <a:solidFill>
                  <a:schemeClr val="tx2"/>
                </a:solidFill>
              </a:rPr>
              <a:t>узкими колонками. </a:t>
            </a:r>
            <a:endParaRPr lang="ru-RU" sz="3200" dirty="0" smtClean="0">
              <a:solidFill>
                <a:schemeClr val="tx2"/>
              </a:solidFill>
            </a:endParaRPr>
          </a:p>
          <a:p>
            <a:pPr algn="just"/>
            <a:r>
              <a:rPr lang="ru-RU" sz="3200" dirty="0" smtClean="0">
                <a:solidFill>
                  <a:schemeClr val="tx2"/>
                </a:solidFill>
              </a:rPr>
              <a:t>Как </a:t>
            </a:r>
            <a:r>
              <a:rPr lang="ru-RU" sz="3200" dirty="0">
                <a:solidFill>
                  <a:schemeClr val="tx2"/>
                </a:solidFill>
              </a:rPr>
              <a:t>обычно, после прочтения текстов вам предстоит ответить на вопросы по содержанию. Прочитав текст, закройте его листом бумаги, чтобы проверить, успеваете ли вы понимать прочитанное с использованием этой методики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6797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680133"/>
            <a:ext cx="50962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chemeClr val="tx2"/>
                </a:solidFill>
                <a:latin typeface="OpenSansRegular"/>
                <a:ea typeface="Times New Roman"/>
                <a:cs typeface="Times New Roman"/>
              </a:rPr>
              <a:t>Арабо-израильский, или, как его часто называют, Ближневосточный, конфликт является самым длительным из всех неурегулированных конфликтов в мире. Его начало относится к 40-м годам XX века и связано с проблемой создания в Палестине еврейского и арабского государств. Такое решение было принято Генеральной ассамблеей ООН 29 ноября 1947 года. Однако это решение изначально было отвергнуто и соседними арабскими государствами, и арабским населением самой Палестины. Арабы принципиально не признавали идею возвращения евреев в Палестину, считая эту территорию своей.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03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7568" y="1857863"/>
            <a:ext cx="8753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600" i="1" dirty="0" smtClean="0">
                <a:solidFill>
                  <a:schemeClr val="tx2"/>
                </a:solidFill>
              </a:rPr>
              <a:t>1. Чем </a:t>
            </a:r>
            <a:r>
              <a:rPr lang="ru-RU" sz="3600" i="1" dirty="0">
                <a:solidFill>
                  <a:schemeClr val="tx2"/>
                </a:solidFill>
              </a:rPr>
              <a:t>примечателен Ближневосточный конфликт?</a:t>
            </a:r>
            <a:endParaRPr lang="ru-RU" sz="3600" dirty="0">
              <a:solidFill>
                <a:schemeClr val="tx2"/>
              </a:solidFill>
            </a:endParaRPr>
          </a:p>
          <a:p>
            <a:pPr lvl="0" algn="just"/>
            <a:r>
              <a:rPr lang="ru-RU" sz="3600" i="1" dirty="0" smtClean="0">
                <a:solidFill>
                  <a:schemeClr val="tx2"/>
                </a:solidFill>
              </a:rPr>
              <a:t>2. Каков </a:t>
            </a:r>
            <a:r>
              <a:rPr lang="ru-RU" sz="3600" i="1" dirty="0">
                <a:solidFill>
                  <a:schemeClr val="tx2"/>
                </a:solidFill>
              </a:rPr>
              <a:t>предмет конфликта?</a:t>
            </a:r>
            <a:endParaRPr lang="ru-RU" sz="3600" dirty="0">
              <a:solidFill>
                <a:schemeClr val="tx2"/>
              </a:solidFill>
            </a:endParaRPr>
          </a:p>
          <a:p>
            <a:pPr lvl="0" algn="just"/>
            <a:r>
              <a:rPr lang="ru-RU" sz="3600" i="1" dirty="0" smtClean="0">
                <a:solidFill>
                  <a:schemeClr val="tx2"/>
                </a:solidFill>
              </a:rPr>
              <a:t>3. С </a:t>
            </a:r>
            <a:r>
              <a:rPr lang="ru-RU" sz="3600" i="1" dirty="0">
                <a:solidFill>
                  <a:schemeClr val="tx2"/>
                </a:solidFill>
              </a:rPr>
              <a:t>какого события он начал развиваться?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456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02" y="1029391"/>
            <a:ext cx="4732401" cy="45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Питомцы на прогулке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3728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du.advance24.online/files/name/61af2db9be79b1.65377166/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937" y="1600200"/>
            <a:ext cx="55149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Утомленный солнцем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7140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4" y="1855790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8" y="1746061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29550"/>
            <a:ext cx="5827776" cy="36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Дай пять!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121897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646" y="635771"/>
            <a:ext cx="4281106" cy="52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Всем стоять, не двигаться!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40850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944" y="1139762"/>
            <a:ext cx="4510278" cy="451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Водный </a:t>
            </a:r>
            <a:r>
              <a:rPr lang="en-US" b="1" dirty="0" smtClean="0"/>
              <a:t>Gangnam </a:t>
            </a:r>
            <a:r>
              <a:rPr lang="en-US" b="1" dirty="0"/>
              <a:t>Style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0435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24" y="1095375"/>
            <a:ext cx="59436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Захомячил</a:t>
            </a:r>
            <a:r>
              <a:rPr lang="ru-RU" b="1" dirty="0" smtClean="0"/>
              <a:t>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464478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" y="1666874"/>
            <a:ext cx="59436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Полярные объятия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079964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644015"/>
            <a:ext cx="6859524" cy="34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Пляжные свинки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67574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568" y="1428937"/>
            <a:ext cx="5575744" cy="37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8314944" y="3358896"/>
            <a:ext cx="3048000" cy="938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Я выбираю тебя!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6534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62" y="1029391"/>
            <a:ext cx="4732401" cy="452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515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edu.advance24.online/files/name/61af2db9be79b1.65377166/s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545" y="1600200"/>
            <a:ext cx="55149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8888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608" y="1729550"/>
            <a:ext cx="5827776" cy="3642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23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7" y="2130600"/>
            <a:ext cx="5035551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9" y="1903959"/>
            <a:ext cx="4794739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54" y="635771"/>
            <a:ext cx="4281106" cy="525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5756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520" y="1139762"/>
            <a:ext cx="4510278" cy="451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20588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360" y="1095375"/>
            <a:ext cx="5943600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0103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76" y="1666875"/>
            <a:ext cx="59436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7917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296" y="1644015"/>
            <a:ext cx="6859524" cy="342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5797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608" y="1428937"/>
            <a:ext cx="5575744" cy="372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7310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 smtClean="0">
                <a:hlinkClick r:id="rId2"/>
              </a:rPr>
              <a:t>gavrilova_mm@school-president.ru</a:t>
            </a:r>
            <a:endParaRPr lang="ru-RU" sz="3200" i="1" dirty="0" smtClean="0"/>
          </a:p>
          <a:p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1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903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3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4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ТАБЛИЦА ШУЛЬТЕ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6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19324</TotalTime>
  <Words>461</Words>
  <Application>Microsoft Office PowerPoint</Application>
  <PresentationFormat>Произвольный</PresentationFormat>
  <Paragraphs>59</Paragraphs>
  <Slides>46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46</vt:i4>
      </vt:variant>
    </vt:vector>
  </HeadingPairs>
  <TitlesOfParts>
    <vt:vector size="48" baseType="lpstr">
      <vt:lpstr>Тема1</vt:lpstr>
      <vt:lpstr>1_Тема Office</vt:lpstr>
      <vt:lpstr>«Эффективные приемы формирования читательской грамотности»  Занятие 7 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ТАБЛИЦА ШУЛЬТЕ</vt:lpstr>
      <vt:lpstr>           БАЗОВЫЕ ТАБЛИЦЫ ШУЛЬТЕ</vt:lpstr>
      <vt:lpstr>          Методика «ОБРАТНОЕ ЧТЕНИЕ»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 «НАЧАЛО-КОНЕЦ»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usersp</cp:lastModifiedBy>
  <cp:revision>127</cp:revision>
  <dcterms:created xsi:type="dcterms:W3CDTF">2024-01-14T08:39:34Z</dcterms:created>
  <dcterms:modified xsi:type="dcterms:W3CDTF">2025-04-03T18:55:50Z</dcterms:modified>
</cp:coreProperties>
</file>