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52"/>
  </p:notesMasterIdLst>
  <p:sldIdLst>
    <p:sldId id="256" r:id="rId3"/>
    <p:sldId id="323" r:id="rId4"/>
    <p:sldId id="327" r:id="rId5"/>
    <p:sldId id="2774" r:id="rId6"/>
    <p:sldId id="2775" r:id="rId7"/>
    <p:sldId id="2776" r:id="rId8"/>
    <p:sldId id="2777" r:id="rId9"/>
    <p:sldId id="2778" r:id="rId10"/>
    <p:sldId id="2901" r:id="rId11"/>
    <p:sldId id="2854" r:id="rId12"/>
    <p:sldId id="2909" r:id="rId13"/>
    <p:sldId id="2911" r:id="rId14"/>
    <p:sldId id="2912" r:id="rId15"/>
    <p:sldId id="2913" r:id="rId16"/>
    <p:sldId id="2914" r:id="rId17"/>
    <p:sldId id="2915" r:id="rId18"/>
    <p:sldId id="2916" r:id="rId19"/>
    <p:sldId id="2917" r:id="rId20"/>
    <p:sldId id="2947" r:id="rId21"/>
    <p:sldId id="2918" r:id="rId22"/>
    <p:sldId id="2919" r:id="rId23"/>
    <p:sldId id="2920" r:id="rId24"/>
    <p:sldId id="2921" r:id="rId25"/>
    <p:sldId id="2922" r:id="rId26"/>
    <p:sldId id="2923" r:id="rId27"/>
    <p:sldId id="2924" r:id="rId28"/>
    <p:sldId id="2925" r:id="rId29"/>
    <p:sldId id="2926" r:id="rId30"/>
    <p:sldId id="2927" r:id="rId31"/>
    <p:sldId id="2928" r:id="rId32"/>
    <p:sldId id="2929" r:id="rId33"/>
    <p:sldId id="2930" r:id="rId34"/>
    <p:sldId id="2931" r:id="rId35"/>
    <p:sldId id="2932" r:id="rId36"/>
    <p:sldId id="2933" r:id="rId37"/>
    <p:sldId id="2934" r:id="rId38"/>
    <p:sldId id="2935" r:id="rId39"/>
    <p:sldId id="2936" r:id="rId40"/>
    <p:sldId id="2937" r:id="rId41"/>
    <p:sldId id="2938" r:id="rId42"/>
    <p:sldId id="2939" r:id="rId43"/>
    <p:sldId id="2940" r:id="rId44"/>
    <p:sldId id="2941" r:id="rId45"/>
    <p:sldId id="2942" r:id="rId46"/>
    <p:sldId id="2943" r:id="rId47"/>
    <p:sldId id="2944" r:id="rId48"/>
    <p:sldId id="2945" r:id="rId49"/>
    <p:sldId id="2946" r:id="rId50"/>
    <p:sldId id="2826" r:id="rId5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E71"/>
    <a:srgbClr val="373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6255" autoAdjust="0"/>
  </p:normalViewPr>
  <p:slideViewPr>
    <p:cSldViewPr snapToGrid="0">
      <p:cViewPr>
        <p:scale>
          <a:sx n="78" d="100"/>
          <a:sy n="78" d="100"/>
        </p:scale>
        <p:origin x="-103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2E661-AAB2-4021-95F5-3FE59E16CACC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3A19F-97AD-4159-B2FF-2D934A51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61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3A19F-97AD-4159-B2FF-2D934A513CB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A1755A-AA6F-ABB2-347C-C47FA135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DBFE74B-0B21-1C3C-E90F-A8C4AA933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F4110A-BCBA-7679-3D24-B3B148F4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E287B1-B8E6-CCAE-9E8F-B662B0FBF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6E9D19-A5E2-ACC6-6349-97ADA0CD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9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7F8835-DC03-0F8F-B6BB-2C1BA2DF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F944400-8401-FD4C-E613-65D9EEB7C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C66416-4292-5A6D-83CD-EB5C0243D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863C00D-A19C-FA92-598E-D6AA723A3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BEFE0A-8CDF-6B83-22EC-8908A97C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26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0D93EEE-73F5-338E-D46E-D662D315D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10DF788-A1EB-9310-FED6-54CAAF0D7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1F13EF2-B82E-FFAD-935C-F03652F8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3FB150-C094-69F9-D892-E3F75B811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574D9D-2E52-1988-51DC-229292C2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59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206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76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871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5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12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602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188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60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4D379F-63D8-306F-94DC-2F75C662D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C1CF64-89A1-6873-26E4-878A2A411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E514FB-4EA0-37D2-C5DC-B9E64129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483AF2D-967B-856D-E5BE-8E2FDEB8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B41912F-9506-4566-475B-271D3ED43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7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908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090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145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95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745239-9CF5-B2F2-6B90-CBECC91D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1DF8431-4ADC-45F5-2C40-413E5EC64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D7E79C-A2FD-57A6-17F4-A4B027C6D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61D99E-9282-64B6-8738-B43A35C5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DA93168-839F-3DE3-9A1C-DB2BB5B4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83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D12AD2-D645-8372-62D5-FB3928447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6BB8344-53CD-DE0F-A852-DC9BB7537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7181AB0-E9D5-82F7-1B42-EA0AE0479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937E55F-1C27-C524-30A9-656EDC09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DD7E61E-779C-5EFD-962B-89EB1C0F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D938BFA-C8E0-0B72-09A7-CB6279D3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56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1C10F6-81F2-DF92-D5A7-73DA0C4E9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34F01D-9BA3-5A8B-B174-88FDD1223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C2952E4-F7CC-C324-7299-0235817AC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A4C24FC-BDCD-6D72-B74A-037D98132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D43CA7B-4BF7-3978-1428-D1B303D44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F78453E-3193-6A8C-D1A6-4CD9451E0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CA6C2A6-8327-697A-72CA-6A3453920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DD501D9-DE23-BD33-A27F-3D44E885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63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9B8522-19CC-7193-A12D-7CEC2D8C6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62E66BA-2034-2B40-CB75-E678F3702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AECB2A-7201-1C98-23A4-46C3B55D3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472E00D-91C0-C098-E340-7776321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41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356DBE3-33F8-D3CC-972F-344745CB5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ADD50CC-4948-63FE-5CF0-FF59718EE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4CA4CB7-8133-FE99-95CB-84C3C57E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39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E26829-C938-72C4-2FA5-7E7501AED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E96E9B-6BB5-2D0E-3F71-B84098006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4D3C101-EB50-C7C9-DBA1-7AD3D562B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557BBF9-757B-047C-A4E2-B87B50CF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8B77026-C824-C13B-591D-AC4328679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2C1A70-B5F1-F528-1C92-FF4F4FA7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5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3C195A-F13C-F8B4-A042-B5C44EC4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1308473-5BF4-C869-A15E-7BB58788E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93A8050-89C3-8A8A-71DD-442AAD49D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88F2C32-5B22-9B56-AF21-BBB2BFD8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FB65A36-6408-0D18-89CE-6663FA9AD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EEE05F5-191F-FBF5-81ED-A5F5CF24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9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1D935B-2642-FD0B-6613-D92A87964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E04E40A-96FD-F2EF-DD91-86502E60F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5F67EC-27E1-B919-03C6-190DE3CC5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C5B59-73CF-453F-B9F0-ABC55FE5B288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3528C1-2175-2E16-DE2C-0D7378C08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05562C-2B11-B483-3994-D4BF6759C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B9CCE-B090-4C7D-9B2B-F480401E5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02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9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mailto:gavrilova_mm@school-president.ru" TargetMode="Externa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76ACA0-8A8F-D402-2D7A-F4910BED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881" y="1710938"/>
            <a:ext cx="10515600" cy="3007371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44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«Эффективные приемы формирования </a:t>
            </a:r>
            <a:r>
              <a:rPr lang="ru-RU" sz="4400" b="1" dirty="0" smtClean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читательской грамотности»</a:t>
            </a:r>
            <a:r>
              <a:rPr lang="ru-RU" sz="44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44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</a:br>
            <a:r>
              <a:rPr lang="ru-RU" sz="32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</a:br>
            <a:r>
              <a:rPr lang="ru-RU" sz="32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Занятие 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6</a:t>
            </a:r>
            <a:r>
              <a:rPr lang="ru-RU" sz="28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</a:br>
            <a:endParaRPr lang="ru-RU" sz="4000" b="1" dirty="0">
              <a:solidFill>
                <a:srgbClr val="373C5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B99D76-8840-1FFC-C3BE-3DAFF505E186}"/>
              </a:ext>
            </a:extLst>
          </p:cNvPr>
          <p:cNvSpPr txBox="1"/>
          <p:nvPr/>
        </p:nvSpPr>
        <p:spPr>
          <a:xfrm>
            <a:off x="6096005" y="3669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41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Методика «СОРЕВНОВАТЕЛЬНЫЕ ТЕКСТЫ»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Комплект для выполнения задания:</a:t>
            </a:r>
          </a:p>
          <a:p>
            <a:pPr lvl="0"/>
            <a:r>
              <a:rPr lang="ru-RU" dirty="0">
                <a:solidFill>
                  <a:schemeClr val="tx2"/>
                </a:solidFill>
              </a:rPr>
              <a:t>ручка;</a:t>
            </a:r>
          </a:p>
          <a:p>
            <a:pPr lvl="0"/>
            <a:r>
              <a:rPr lang="ru-RU" dirty="0">
                <a:solidFill>
                  <a:schemeClr val="tx2"/>
                </a:solidFill>
              </a:rPr>
              <a:t>бланк ответов на вопросы;</a:t>
            </a:r>
          </a:p>
          <a:p>
            <a:pPr lvl="0"/>
            <a:r>
              <a:rPr lang="ru-RU" dirty="0">
                <a:solidFill>
                  <a:schemeClr val="tx2"/>
                </a:solidFill>
              </a:rPr>
              <a:t>5 текстов;</a:t>
            </a:r>
          </a:p>
          <a:p>
            <a:pPr lvl="0"/>
            <a:r>
              <a:rPr lang="ru-RU" dirty="0">
                <a:solidFill>
                  <a:schemeClr val="tx2"/>
                </a:solidFill>
              </a:rPr>
              <a:t>секундомер (можно на телефоне, удобно пользоваться функцией обратного отсчета).</a:t>
            </a:r>
          </a:p>
          <a:p>
            <a:r>
              <a:rPr lang="ru-RU" dirty="0">
                <a:solidFill>
                  <a:schemeClr val="tx2"/>
                </a:solidFill>
              </a:rPr>
              <a:t>Задача состоит в том, чтобы за 10 минут проработать как можно больше текстов и ответить на вопросы. </a:t>
            </a:r>
          </a:p>
        </p:txBody>
      </p:sp>
    </p:spTree>
    <p:extLst>
      <p:ext uri="{BB962C8B-B14F-4D97-AF65-F5344CB8AC3E}">
        <p14:creationId xmlns:p14="http://schemas.microsoft.com/office/powerpoint/2010/main" val="17774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2768" y="975360"/>
            <a:ext cx="81686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chemeClr val="tx2"/>
                </a:solidFill>
              </a:rPr>
              <a:t>Алгоритм выполнения задания следующий:</a:t>
            </a:r>
          </a:p>
          <a:p>
            <a:pPr lvl="0" algn="just"/>
            <a:r>
              <a:rPr lang="ru-RU" sz="2800" dirty="0" smtClean="0">
                <a:solidFill>
                  <a:schemeClr val="tx2"/>
                </a:solidFill>
              </a:rPr>
              <a:t>-Засеките </a:t>
            </a:r>
            <a:r>
              <a:rPr lang="ru-RU" sz="2800" dirty="0">
                <a:solidFill>
                  <a:schemeClr val="tx2"/>
                </a:solidFill>
              </a:rPr>
              <a:t>10 минут.</a:t>
            </a:r>
          </a:p>
          <a:p>
            <a:pPr lvl="0" algn="just"/>
            <a:r>
              <a:rPr lang="ru-RU" sz="2800" dirty="0" smtClean="0">
                <a:solidFill>
                  <a:schemeClr val="tx2"/>
                </a:solidFill>
              </a:rPr>
              <a:t>-Возьмите </a:t>
            </a:r>
            <a:r>
              <a:rPr lang="ru-RU" sz="2800" dirty="0">
                <a:solidFill>
                  <a:schemeClr val="tx2"/>
                </a:solidFill>
              </a:rPr>
              <a:t>первый текст и читайте его максимально быстро, то есть с той максимальной скоростью, при которой вам удается улавливать содержание.</a:t>
            </a:r>
          </a:p>
          <a:p>
            <a:pPr lvl="0" algn="just"/>
            <a:r>
              <a:rPr lang="ru-RU" sz="2800" dirty="0" smtClean="0">
                <a:solidFill>
                  <a:schemeClr val="tx2"/>
                </a:solidFill>
              </a:rPr>
              <a:t>-Отложите </a:t>
            </a:r>
            <a:r>
              <a:rPr lang="ru-RU" sz="2800" dirty="0">
                <a:solidFill>
                  <a:schemeClr val="tx2"/>
                </a:solidFill>
              </a:rPr>
              <a:t>текст, переверните его, чтобы не отвлекаться.</a:t>
            </a:r>
          </a:p>
          <a:p>
            <a:pPr lvl="0" algn="just"/>
            <a:r>
              <a:rPr lang="ru-RU" sz="2800" dirty="0" smtClean="0">
                <a:solidFill>
                  <a:schemeClr val="tx2"/>
                </a:solidFill>
              </a:rPr>
              <a:t>-Ответьте </a:t>
            </a:r>
            <a:r>
              <a:rPr lang="ru-RU" sz="2800" dirty="0">
                <a:solidFill>
                  <a:schemeClr val="tx2"/>
                </a:solidFill>
              </a:rPr>
              <a:t>на вопросы в бланке. Время при этом не останавливайте.</a:t>
            </a:r>
          </a:p>
          <a:p>
            <a:pPr lvl="0" algn="just"/>
            <a:r>
              <a:rPr lang="ru-RU" sz="2800" dirty="0" smtClean="0">
                <a:solidFill>
                  <a:schemeClr val="tx2"/>
                </a:solidFill>
              </a:rPr>
              <a:t>-Как </a:t>
            </a:r>
            <a:r>
              <a:rPr lang="ru-RU" sz="2800" dirty="0">
                <a:solidFill>
                  <a:schemeClr val="tx2"/>
                </a:solidFill>
              </a:rPr>
              <a:t>только закончите, переходите к следующим текстам и работайте с ними по той же схеме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946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2480" y="2585915"/>
            <a:ext cx="10668000" cy="160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  ДАВАЙТЕ</a:t>
            </a:r>
            <a:r>
              <a:rPr kumimoji="0" lang="ru-RU" sz="60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   ПОТРЕНИРУЕМСЯ</a:t>
            </a:r>
            <a:r>
              <a:rPr kumimoji="0" lang="ru-RU" sz="6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!</a:t>
            </a:r>
          </a:p>
          <a:p>
            <a:pPr marR="0" lvl="0" algn="just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1627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4832" y="433382"/>
            <a:ext cx="71810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ТЕКСТ 1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Слово </a:t>
            </a:r>
            <a:r>
              <a:rPr lang="ru-RU" b="1" dirty="0">
                <a:solidFill>
                  <a:schemeClr val="tx2"/>
                </a:solidFill>
              </a:rPr>
              <a:t>галстук, пришло в русский язык из немецкого, в котором оно звучит как </a:t>
            </a:r>
            <a:r>
              <a:rPr lang="ru-RU" b="1" dirty="0" err="1">
                <a:solidFill>
                  <a:schemeClr val="tx2"/>
                </a:solidFill>
              </a:rPr>
              <a:t>Halstuch</a:t>
            </a:r>
            <a:r>
              <a:rPr lang="ru-RU" b="1" dirty="0">
                <a:solidFill>
                  <a:schemeClr val="tx2"/>
                </a:solidFill>
              </a:rPr>
              <a:t>, и имеет значение «шейного платка». Примечательно, что </a:t>
            </a:r>
            <a:r>
              <a:rPr lang="ru-RU" b="1" i="1" dirty="0">
                <a:solidFill>
                  <a:schemeClr val="tx2"/>
                </a:solidFill>
              </a:rPr>
              <a:t>самые первые упоминания галстуков, имеют место быть еще в исторических хрониках Древнего Египта</a:t>
            </a:r>
            <a:r>
              <a:rPr lang="ru-RU" b="1" dirty="0">
                <a:solidFill>
                  <a:schemeClr val="tx2"/>
                </a:solidFill>
              </a:rPr>
              <a:t>, где отрезы ткани, правильной геометрической формы, служили признаком определенного статуса. Китайцы также, одними из первых начали практиковать галстуки, о чем свидетельствуют древнекитайские статуи из камня около усыпальницы </a:t>
            </a:r>
            <a:r>
              <a:rPr lang="ru-RU" b="1" dirty="0" err="1">
                <a:solidFill>
                  <a:schemeClr val="tx2"/>
                </a:solidFill>
              </a:rPr>
              <a:t>Шихуань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Ди</a:t>
            </a:r>
            <a:r>
              <a:rPr lang="ru-RU" b="1" dirty="0">
                <a:solidFill>
                  <a:schemeClr val="tx2"/>
                </a:solidFill>
              </a:rPr>
              <a:t>, где на шеях воинов и вельмож, были повязки, напоминающие, хоть и очень отдаленно, нынешний галстук. Отличало же их, отсутствие узла, столь привычного нам. Однако истинными законодателями галстучной моды, стали англичане, которые превратили ношение галстуков в настоящее искусство, где вниманию джентльменов было предложено около ста различных способов завязывания галстука. В 1924 году, американским предпринимателем Джесси </a:t>
            </a:r>
            <a:r>
              <a:rPr lang="ru-RU" b="1" dirty="0" err="1">
                <a:solidFill>
                  <a:schemeClr val="tx2"/>
                </a:solidFill>
              </a:rPr>
              <a:t>Лангсдорфом</a:t>
            </a:r>
            <a:r>
              <a:rPr lang="ru-RU" b="1" dirty="0">
                <a:solidFill>
                  <a:schemeClr val="tx2"/>
                </a:solidFill>
              </a:rPr>
              <a:t> был запатентован так называемый «идеальный галстук», сшитый по косой, который является таковым до сих пор. Это изделие вытеснило все остальные варианты, так же благодаря его появлению, появились стандарты длины галстуков.</a:t>
            </a:r>
          </a:p>
        </p:txBody>
      </p:sp>
    </p:spTree>
    <p:extLst>
      <p:ext uri="{BB962C8B-B14F-4D97-AF65-F5344CB8AC3E}">
        <p14:creationId xmlns:p14="http://schemas.microsoft.com/office/powerpoint/2010/main" val="24955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8112" y="709874"/>
            <a:ext cx="879043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Вопросы к тексту </a:t>
            </a:r>
            <a:r>
              <a:rPr lang="ru-RU" sz="2800" b="1" dirty="0" smtClean="0">
                <a:solidFill>
                  <a:schemeClr val="tx2"/>
                </a:solidFill>
              </a:rPr>
              <a:t>№1:</a:t>
            </a:r>
          </a:p>
          <a:p>
            <a:pPr algn="ctr"/>
            <a:endParaRPr lang="ru-RU" sz="2800" dirty="0">
              <a:solidFill>
                <a:schemeClr val="tx2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2"/>
                </a:solidFill>
              </a:rPr>
              <a:t>1.Из </a:t>
            </a:r>
            <a:r>
              <a:rPr lang="ru-RU" sz="2800" dirty="0">
                <a:solidFill>
                  <a:schemeClr val="tx2"/>
                </a:solidFill>
              </a:rPr>
              <a:t>какого языка пришло к нам слово «галстук»?</a:t>
            </a:r>
          </a:p>
          <a:p>
            <a:pPr algn="just"/>
            <a:r>
              <a:rPr lang="ru-RU" sz="2800" dirty="0" smtClean="0">
                <a:solidFill>
                  <a:schemeClr val="tx2"/>
                </a:solidFill>
              </a:rPr>
              <a:t>2.Для </a:t>
            </a:r>
            <a:r>
              <a:rPr lang="ru-RU" sz="2800" dirty="0">
                <a:solidFill>
                  <a:schemeClr val="tx2"/>
                </a:solidFill>
              </a:rPr>
              <a:t>чего нужны были «галстуки» в Древнем Египте?</a:t>
            </a:r>
          </a:p>
          <a:p>
            <a:pPr algn="just"/>
            <a:r>
              <a:rPr lang="ru-RU" sz="2800" dirty="0" smtClean="0">
                <a:solidFill>
                  <a:schemeClr val="tx2"/>
                </a:solidFill>
              </a:rPr>
              <a:t>3.Что </a:t>
            </a:r>
            <a:r>
              <a:rPr lang="ru-RU" sz="2800" dirty="0">
                <a:solidFill>
                  <a:schemeClr val="tx2"/>
                </a:solidFill>
              </a:rPr>
              <a:t>отличало первые китайские повязки, напоминающие галстук от нашего нынешнего представления об этой части гардероба?</a:t>
            </a:r>
          </a:p>
          <a:p>
            <a:pPr algn="just"/>
            <a:r>
              <a:rPr lang="ru-RU" sz="2800" dirty="0" smtClean="0">
                <a:solidFill>
                  <a:schemeClr val="tx2"/>
                </a:solidFill>
              </a:rPr>
              <a:t>4.Какая </a:t>
            </a:r>
            <a:r>
              <a:rPr lang="ru-RU" sz="2800" dirty="0">
                <a:solidFill>
                  <a:schemeClr val="tx2"/>
                </a:solidFill>
              </a:rPr>
              <a:t>страна стала законодателем галстучной моды?</a:t>
            </a:r>
          </a:p>
          <a:p>
            <a:pPr algn="just"/>
            <a:r>
              <a:rPr lang="ru-RU" sz="2800" dirty="0" smtClean="0">
                <a:solidFill>
                  <a:schemeClr val="tx2"/>
                </a:solidFill>
              </a:rPr>
              <a:t>5.В </a:t>
            </a:r>
            <a:r>
              <a:rPr lang="ru-RU" sz="2800" dirty="0">
                <a:solidFill>
                  <a:schemeClr val="tx2"/>
                </a:solidFill>
              </a:rPr>
              <a:t>каком году был запатентован первый «идеальный» </a:t>
            </a:r>
            <a:r>
              <a:rPr lang="ru-RU" sz="2800" dirty="0" smtClean="0">
                <a:solidFill>
                  <a:schemeClr val="tx2"/>
                </a:solidFill>
              </a:rPr>
              <a:t>галстук?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84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7984" y="331458"/>
            <a:ext cx="70591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Текст </a:t>
            </a:r>
            <a:r>
              <a:rPr lang="ru-RU" b="1" dirty="0" smtClean="0">
                <a:solidFill>
                  <a:schemeClr val="tx2"/>
                </a:solidFill>
              </a:rPr>
              <a:t>№2</a:t>
            </a:r>
            <a:endParaRPr lang="ru-RU" dirty="0">
              <a:solidFill>
                <a:schemeClr val="tx2"/>
              </a:solidFill>
            </a:endParaRPr>
          </a:p>
          <a:p>
            <a:pPr algn="just"/>
            <a:r>
              <a:rPr lang="ru-RU" b="1" dirty="0">
                <a:solidFill>
                  <a:schemeClr val="tx2"/>
                </a:solidFill>
              </a:rPr>
              <a:t>В разных культурах деревья играют важную роль. Они обладают магической и священной силой, их используют в ритуалах и </a:t>
            </a:r>
            <a:r>
              <a:rPr lang="ru-RU" b="1" dirty="0" err="1">
                <a:solidFill>
                  <a:schemeClr val="tx2"/>
                </a:solidFill>
              </a:rPr>
              <a:t>целительстве</a:t>
            </a:r>
            <a:r>
              <a:rPr lang="ru-RU" b="1" dirty="0">
                <a:solidFill>
                  <a:schemeClr val="tx2"/>
                </a:solidFill>
              </a:rPr>
              <a:t>. В языческой культуре многих северных народов, в том числе и древних славян, все деревья наделялись душой и делились на плохих или добрых. Береза символизировала сезонный переход от весны к лету, а в более широком смысле дерево выступало символом смерти и воскрешения. Происхождение слова «береза» связывают со словом «беречь», именно поэтому дерево ассоциировалось с ключевым женским образом богини-матери </a:t>
            </a:r>
            <a:r>
              <a:rPr lang="ru-RU" b="1" dirty="0" err="1">
                <a:solidFill>
                  <a:schemeClr val="tx2"/>
                </a:solidFill>
              </a:rPr>
              <a:t>Берегини</a:t>
            </a:r>
            <a:r>
              <a:rPr lang="ru-RU" b="1" dirty="0">
                <a:solidFill>
                  <a:schemeClr val="tx2"/>
                </a:solidFill>
              </a:rPr>
              <a:t>, которая ведала земным плодородием и управляла человеческими судьбами. У многих народов береза несет положительную энергетику, она является символом женственности, света и чистоты, ассоциируется с плодородием и рождением. Используя березовые ветки, изгоняли нечистую силу, отбивали межу и наказывали преступников. В Шотландии и на территории других северных народов березу связывали с загробным миром и покойниками. Это дерево знаменовало переход умершего в иной мир, а использование в могилах подстилок из бересты – его благополучное там пребывание.</a:t>
            </a:r>
          </a:p>
        </p:txBody>
      </p:sp>
    </p:spTree>
    <p:extLst>
      <p:ext uri="{BB962C8B-B14F-4D97-AF65-F5344CB8AC3E}">
        <p14:creationId xmlns:p14="http://schemas.microsoft.com/office/powerpoint/2010/main" val="12252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232" y="1072217"/>
            <a:ext cx="90952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Вопросы к тексту </a:t>
            </a:r>
            <a:r>
              <a:rPr lang="ru-RU" sz="2800" b="1" dirty="0" smtClean="0">
                <a:solidFill>
                  <a:schemeClr val="tx2"/>
                </a:solidFill>
              </a:rPr>
              <a:t>№2:</a:t>
            </a:r>
          </a:p>
          <a:p>
            <a:pPr algn="ctr"/>
            <a:endParaRPr lang="ru-RU" sz="2800" dirty="0">
              <a:solidFill>
                <a:schemeClr val="tx2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2"/>
                </a:solidFill>
              </a:rPr>
              <a:t>1.Что </a:t>
            </a:r>
            <a:r>
              <a:rPr lang="ru-RU" sz="2800" dirty="0">
                <a:solidFill>
                  <a:schemeClr val="tx2"/>
                </a:solidFill>
              </a:rPr>
              <a:t>символизировала береза в языческой культуре северных народов?</a:t>
            </a:r>
          </a:p>
          <a:p>
            <a:pPr algn="just"/>
            <a:r>
              <a:rPr lang="ru-RU" sz="2800" dirty="0" smtClean="0">
                <a:solidFill>
                  <a:schemeClr val="tx2"/>
                </a:solidFill>
              </a:rPr>
              <a:t>2.С </a:t>
            </a:r>
            <a:r>
              <a:rPr lang="ru-RU" sz="2800" dirty="0">
                <a:solidFill>
                  <a:schemeClr val="tx2"/>
                </a:solidFill>
              </a:rPr>
              <a:t>образом кого ассоциировалась береза в язычестве?</a:t>
            </a:r>
          </a:p>
          <a:p>
            <a:pPr algn="just"/>
            <a:r>
              <a:rPr lang="ru-RU" sz="2800" dirty="0" smtClean="0">
                <a:solidFill>
                  <a:schemeClr val="tx2"/>
                </a:solidFill>
              </a:rPr>
              <a:t>3.Для </a:t>
            </a:r>
            <a:r>
              <a:rPr lang="ru-RU" sz="2800" dirty="0">
                <a:solidFill>
                  <a:schemeClr val="tx2"/>
                </a:solidFill>
              </a:rPr>
              <a:t>чего использовались березовые ветки?</a:t>
            </a:r>
          </a:p>
          <a:p>
            <a:pPr algn="just"/>
            <a:r>
              <a:rPr lang="ru-RU" sz="2800" dirty="0" smtClean="0">
                <a:solidFill>
                  <a:schemeClr val="tx2"/>
                </a:solidFill>
              </a:rPr>
              <a:t>4.В </a:t>
            </a:r>
            <a:r>
              <a:rPr lang="ru-RU" sz="2800" dirty="0">
                <a:solidFill>
                  <a:schemeClr val="tx2"/>
                </a:solidFill>
              </a:rPr>
              <a:t>какой стране березу связывали с загробным миром?</a:t>
            </a:r>
          </a:p>
          <a:p>
            <a:pPr algn="just"/>
            <a:r>
              <a:rPr lang="ru-RU" sz="2800" dirty="0" smtClean="0">
                <a:solidFill>
                  <a:schemeClr val="tx2"/>
                </a:solidFill>
              </a:rPr>
              <a:t>5.Для </a:t>
            </a:r>
            <a:r>
              <a:rPr lang="ru-RU" sz="2800" dirty="0">
                <a:solidFill>
                  <a:schemeClr val="tx2"/>
                </a:solidFill>
              </a:rPr>
              <a:t>чего использовали в могилах подстилки из бересты</a:t>
            </a:r>
            <a:r>
              <a:rPr lang="ru-RU" sz="2800" dirty="0" smtClean="0">
                <a:solidFill>
                  <a:schemeClr val="tx2"/>
                </a:solidFill>
              </a:rPr>
              <a:t>?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81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1680" y="48768"/>
            <a:ext cx="74371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Текст </a:t>
            </a:r>
            <a:r>
              <a:rPr lang="ru-RU" b="1" dirty="0" smtClean="0">
                <a:solidFill>
                  <a:schemeClr val="tx2"/>
                </a:solidFill>
              </a:rPr>
              <a:t>№3</a:t>
            </a:r>
            <a:endParaRPr lang="ru-RU" dirty="0">
              <a:solidFill>
                <a:schemeClr val="tx2"/>
              </a:solidFill>
            </a:endParaRPr>
          </a:p>
          <a:p>
            <a:pPr algn="just"/>
            <a:r>
              <a:rPr lang="ru-RU" b="1" dirty="0">
                <a:solidFill>
                  <a:schemeClr val="tx2"/>
                </a:solidFill>
              </a:rPr>
              <a:t>Экслибрис - небольшая художественно оформленная этикетка, указывающая на принадлежность книги определенному лицу или библиотеке. Обычно экслибрис наклеивался на внутреннюю сторону верхней крышки переплета. Все экслибрисы являются памятниками своего времени, и их изучение очень важно. Оно позволяет проследить судьбу частных библиотек, выяснить их состав и место в культуре России. Родина экслибриса - Германия. Автором одного из первых экслибрисов был великий художник Альбрехт Дюрер. Наиболее распространенным сюжетом первых экслибрисов был герб владельца библиотеки. Первый русский экслибрис, рисованный от руки, принадлежит игумену </a:t>
            </a:r>
            <a:r>
              <a:rPr lang="ru-RU" b="1" dirty="0" err="1">
                <a:solidFill>
                  <a:schemeClr val="tx2"/>
                </a:solidFill>
              </a:rPr>
              <a:t>соловецкой</a:t>
            </a:r>
            <a:r>
              <a:rPr lang="ru-RU" b="1" dirty="0">
                <a:solidFill>
                  <a:schemeClr val="tx2"/>
                </a:solidFill>
              </a:rPr>
              <a:t> библиотеки </a:t>
            </a:r>
            <a:r>
              <a:rPr lang="ru-RU" b="1" dirty="0" err="1">
                <a:solidFill>
                  <a:schemeClr val="tx2"/>
                </a:solidFill>
              </a:rPr>
              <a:t>Досифею</a:t>
            </a:r>
            <a:r>
              <a:rPr lang="ru-RU" b="1" dirty="0">
                <a:solidFill>
                  <a:schemeClr val="tx2"/>
                </a:solidFill>
              </a:rPr>
              <a:t>. Печатный книжный знак появился в России только в начале XVIII века. Сначала он тоже был гербовым, но вскоре появились и сюжетные экслибрисы. Рисунок и короткий девиз характеризовали интересы владельца библиотеки. Бурный рост книгоиздательской деятельности, книжная торговля с европейскими странами привели к созданию большого числа личных библиотек. Очень крупные по тому времени, хорошо подобранные книжные собрания имели сподвижники Петра I: Д-М. Голицын, Я.В. Брюс, А.А. Матвеев. Это были просвещенные деятели Петровской эпохи. Именно на их книгах появились первые в России печатные экслибрисы - миниатюрные гравюры по дереву.</a:t>
            </a:r>
          </a:p>
        </p:txBody>
      </p:sp>
    </p:spTree>
    <p:extLst>
      <p:ext uri="{BB962C8B-B14F-4D97-AF65-F5344CB8AC3E}">
        <p14:creationId xmlns:p14="http://schemas.microsoft.com/office/powerpoint/2010/main" val="84441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0448" y="535115"/>
            <a:ext cx="7290816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Вопросы к тексту </a:t>
            </a:r>
            <a:r>
              <a:rPr lang="ru-RU" sz="2800" b="1" dirty="0" smtClean="0">
                <a:solidFill>
                  <a:schemeClr val="tx2"/>
                </a:solidFill>
              </a:rPr>
              <a:t>№3:</a:t>
            </a:r>
          </a:p>
          <a:p>
            <a:pPr algn="ctr"/>
            <a:endParaRPr lang="ru-RU" sz="2800" dirty="0">
              <a:solidFill>
                <a:schemeClr val="tx2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2"/>
                </a:solidFill>
              </a:rPr>
              <a:t>1.Что </a:t>
            </a:r>
            <a:r>
              <a:rPr lang="ru-RU" sz="2800" dirty="0">
                <a:solidFill>
                  <a:schemeClr val="tx2"/>
                </a:solidFill>
              </a:rPr>
              <a:t>такое экслибрис?</a:t>
            </a:r>
          </a:p>
          <a:p>
            <a:pPr algn="just"/>
            <a:r>
              <a:rPr lang="ru-RU" sz="2800" dirty="0" smtClean="0">
                <a:solidFill>
                  <a:schemeClr val="tx2"/>
                </a:solidFill>
              </a:rPr>
              <a:t>2.Зачем </a:t>
            </a:r>
            <a:r>
              <a:rPr lang="ru-RU" sz="2800" dirty="0">
                <a:solidFill>
                  <a:schemeClr val="tx2"/>
                </a:solidFill>
              </a:rPr>
              <a:t>нужно заниматься изучением экслибрисов?</a:t>
            </a:r>
          </a:p>
          <a:p>
            <a:pPr algn="just"/>
            <a:r>
              <a:rPr lang="ru-RU" sz="2800" dirty="0" smtClean="0">
                <a:solidFill>
                  <a:schemeClr val="tx2"/>
                </a:solidFill>
              </a:rPr>
              <a:t>3.Кто </a:t>
            </a:r>
            <a:r>
              <a:rPr lang="ru-RU" sz="2800" dirty="0">
                <a:solidFill>
                  <a:schemeClr val="tx2"/>
                </a:solidFill>
              </a:rPr>
              <a:t>является автором одного из первых экслибрисов в мире</a:t>
            </a:r>
          </a:p>
          <a:p>
            <a:pPr algn="just"/>
            <a:r>
              <a:rPr lang="ru-RU" sz="2800" dirty="0" smtClean="0">
                <a:solidFill>
                  <a:schemeClr val="tx2"/>
                </a:solidFill>
              </a:rPr>
              <a:t>4.Какие </a:t>
            </a:r>
            <a:r>
              <a:rPr lang="ru-RU" sz="2800" dirty="0">
                <a:solidFill>
                  <a:schemeClr val="tx2"/>
                </a:solidFill>
              </a:rPr>
              <a:t>виды экслибрисов мы можем встретить?</a:t>
            </a:r>
          </a:p>
          <a:p>
            <a:pPr algn="just"/>
            <a:r>
              <a:rPr lang="ru-RU" sz="2800" dirty="0" smtClean="0">
                <a:solidFill>
                  <a:schemeClr val="tx2"/>
                </a:solidFill>
              </a:rPr>
              <a:t>5.На </a:t>
            </a:r>
            <a:r>
              <a:rPr lang="ru-RU" sz="2800" dirty="0">
                <a:solidFill>
                  <a:schemeClr val="tx2"/>
                </a:solidFill>
              </a:rPr>
              <a:t>чьих книгах в России появились первые печатные экслибрисы в виде миниатюрных гравюр по дереву</a:t>
            </a:r>
            <a:r>
              <a:rPr lang="ru-RU" sz="2800" dirty="0" smtClean="0">
                <a:solidFill>
                  <a:schemeClr val="tx2"/>
                </a:solidFill>
              </a:rPr>
              <a:t>?</a:t>
            </a:r>
          </a:p>
          <a:p>
            <a:endParaRPr lang="ru-RU" sz="2800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99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2480" y="2585915"/>
            <a:ext cx="10668000" cy="2436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  </a:t>
            </a: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ЭМОЦИОНАЛЬНЫЙ ИНТЕЛЛЕКТ</a:t>
            </a:r>
            <a:endParaRPr kumimoji="0" lang="ru-RU" sz="60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R="0" lvl="0" algn="just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8316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9" y="1597152"/>
            <a:ext cx="6280151" cy="429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7" y="950982"/>
            <a:ext cx="5260975" cy="81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5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0448" y="1145370"/>
            <a:ext cx="74736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tx2"/>
                </a:solidFill>
              </a:rPr>
              <a:t>-Следующее </a:t>
            </a:r>
            <a:r>
              <a:rPr lang="ru-RU" sz="2800" dirty="0">
                <a:solidFill>
                  <a:schemeClr val="tx2"/>
                </a:solidFill>
              </a:rPr>
              <a:t>упражнение развивает эмоциональный интеллект.</a:t>
            </a:r>
          </a:p>
          <a:p>
            <a:pPr algn="just"/>
            <a:r>
              <a:rPr lang="ru-RU" sz="2800" dirty="0" smtClean="0">
                <a:solidFill>
                  <a:schemeClr val="tx2"/>
                </a:solidFill>
              </a:rPr>
              <a:t>-Задача </a:t>
            </a:r>
            <a:r>
              <a:rPr lang="ru-RU" sz="2800" dirty="0">
                <a:solidFill>
                  <a:schemeClr val="tx2"/>
                </a:solidFill>
              </a:rPr>
              <a:t>очень проста: необходимо связать надпись и картинку. </a:t>
            </a:r>
            <a:endParaRPr lang="ru-RU" sz="2800" dirty="0" smtClean="0">
              <a:solidFill>
                <a:schemeClr val="tx2"/>
              </a:solidFill>
            </a:endParaRPr>
          </a:p>
          <a:p>
            <a:pPr algn="just"/>
            <a:r>
              <a:rPr lang="ru-RU" sz="2800" dirty="0">
                <a:solidFill>
                  <a:schemeClr val="tx2"/>
                </a:solidFill>
              </a:rPr>
              <a:t>-</a:t>
            </a:r>
            <a:r>
              <a:rPr lang="ru-RU" sz="2800" dirty="0" smtClean="0">
                <a:solidFill>
                  <a:schemeClr val="tx2"/>
                </a:solidFill>
              </a:rPr>
              <a:t>Проделываем </a:t>
            </a:r>
            <a:r>
              <a:rPr lang="ru-RU" sz="2800" dirty="0">
                <a:solidFill>
                  <a:schemeClr val="tx2"/>
                </a:solidFill>
              </a:rPr>
              <a:t>это со всеми </a:t>
            </a:r>
            <a:r>
              <a:rPr lang="ru-RU" sz="2800" dirty="0" smtClean="0">
                <a:solidFill>
                  <a:schemeClr val="tx2"/>
                </a:solidFill>
              </a:rPr>
              <a:t>парами : </a:t>
            </a:r>
            <a:r>
              <a:rPr lang="ru-RU" sz="2800" dirty="0">
                <a:solidFill>
                  <a:schemeClr val="tx2"/>
                </a:solidFill>
              </a:rPr>
              <a:t>картинка-надпись. </a:t>
            </a:r>
            <a:endParaRPr lang="ru-RU" sz="2800" dirty="0" smtClean="0">
              <a:solidFill>
                <a:schemeClr val="tx2"/>
              </a:solidFill>
            </a:endParaRPr>
          </a:p>
          <a:p>
            <a:pPr algn="just"/>
            <a:r>
              <a:rPr lang="ru-RU" sz="2800" dirty="0">
                <a:solidFill>
                  <a:schemeClr val="tx2"/>
                </a:solidFill>
              </a:rPr>
              <a:t>-</a:t>
            </a:r>
            <a:r>
              <a:rPr lang="ru-RU" sz="2800" dirty="0" smtClean="0">
                <a:solidFill>
                  <a:schemeClr val="tx2"/>
                </a:solidFill>
              </a:rPr>
              <a:t>После </a:t>
            </a:r>
            <a:r>
              <a:rPr lang="ru-RU" sz="2800" dirty="0">
                <a:solidFill>
                  <a:schemeClr val="tx2"/>
                </a:solidFill>
              </a:rPr>
              <a:t>этого закрываем столбец с надписями и воспроизводим их, опираясь на то, что изображено на картинке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097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sp\Desktop\pict\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247" y="624142"/>
            <a:ext cx="6278881" cy="505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41664" y="3152590"/>
            <a:ext cx="2767584" cy="931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ВОТ ВЫМАХАЛ-ТО!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45407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sp\Desktop\pict\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44" y="540837"/>
            <a:ext cx="6864540" cy="517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63456" y="3389376"/>
            <a:ext cx="2218944" cy="841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САМ ТЫ СОБАКА…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3909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sp\Desktop\pict\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872" y="466906"/>
            <a:ext cx="4169664" cy="537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8071104" y="3377184"/>
            <a:ext cx="292608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КУНГ-ФУ БЕЛКА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68619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sp\Desktop\pict\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545" y="560832"/>
            <a:ext cx="5474208" cy="510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8619744" y="3364992"/>
            <a:ext cx="2816352" cy="11338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ЗИМА БЛИЗКО..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14168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sp\Desktop\pict\К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548640"/>
            <a:ext cx="4790376" cy="521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8253984" y="3157728"/>
            <a:ext cx="2999232" cy="1170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КЭТМЕН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60607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sp\Desktop\pict\К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947" y="959592"/>
            <a:ext cx="5847525" cy="472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046464" y="3572256"/>
            <a:ext cx="2499360" cy="9997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ОПАСНЫЙ БУКЕТ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9345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sp\Desktop\pict\К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64" y="884751"/>
            <a:ext cx="6014656" cy="452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12352" y="3462528"/>
            <a:ext cx="2438400" cy="1158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МОРСКОЙ КОНЁК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75791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sp\Desktop\pict\К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969287"/>
            <a:ext cx="6534340" cy="461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04960" y="3596640"/>
            <a:ext cx="2328672" cy="1146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АВОПОВОДЫРЬ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0721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sp\Desktop\pict\К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284" y="945562"/>
            <a:ext cx="7068947" cy="470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363456" y="3401568"/>
            <a:ext cx="2292096" cy="11826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ВЕСЬ В МАМУ!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69136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903"/>
            <a:ext cx="10515600" cy="9265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«ОБНИМАШКИ»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Picture 3" descr="C:\Users\usersp\Desktop\Обнимашки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644" y="1855790"/>
            <a:ext cx="1888229" cy="36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sp\Desktop\Обнимашки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708" y="1746061"/>
            <a:ext cx="2667977" cy="36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8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sp\Desktop\pict\К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749" y="214313"/>
            <a:ext cx="4495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8473440" y="3279648"/>
            <a:ext cx="2572512" cy="1085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Я АРЁЛ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41277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sp\Desktop\pict\К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782" y="571875"/>
            <a:ext cx="6077458" cy="50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058656" y="3828288"/>
            <a:ext cx="2535936" cy="9997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ЛЁГКИЙ УЛОВ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254208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sp\Desktop\pict\К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40" y="859421"/>
            <a:ext cx="6259068" cy="470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8973312" y="3584448"/>
            <a:ext cx="2560320" cy="10119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РОЖДЕНИЕ «ЛАДЫ»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044298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sp\Desktop\pict\К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570" y="561987"/>
            <a:ext cx="3893502" cy="535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8388096" y="3352800"/>
            <a:ext cx="2694432" cy="1207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СНЕЖНАЯ КОРОЛЕВА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615850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sp\Desktop\pict\К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840" y="573940"/>
            <a:ext cx="4454271" cy="539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8302752" y="3511296"/>
            <a:ext cx="2901696" cy="1146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ПРОТЕСТ БЕЗ СЛОВ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134302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sp\Desktop\pict\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247" y="624142"/>
            <a:ext cx="6278881" cy="505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444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sp\Desktop\pict\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44" y="540837"/>
            <a:ext cx="6864540" cy="517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930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sp\Desktop\pict\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872" y="466906"/>
            <a:ext cx="4169664" cy="537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2527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sp\Desktop\pict\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545" y="560832"/>
            <a:ext cx="5474208" cy="510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2186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sp\Desktop\pict\К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548640"/>
            <a:ext cx="4790376" cy="521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217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903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«ФИГА-КЛЁВО»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37" y="2130600"/>
            <a:ext cx="5035551" cy="32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889" y="1903959"/>
            <a:ext cx="4794739" cy="346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86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sp\Desktop\pict\К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947" y="959592"/>
            <a:ext cx="5847525" cy="472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40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sp\Desktop\pict\К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64" y="884751"/>
            <a:ext cx="6014656" cy="452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9963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sp\Desktop\pict\К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969287"/>
            <a:ext cx="6534340" cy="461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8252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sp\Desktop\pict\К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284" y="945562"/>
            <a:ext cx="7068947" cy="470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7857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sp\Desktop\pict\К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749" y="214313"/>
            <a:ext cx="4495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1406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sp\Desktop\pict\К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782" y="571875"/>
            <a:ext cx="6077458" cy="50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253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sp\Desktop\pict\К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40" y="859421"/>
            <a:ext cx="6259068" cy="470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152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sp\Desktop\pict\К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570" y="561987"/>
            <a:ext cx="3893502" cy="535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298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sp\Desktop\pict\К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840" y="573940"/>
            <a:ext cx="4454271" cy="539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5556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55520" y="2084833"/>
            <a:ext cx="80832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Гаврилова Марина Михайловна</a:t>
            </a:r>
            <a:r>
              <a:rPr lang="ru-RU" sz="3200" dirty="0"/>
              <a:t>, член</a:t>
            </a:r>
            <a:r>
              <a:rPr lang="en-US" sz="3200" dirty="0"/>
              <a:t> </a:t>
            </a:r>
            <a:r>
              <a:rPr lang="ru-RU" sz="3200" dirty="0"/>
              <a:t>регионального методического совета </a:t>
            </a:r>
          </a:p>
          <a:p>
            <a:r>
              <a:rPr lang="ru-RU" sz="3200" dirty="0"/>
              <a:t>Учитель начальных классов АНО «Школа «Президент»</a:t>
            </a:r>
          </a:p>
          <a:p>
            <a:r>
              <a:rPr lang="ru-RU" sz="3200" i="1" dirty="0"/>
              <a:t>8 965 322 75 24, </a:t>
            </a:r>
            <a:endParaRPr lang="en-US" sz="3200" i="1" dirty="0"/>
          </a:p>
          <a:p>
            <a:r>
              <a:rPr lang="en-US" sz="3200" i="1" dirty="0" smtClean="0">
                <a:hlinkClick r:id="rId2"/>
              </a:rPr>
              <a:t>gavrilova_mm@school-president.ru</a:t>
            </a:r>
            <a:endParaRPr lang="ru-RU" sz="3200" i="1" dirty="0" smtClean="0"/>
          </a:p>
          <a:p>
            <a:endParaRPr lang="ru-RU" i="1" dirty="0" smtClean="0"/>
          </a:p>
        </p:txBody>
      </p:sp>
    </p:spTree>
    <p:extLst>
      <p:ext uri="{BB962C8B-B14F-4D97-AF65-F5344CB8AC3E}">
        <p14:creationId xmlns:p14="http://schemas.microsoft.com/office/powerpoint/2010/main" val="251941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903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«УТКА-КАМЕНЬ»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735015"/>
            <a:ext cx="4700955" cy="357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31" y="1735015"/>
            <a:ext cx="4982308" cy="349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53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903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«ПИСТОЛЕТ-АНТИПИСТОЛЕТ»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8" y="2085150"/>
            <a:ext cx="5603631" cy="269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16" y="2030840"/>
            <a:ext cx="5509848" cy="280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42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903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«РЕГУЛИРОВЩИК»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2" descr="C:\Users\usersp\Desktop\Регулировщи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33" y="3171215"/>
            <a:ext cx="3468688" cy="20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sp\Desktop\Регулировщи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57" y="2010264"/>
            <a:ext cx="3109912" cy="324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34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903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«КЛАСС-ОКЕЙ»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2099453"/>
            <a:ext cx="4486656" cy="338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604" y="2061825"/>
            <a:ext cx="4987573" cy="342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26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1392" y="2341563"/>
            <a:ext cx="10155936" cy="2387600"/>
          </a:xfrm>
        </p:spPr>
        <p:txBody>
          <a:bodyPr>
            <a:normAutofit fontScale="90000"/>
          </a:bodyPr>
          <a:lstStyle/>
          <a:p>
            <a:r>
              <a:rPr lang="ru-RU" sz="8800" b="1" dirty="0" smtClean="0">
                <a:solidFill>
                  <a:schemeClr val="tx2"/>
                </a:solidFill>
              </a:rPr>
              <a:t/>
            </a:r>
            <a:br>
              <a:rPr lang="ru-RU" sz="8800" b="1" dirty="0" smtClean="0">
                <a:solidFill>
                  <a:schemeClr val="tx2"/>
                </a:solidFill>
              </a:rPr>
            </a:br>
            <a:r>
              <a:rPr lang="ru-RU" sz="8800" b="1" dirty="0">
                <a:solidFill>
                  <a:schemeClr val="tx2"/>
                </a:solidFill>
              </a:rPr>
              <a:t/>
            </a:r>
            <a:br>
              <a:rPr lang="ru-RU" sz="8800" b="1" dirty="0">
                <a:solidFill>
                  <a:schemeClr val="tx2"/>
                </a:solidFill>
              </a:rPr>
            </a:br>
            <a:r>
              <a:rPr lang="ru-RU" sz="8800" b="1" dirty="0" smtClean="0">
                <a:solidFill>
                  <a:schemeClr val="tx2"/>
                </a:solidFill>
              </a:rPr>
              <a:t/>
            </a:r>
            <a:br>
              <a:rPr lang="ru-RU" sz="8800" b="1" dirty="0" smtClean="0">
                <a:solidFill>
                  <a:schemeClr val="tx2"/>
                </a:solidFill>
              </a:rPr>
            </a:br>
            <a:r>
              <a:rPr lang="ru-RU" sz="8800" b="1" dirty="0">
                <a:solidFill>
                  <a:schemeClr val="tx2"/>
                </a:solidFill>
              </a:rPr>
              <a:t/>
            </a:r>
            <a:br>
              <a:rPr lang="ru-RU" sz="8800" b="1" dirty="0">
                <a:solidFill>
                  <a:schemeClr val="tx2"/>
                </a:solidFill>
              </a:rPr>
            </a:br>
            <a:r>
              <a:rPr lang="ru-RU" sz="8800" b="1" dirty="0" smtClean="0">
                <a:solidFill>
                  <a:schemeClr val="tx2"/>
                </a:solidFill>
              </a:rPr>
              <a:t/>
            </a:r>
            <a:br>
              <a:rPr lang="ru-RU" sz="8800" b="1" dirty="0" smtClean="0">
                <a:solidFill>
                  <a:schemeClr val="tx2"/>
                </a:solidFill>
              </a:rPr>
            </a:br>
            <a:r>
              <a:rPr lang="ru-RU" sz="8800" b="1" dirty="0" smtClean="0">
                <a:solidFill>
                  <a:schemeClr val="tx2"/>
                </a:solidFill>
              </a:rPr>
              <a:t>«СОРЕВНОВАТЕЛЬНЫЕ ТЕКСТЫ»</a:t>
            </a:r>
            <a:br>
              <a:rPr lang="ru-RU" sz="8800" b="1" dirty="0" smtClean="0">
                <a:solidFill>
                  <a:schemeClr val="tx2"/>
                </a:solidFill>
              </a:rPr>
            </a:br>
            <a:r>
              <a:rPr lang="ru-RU" sz="5300" b="1" i="1" dirty="0" smtClean="0">
                <a:solidFill>
                  <a:schemeClr val="tx2"/>
                </a:solidFill>
              </a:rPr>
              <a:t>С КЕМ ПРЕДСТОИТ СОРЕВНОВАТЬСЯ?</a:t>
            </a:r>
            <a:endParaRPr lang="ru-RU" sz="53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23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F4CEEA70-1775-48C5-85E2-B1F08355D7A8}" vid="{708C1448-CAB8-494B-91DB-8E511FB2BA6C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19452</TotalTime>
  <Words>626</Words>
  <Application>Microsoft Office PowerPoint</Application>
  <PresentationFormat>Произвольный</PresentationFormat>
  <Paragraphs>79</Paragraphs>
  <Slides>49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49</vt:i4>
      </vt:variant>
    </vt:vector>
  </HeadingPairs>
  <TitlesOfParts>
    <vt:vector size="51" baseType="lpstr">
      <vt:lpstr>Тема1</vt:lpstr>
      <vt:lpstr>1_Тема Office</vt:lpstr>
      <vt:lpstr>«Эффективные приемы формирования читательской грамотности»  Занятие 6 </vt:lpstr>
      <vt:lpstr>Презентация PowerPoint</vt:lpstr>
      <vt:lpstr>Упражнение  «ОБНИМАШКИ»</vt:lpstr>
      <vt:lpstr>Упражнение «ФИГА-КЛЁВО»</vt:lpstr>
      <vt:lpstr>Упражнение «УТКА-КАМЕНЬ»</vt:lpstr>
      <vt:lpstr>Упражнение «ПИСТОЛЕТ-АНТИПИСТОЛЕТ»</vt:lpstr>
      <vt:lpstr>Упражнение «РЕГУЛИРОВЩИК»</vt:lpstr>
      <vt:lpstr>Упражнение «КЛАСС-ОКЕЙ»</vt:lpstr>
      <vt:lpstr>     «СОРЕВНОВАТЕЛЬНЫЕ ТЕКСТЫ» С КЕМ ПРЕДСТОИТ СОРЕВНОВАТЬСЯ?</vt:lpstr>
      <vt:lpstr>          Методика «СОРЕВНОВАТЕЛЬНЫЕ ТЕКСТЫ»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зонального и регионального этапов конференции проектных и  учебно-исследовательских работ «Что, как и почему?»</dc:title>
  <dc:creator>User</dc:creator>
  <cp:lastModifiedBy>usersp</cp:lastModifiedBy>
  <cp:revision>129</cp:revision>
  <dcterms:created xsi:type="dcterms:W3CDTF">2024-01-14T08:39:34Z</dcterms:created>
  <dcterms:modified xsi:type="dcterms:W3CDTF">2025-03-20T18:31:12Z</dcterms:modified>
</cp:coreProperties>
</file>