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47"/>
  </p:notesMasterIdLst>
  <p:sldIdLst>
    <p:sldId id="320" r:id="rId2"/>
    <p:sldId id="321" r:id="rId3"/>
    <p:sldId id="286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44" r:id="rId13"/>
    <p:sldId id="345" r:id="rId14"/>
    <p:sldId id="346" r:id="rId15"/>
    <p:sldId id="347" r:id="rId16"/>
    <p:sldId id="348" r:id="rId17"/>
    <p:sldId id="349" r:id="rId18"/>
    <p:sldId id="351" r:id="rId19"/>
    <p:sldId id="350" r:id="rId20"/>
    <p:sldId id="352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56" r:id="rId35"/>
    <p:sldId id="353" r:id="rId36"/>
    <p:sldId id="354" r:id="rId37"/>
    <p:sldId id="355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73B"/>
    <a:srgbClr val="CC0000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6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9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2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4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8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2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1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65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7536BCD-6332-6F8E-82A8-C861D2413E8B}"/>
              </a:ext>
            </a:extLst>
          </p:cNvPr>
          <p:cNvGrpSpPr/>
          <p:nvPr/>
        </p:nvGrpSpPr>
        <p:grpSpPr>
          <a:xfrm>
            <a:off x="1009401" y="2185060"/>
            <a:ext cx="10973862" cy="3992048"/>
            <a:chOff x="1009401" y="2185060"/>
            <a:chExt cx="10973862" cy="399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FCBD84-CBED-AF02-2BDA-AA4CB5B8ECBE}"/>
                </a:ext>
              </a:extLst>
            </p:cNvPr>
            <p:cNvSpPr txBox="1"/>
            <p:nvPr/>
          </p:nvSpPr>
          <p:spPr>
            <a:xfrm>
              <a:off x="4595751" y="2185060"/>
              <a:ext cx="2968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Модуль 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29D38B-E0D5-ED92-4441-86AC7E7DFD29}"/>
                </a:ext>
              </a:extLst>
            </p:cNvPr>
            <p:cNvSpPr txBox="1"/>
            <p:nvPr/>
          </p:nvSpPr>
          <p:spPr>
            <a:xfrm>
              <a:off x="1009401" y="3666975"/>
              <a:ext cx="9809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Занятие 2. Члены простого предложения. Синтаксический разбор предложения.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F2C9A4-E313-85F3-6702-8CC6C3FAFFF9}"/>
                </a:ext>
              </a:extLst>
            </p:cNvPr>
            <p:cNvSpPr txBox="1"/>
            <p:nvPr/>
          </p:nvSpPr>
          <p:spPr>
            <a:xfrm>
              <a:off x="5613400" y="5530777"/>
              <a:ext cx="6369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Синявская Елена Валентиновна, учитель начальных классов, 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член Регионального методического актива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84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584BABF-6D61-4C6D-1AE8-D18A4C23ACE4}"/>
              </a:ext>
            </a:extLst>
          </p:cNvPr>
          <p:cNvGrpSpPr/>
          <p:nvPr/>
        </p:nvGrpSpPr>
        <p:grpSpPr>
          <a:xfrm>
            <a:off x="47500" y="0"/>
            <a:ext cx="12097000" cy="6576377"/>
            <a:chOff x="47500" y="0"/>
            <a:chExt cx="12097000" cy="657637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5E3C267-AF4E-8C30-8E83-97A929B82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0" y="0"/>
              <a:ext cx="6001002" cy="346932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C9000C8-33B5-2CCF-F50F-7359626B3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6048500" cy="358378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E0A6BF4-D573-2A86-315B-6CDAA67E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8489" y="4980527"/>
              <a:ext cx="7212775" cy="1045163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171D8743-DABF-1D55-E727-E96A9FB91D3D}"/>
                </a:ext>
              </a:extLst>
            </p:cNvPr>
            <p:cNvGrpSpPr/>
            <p:nvPr/>
          </p:nvGrpSpPr>
          <p:grpSpPr>
            <a:xfrm>
              <a:off x="3218213" y="3569343"/>
              <a:ext cx="7493329" cy="1045163"/>
              <a:chOff x="3218213" y="3569343"/>
              <a:chExt cx="7493329" cy="1045163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715E57D4-88D9-5432-6052-5CD6AA25A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1890" y="3569343"/>
                <a:ext cx="7212775" cy="1045163"/>
              </a:xfrm>
              <a:prstGeom prst="rect">
                <a:avLst/>
              </a:prstGeom>
            </p:spPr>
          </p:pic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B3E80B5A-5039-A93D-6B80-747C0AE79482}"/>
                  </a:ext>
                </a:extLst>
              </p:cNvPr>
              <p:cNvSpPr/>
              <p:nvPr/>
            </p:nvSpPr>
            <p:spPr>
              <a:xfrm>
                <a:off x="3218213" y="3569343"/>
                <a:ext cx="7493329" cy="104516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718C7032-421C-C3A1-C1A7-8BEE5AEC393C}"/>
                  </a:ext>
                </a:extLst>
              </p:cNvPr>
              <p:cNvSpPr/>
              <p:nvPr/>
            </p:nvSpPr>
            <p:spPr>
              <a:xfrm>
                <a:off x="5170774" y="3569343"/>
                <a:ext cx="277672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секретик</a:t>
                </a:r>
                <a:endParaRPr lang="ru-RU" sz="54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92BA20-F1A4-AA46-97AB-D6FC59F04996}"/>
                </a:ext>
              </a:extLst>
            </p:cNvPr>
            <p:cNvSpPr txBox="1"/>
            <p:nvPr/>
          </p:nvSpPr>
          <p:spPr>
            <a:xfrm>
              <a:off x="1520041" y="6207045"/>
              <a:ext cx="4445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Канакина В. П., Русский язык, 2 класс, ч.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96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943193-5C2C-0F4C-E8E8-9D98E803D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574" y="201880"/>
            <a:ext cx="6592572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5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35DA73D-DACE-A096-265B-30FA0071DFC5}"/>
              </a:ext>
            </a:extLst>
          </p:cNvPr>
          <p:cNvGrpSpPr/>
          <p:nvPr/>
        </p:nvGrpSpPr>
        <p:grpSpPr>
          <a:xfrm>
            <a:off x="0" y="-1"/>
            <a:ext cx="12192000" cy="6096351"/>
            <a:chOff x="0" y="-1"/>
            <a:chExt cx="12192000" cy="609635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B395A96-E0CA-BF66-9BB4-A3FF403D2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751"/>
              <a:ext cx="6543122" cy="441103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A7BD185-AA20-746E-CA3E-28AB78920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6029272" cy="124132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0E2C301-30AE-760F-6ECB-90434C2C7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5257" y="4855029"/>
              <a:ext cx="6029272" cy="1241321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5A4D0876-CA5A-E59A-43B9-5DEF45C6BE66}"/>
                </a:ext>
              </a:extLst>
            </p:cNvPr>
            <p:cNvSpPr/>
            <p:nvPr/>
          </p:nvSpPr>
          <p:spPr>
            <a:xfrm>
              <a:off x="5965371" y="-1"/>
              <a:ext cx="6226629" cy="124132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6AEB6F1-C9AC-5B95-962F-7804ACE0E5FF}"/>
                </a:ext>
              </a:extLst>
            </p:cNvPr>
            <p:cNvSpPr/>
            <p:nvPr/>
          </p:nvSpPr>
          <p:spPr>
            <a:xfrm>
              <a:off x="7557714" y="44746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88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E1AE9-5318-C3AE-B29E-6C483B71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3" y="0"/>
            <a:ext cx="5686748" cy="21039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1EF91-F86C-0BDA-5456-6EDDE12C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850548" cy="49341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1A3D8F-7B21-3395-01AF-475F50CAA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51" y="4686805"/>
            <a:ext cx="5476225" cy="2013053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D77C906-D9B6-BDF7-3648-A4184FE07AAC}"/>
              </a:ext>
            </a:extLst>
          </p:cNvPr>
          <p:cNvGrpSpPr/>
          <p:nvPr/>
        </p:nvGrpSpPr>
        <p:grpSpPr>
          <a:xfrm>
            <a:off x="95003" y="2460174"/>
            <a:ext cx="5626674" cy="2013053"/>
            <a:chOff x="95003" y="2103921"/>
            <a:chExt cx="5626674" cy="201305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FDAD283-E44B-1753-C810-A9A160FA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452" y="2103921"/>
              <a:ext cx="5476225" cy="20130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DDD67D2-706B-E831-6DAD-5D7C54358F1C}"/>
                </a:ext>
              </a:extLst>
            </p:cNvPr>
            <p:cNvSpPr/>
            <p:nvPr/>
          </p:nvSpPr>
          <p:spPr>
            <a:xfrm>
              <a:off x="95003" y="2103921"/>
              <a:ext cx="5626673" cy="2013053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565786F-7E57-1931-181A-04C929B84274}"/>
                </a:ext>
              </a:extLst>
            </p:cNvPr>
            <p:cNvSpPr/>
            <p:nvPr/>
          </p:nvSpPr>
          <p:spPr>
            <a:xfrm>
              <a:off x="1335044" y="2467098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097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C4561A-17F5-04FF-6F44-C82EB9D2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3" y="218642"/>
            <a:ext cx="6405500" cy="6676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902A32-C7A5-C691-ECDF-974BADA49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3" y="3982007"/>
            <a:ext cx="6781560" cy="265735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0D27DD4-A1D2-7726-DB01-0C455FD8E5C3}"/>
              </a:ext>
            </a:extLst>
          </p:cNvPr>
          <p:cNvGrpSpPr/>
          <p:nvPr/>
        </p:nvGrpSpPr>
        <p:grpSpPr>
          <a:xfrm>
            <a:off x="114053" y="893371"/>
            <a:ext cx="6781561" cy="2657351"/>
            <a:chOff x="114053" y="893371"/>
            <a:chExt cx="6781561" cy="265735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02223E9-F829-498A-8796-9080AE53C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53" y="893371"/>
              <a:ext cx="6781560" cy="2657351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368774A-5E74-868F-9986-85FF0585878B}"/>
                </a:ext>
              </a:extLst>
            </p:cNvPr>
            <p:cNvSpPr/>
            <p:nvPr/>
          </p:nvSpPr>
          <p:spPr>
            <a:xfrm>
              <a:off x="114054" y="893371"/>
              <a:ext cx="6781560" cy="265735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975F2ED-0F4B-CCE6-6E62-F52F16096FEA}"/>
                </a:ext>
              </a:extLst>
            </p:cNvPr>
            <p:cNvSpPr/>
            <p:nvPr/>
          </p:nvSpPr>
          <p:spPr>
            <a:xfrm>
              <a:off x="2116472" y="1643687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B312A7-2D54-F749-4935-5DB9E30F7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529" y="2302684"/>
            <a:ext cx="6096000" cy="102393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57B964D-99B0-E796-2337-DBC642563980}"/>
              </a:ext>
            </a:extLst>
          </p:cNvPr>
          <p:cNvGrpSpPr/>
          <p:nvPr/>
        </p:nvGrpSpPr>
        <p:grpSpPr>
          <a:xfrm>
            <a:off x="5976757" y="44861"/>
            <a:ext cx="6215243" cy="1602438"/>
            <a:chOff x="5976757" y="44861"/>
            <a:chExt cx="6215243" cy="160243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D84AAB-54AB-DF2E-E406-3AE556E4D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736" t="-10399" r="4950" b="10399"/>
            <a:stretch/>
          </p:blipFill>
          <p:spPr>
            <a:xfrm>
              <a:off x="6658107" y="44861"/>
              <a:ext cx="5414650" cy="60414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AD91A18-0DFD-CAAB-7886-005E3CF60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6757" y="623361"/>
              <a:ext cx="6096000" cy="1023938"/>
            </a:xfrm>
            <a:prstGeom prst="rect">
              <a:avLst/>
            </a:prstGeom>
          </p:spPr>
        </p:pic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44506272-E92A-AED0-FA7D-D427873665FD}"/>
                </a:ext>
              </a:extLst>
            </p:cNvPr>
            <p:cNvSpPr/>
            <p:nvPr/>
          </p:nvSpPr>
          <p:spPr>
            <a:xfrm>
              <a:off x="5976757" y="552471"/>
              <a:ext cx="6215243" cy="109121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F6CE3D4-DD88-4A73-C381-3889FF10AEB7}"/>
                </a:ext>
              </a:extLst>
            </p:cNvPr>
            <p:cNvSpPr/>
            <p:nvPr/>
          </p:nvSpPr>
          <p:spPr>
            <a:xfrm>
              <a:off x="7484358" y="652316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256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B94C456-0B60-76DD-5573-DA4045746EBE}"/>
              </a:ext>
            </a:extLst>
          </p:cNvPr>
          <p:cNvGrpSpPr/>
          <p:nvPr/>
        </p:nvGrpSpPr>
        <p:grpSpPr>
          <a:xfrm>
            <a:off x="0" y="-1"/>
            <a:ext cx="12192000" cy="6689501"/>
            <a:chOff x="0" y="-1"/>
            <a:chExt cx="12192000" cy="668950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99D96AE-1002-D354-057C-CE2E7B5B3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6200418" cy="391885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0C5DDDD-8706-DCEF-E34C-339281D9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6156" y="-1"/>
              <a:ext cx="5805844" cy="520335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E49624B-714E-49F3-C329-ACEE09CB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90569"/>
              <a:ext cx="6386156" cy="2498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41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E4EC732-1DFE-7239-A3DF-FCA90DAF8F94}"/>
              </a:ext>
            </a:extLst>
          </p:cNvPr>
          <p:cNvGrpSpPr/>
          <p:nvPr/>
        </p:nvGrpSpPr>
        <p:grpSpPr>
          <a:xfrm>
            <a:off x="0" y="0"/>
            <a:ext cx="12192000" cy="6592002"/>
            <a:chOff x="0" y="0"/>
            <a:chExt cx="12192000" cy="659200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65CC382-4D57-8122-5E44-083DFACFD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71397" cy="3218213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780D7A2-2354-B6DE-BEFE-53A249B35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3298" y="2375561"/>
              <a:ext cx="5838701" cy="1685304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109ECC2-D62D-62CC-1D7B-5F72CF90860B}"/>
                </a:ext>
              </a:extLst>
            </p:cNvPr>
            <p:cNvGrpSpPr/>
            <p:nvPr/>
          </p:nvGrpSpPr>
          <p:grpSpPr>
            <a:xfrm>
              <a:off x="6353298" y="0"/>
              <a:ext cx="5838702" cy="1685304"/>
              <a:chOff x="6353298" y="0"/>
              <a:chExt cx="5838702" cy="1685304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31AD8854-9C72-7067-916C-C89194E8B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3299" y="0"/>
                <a:ext cx="5838701" cy="1685304"/>
              </a:xfrm>
              <a:prstGeom prst="rect">
                <a:avLst/>
              </a:prstGeom>
            </p:spPr>
          </p:pic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AC630BF0-35AB-2A33-73F6-09609C6F28DC}"/>
                  </a:ext>
                </a:extLst>
              </p:cNvPr>
              <p:cNvSpPr/>
              <p:nvPr/>
            </p:nvSpPr>
            <p:spPr>
              <a:xfrm>
                <a:off x="6353298" y="0"/>
                <a:ext cx="5838701" cy="168530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314C2CC8-7366-3EC7-05ED-CE1437325E3B}"/>
                  </a:ext>
                </a:extLst>
              </p:cNvPr>
              <p:cNvSpPr/>
              <p:nvPr/>
            </p:nvSpPr>
            <p:spPr>
              <a:xfrm>
                <a:off x="7640841" y="295387"/>
                <a:ext cx="277672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секретик</a:t>
                </a:r>
                <a:endParaRPr lang="ru-RU" sz="54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EE5FBD-3A26-EF11-488D-037EF5FA6448}"/>
                </a:ext>
              </a:extLst>
            </p:cNvPr>
            <p:cNvSpPr txBox="1"/>
            <p:nvPr/>
          </p:nvSpPr>
          <p:spPr>
            <a:xfrm>
              <a:off x="1623147" y="6222670"/>
              <a:ext cx="4548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Канакина В. П. Русский язык, 2 класс, ч. 1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4C9A7B-8CCE-BA49-2BB6-EBB25DD0A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0" y="3742836"/>
            <a:ext cx="5606804" cy="19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9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B83E21E-7814-1E7F-7DC8-83F648A09B45}"/>
              </a:ext>
            </a:extLst>
          </p:cNvPr>
          <p:cNvGrpSpPr/>
          <p:nvPr/>
        </p:nvGrpSpPr>
        <p:grpSpPr>
          <a:xfrm>
            <a:off x="1" y="2"/>
            <a:ext cx="12191999" cy="6867287"/>
            <a:chOff x="1" y="2"/>
            <a:chExt cx="12191999" cy="686728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3C2EED2-26B9-37D4-6295-D68736CBA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4950"/>
              <a:ext cx="6096000" cy="335280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EE574AC-13CD-2952-CAA2-AA00D112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8296" y="2"/>
              <a:ext cx="5933704" cy="431831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F2F8093-5D78-3A56-B404-745F02153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6" y="3253838"/>
              <a:ext cx="5738484" cy="3613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175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67B7A3-EF60-A2EF-9101-AC1B953B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54535" cy="44656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D63FDE-EE76-9A45-B962-92AF2364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572" y="0"/>
            <a:ext cx="6560428" cy="30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8515E64-CE0A-F328-9157-2C53E18A7728}"/>
              </a:ext>
            </a:extLst>
          </p:cNvPr>
          <p:cNvGrpSpPr/>
          <p:nvPr/>
        </p:nvGrpSpPr>
        <p:grpSpPr>
          <a:xfrm>
            <a:off x="0" y="0"/>
            <a:ext cx="12219709" cy="4568495"/>
            <a:chOff x="0" y="0"/>
            <a:chExt cx="12219709" cy="456849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2BC06AB-84F6-A2B4-629A-F994E2E7C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887883" cy="456849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2536370-2025-1085-34DA-E205F859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6559" y="0"/>
              <a:ext cx="6294396" cy="286195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0671921-A7D7-4894-9989-FB011E49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5313" y="2861953"/>
              <a:ext cx="6294396" cy="1406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64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B0D789-4393-30CE-81CA-5476ADC3EA00}"/>
              </a:ext>
            </a:extLst>
          </p:cNvPr>
          <p:cNvGrpSpPr/>
          <p:nvPr/>
        </p:nvGrpSpPr>
        <p:grpSpPr>
          <a:xfrm>
            <a:off x="2432462" y="1138548"/>
            <a:ext cx="8876805" cy="2888673"/>
            <a:chOff x="2432462" y="1138548"/>
            <a:chExt cx="8876805" cy="2888673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CD4710FF-29C9-FB61-E4FB-2F4A1FBD456B}"/>
                </a:ext>
              </a:extLst>
            </p:cNvPr>
            <p:cNvGrpSpPr/>
            <p:nvPr/>
          </p:nvGrpSpPr>
          <p:grpSpPr>
            <a:xfrm>
              <a:off x="2432462" y="1138548"/>
              <a:ext cx="7950530" cy="2888673"/>
              <a:chOff x="2800597" y="2101932"/>
              <a:chExt cx="7950530" cy="2888673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BB22F4A9-2DB3-8760-0651-265E88519F12}"/>
                  </a:ext>
                </a:extLst>
              </p:cNvPr>
              <p:cNvSpPr/>
              <p:nvPr/>
            </p:nvSpPr>
            <p:spPr>
              <a:xfrm>
                <a:off x="4655127" y="2101932"/>
                <a:ext cx="3158837" cy="132706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A70241-7272-2903-D556-792C52BF7DEA}"/>
                  </a:ext>
                </a:extLst>
              </p:cNvPr>
              <p:cNvSpPr txBox="1"/>
              <p:nvPr/>
            </p:nvSpPr>
            <p:spPr>
              <a:xfrm>
                <a:off x="4732317" y="2173607"/>
                <a:ext cx="305591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Члены </a:t>
                </a:r>
              </a:p>
              <a:p>
                <a:pPr algn="ctr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предложения</a:t>
                </a:r>
              </a:p>
            </p:txBody>
          </p: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B372A7EC-7EC4-2CE7-33A8-1C6F2243FD8D}"/>
                  </a:ext>
                </a:extLst>
              </p:cNvPr>
              <p:cNvCxnSpPr/>
              <p:nvPr/>
            </p:nvCxnSpPr>
            <p:spPr>
              <a:xfrm flipH="1">
                <a:off x="4536374" y="3429000"/>
                <a:ext cx="890649" cy="7629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FDAB7F7C-BC49-7847-C0FF-C6BD00996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966" y="3429000"/>
                <a:ext cx="890649" cy="7629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6CC8E534-255C-6AE6-5B0F-B3EE9304010D}"/>
                  </a:ext>
                </a:extLst>
              </p:cNvPr>
              <p:cNvSpPr/>
              <p:nvPr/>
            </p:nvSpPr>
            <p:spPr>
              <a:xfrm>
                <a:off x="2800597" y="4227615"/>
                <a:ext cx="3158837" cy="76299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B5235A4B-B654-9FC3-E84B-C6AD56AF6049}"/>
                  </a:ext>
                </a:extLst>
              </p:cNvPr>
              <p:cNvSpPr/>
              <p:nvPr/>
            </p:nvSpPr>
            <p:spPr>
              <a:xfrm>
                <a:off x="7592290" y="4227615"/>
                <a:ext cx="3158837" cy="76299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D3FD28-68AB-13EA-FAA4-D5928F28BC12}"/>
                  </a:ext>
                </a:extLst>
              </p:cNvPr>
              <p:cNvSpPr txBox="1"/>
              <p:nvPr/>
            </p:nvSpPr>
            <p:spPr>
              <a:xfrm>
                <a:off x="3466605" y="4275115"/>
                <a:ext cx="21019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главные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57CAAB-58B3-D51E-F0EF-5A0470C6E340}"/>
                </a:ext>
              </a:extLst>
            </p:cNvPr>
            <p:cNvSpPr txBox="1"/>
            <p:nvPr/>
          </p:nvSpPr>
          <p:spPr>
            <a:xfrm>
              <a:off x="7224155" y="3322121"/>
              <a:ext cx="408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второстепенные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0407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32F040-B8CC-6C96-8CD4-3A6D2127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37" y="0"/>
            <a:ext cx="7562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4BB15-4D01-B4E5-18A4-551594A1B0B3}"/>
              </a:ext>
            </a:extLst>
          </p:cNvPr>
          <p:cNvSpPr txBox="1"/>
          <p:nvPr/>
        </p:nvSpPr>
        <p:spPr>
          <a:xfrm>
            <a:off x="534390" y="1258784"/>
            <a:ext cx="111232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предложения, которые поясняют главные или другие члены предложения, называются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второстепенными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У самой дороги вспорхнул стрепет.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луна плыла по безоблачному небу.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9D9EA6-A817-E4C3-B9B4-8EBAF05EB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3261" y="2974770"/>
            <a:ext cx="3299756" cy="30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23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E80A6-D120-4BBF-F6AD-9B06D077B3A3}"/>
              </a:ext>
            </a:extLst>
          </p:cNvPr>
          <p:cNvSpPr txBox="1"/>
          <p:nvPr/>
        </p:nvSpPr>
        <p:spPr>
          <a:xfrm>
            <a:off x="273132" y="1151906"/>
            <a:ext cx="11388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грамматическим значениям второстепенные члены делятся на следующие виды: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40AB722-0577-150D-D583-40D250CFDB18}"/>
              </a:ext>
            </a:extLst>
          </p:cNvPr>
          <p:cNvGrpSpPr/>
          <p:nvPr/>
        </p:nvGrpSpPr>
        <p:grpSpPr>
          <a:xfrm>
            <a:off x="1995047" y="2499893"/>
            <a:ext cx="8336484" cy="2863134"/>
            <a:chOff x="1995047" y="2499893"/>
            <a:chExt cx="8336484" cy="2863134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6E0A0201-D1D2-F635-7FC3-C730D8E010EA}"/>
                </a:ext>
              </a:extLst>
            </p:cNvPr>
            <p:cNvSpPr/>
            <p:nvPr/>
          </p:nvSpPr>
          <p:spPr>
            <a:xfrm>
              <a:off x="3610099" y="2529444"/>
              <a:ext cx="4393870" cy="7718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2D327A-5D09-CDE2-CB7F-3B097763F1AF}"/>
                </a:ext>
              </a:extLst>
            </p:cNvPr>
            <p:cNvSpPr txBox="1"/>
            <p:nvPr/>
          </p:nvSpPr>
          <p:spPr>
            <a:xfrm>
              <a:off x="3491345" y="2499893"/>
              <a:ext cx="45126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второстепенные 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члены предложения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3813D7B9-D58D-3857-527C-FF469CBDA53D}"/>
                </a:ext>
              </a:extLst>
            </p:cNvPr>
            <p:cNvCxnSpPr/>
            <p:nvPr/>
          </p:nvCxnSpPr>
          <p:spPr>
            <a:xfrm flipH="1">
              <a:off x="3348842" y="3330890"/>
              <a:ext cx="1045028" cy="6592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0C4BD4E7-1511-259D-D76A-56B9E1A23397}"/>
                </a:ext>
              </a:extLst>
            </p:cNvPr>
            <p:cNvCxnSpPr>
              <a:cxnSpLocks/>
            </p:cNvCxnSpPr>
            <p:nvPr/>
          </p:nvCxnSpPr>
          <p:spPr>
            <a:xfrm>
              <a:off x="5557648" y="3330889"/>
              <a:ext cx="0" cy="10722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F3990069-7583-603E-0309-4AC4716FC32B}"/>
                </a:ext>
              </a:extLst>
            </p:cNvPr>
            <p:cNvCxnSpPr>
              <a:cxnSpLocks/>
            </p:cNvCxnSpPr>
            <p:nvPr/>
          </p:nvCxnSpPr>
          <p:spPr>
            <a:xfrm>
              <a:off x="7123218" y="3330890"/>
              <a:ext cx="1045028" cy="6592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67FC2FC-4402-FEEF-69A5-541084F5B84C}"/>
                </a:ext>
              </a:extLst>
            </p:cNvPr>
            <p:cNvSpPr/>
            <p:nvPr/>
          </p:nvSpPr>
          <p:spPr>
            <a:xfrm>
              <a:off x="1995047" y="4019659"/>
              <a:ext cx="2113807" cy="96190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5941AB96-E773-FEB1-223B-ADCC9A1140FB}"/>
                </a:ext>
              </a:extLst>
            </p:cNvPr>
            <p:cNvSpPr/>
            <p:nvPr/>
          </p:nvSpPr>
          <p:spPr>
            <a:xfrm>
              <a:off x="4617520" y="4401126"/>
              <a:ext cx="2113807" cy="96190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определение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B94DB405-5694-1EE1-82A6-697CBE8D9512}"/>
                </a:ext>
              </a:extLst>
            </p:cNvPr>
            <p:cNvSpPr/>
            <p:nvPr/>
          </p:nvSpPr>
          <p:spPr>
            <a:xfrm>
              <a:off x="7645732" y="4019659"/>
              <a:ext cx="2270163" cy="96190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DD0102-6CBE-F298-CE0A-E14F17C0E797}"/>
                </a:ext>
              </a:extLst>
            </p:cNvPr>
            <p:cNvSpPr txBox="1"/>
            <p:nvPr/>
          </p:nvSpPr>
          <p:spPr>
            <a:xfrm>
              <a:off x="2112828" y="4269776"/>
              <a:ext cx="1983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дополнение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8883C1-DD53-360F-1EF4-D1D60E60CE00}"/>
                </a:ext>
              </a:extLst>
            </p:cNvPr>
            <p:cNvSpPr txBox="1"/>
            <p:nvPr/>
          </p:nvSpPr>
          <p:spPr>
            <a:xfrm>
              <a:off x="7623951" y="4240226"/>
              <a:ext cx="270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обстоятельство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4337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B5FB9-B34D-D912-13F7-71BEBFF65F5E}"/>
              </a:ext>
            </a:extLst>
          </p:cNvPr>
          <p:cNvSpPr txBox="1"/>
          <p:nvPr/>
        </p:nvSpPr>
        <p:spPr>
          <a:xfrm>
            <a:off x="403761" y="1140031"/>
            <a:ext cx="98106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второстепенный член предложения,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который отвечает на вопросы косвенных падежей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обозначает предмет.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2E3D6B-11D1-80FE-52B8-A14704355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111" y="2709691"/>
            <a:ext cx="3299756" cy="30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9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6B25C7F-FB3F-B532-2373-139C62753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575816"/>
              </p:ext>
            </p:extLst>
          </p:nvPr>
        </p:nvGraphicFramePr>
        <p:xfrm>
          <a:off x="924296" y="1111551"/>
          <a:ext cx="10343407" cy="505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1151">
                  <a:extLst>
                    <a:ext uri="{9D8B030D-6E8A-4147-A177-3AD203B41FA5}">
                      <a16:colId xmlns:a16="http://schemas.microsoft.com/office/drawing/2014/main" val="3961509524"/>
                    </a:ext>
                  </a:extLst>
                </a:gridCol>
                <a:gridCol w="3511922">
                  <a:extLst>
                    <a:ext uri="{9D8B030D-6E8A-4147-A177-3AD203B41FA5}">
                      <a16:colId xmlns:a16="http://schemas.microsoft.com/office/drawing/2014/main" val="438647178"/>
                    </a:ext>
                  </a:extLst>
                </a:gridCol>
                <a:gridCol w="3540334">
                  <a:extLst>
                    <a:ext uri="{9D8B030D-6E8A-4147-A177-3AD203B41FA5}">
                      <a16:colId xmlns:a16="http://schemas.microsoft.com/office/drawing/2014/main" val="713934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выражения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656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Имя существительное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пилили (чем?) пилой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 пилил дрова двуручной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пилой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306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Местоимение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дали (кому?) мне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дали задание.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336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Имя числительное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делится (на что?) на пять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Десять делится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пять.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63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Неопределенная форма глагола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прошу (о чем?) говорить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прошу вас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говорить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существу.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63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Наречие (в значении существительного)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будет похоже (на что?) на сегодня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 не будет похоже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сегодня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14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Имя прилагательное (в значении существительного)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вспоминали (о чем?) о прошлом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вспоминали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прошлом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035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Неделимое словосочетание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поеду (к кому?) к бабушке с дедушкой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каникулах я поеду в гости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бабушке с дедушкой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114845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F75FFF-B75B-3390-FFD8-10DAD28A4336}"/>
              </a:ext>
            </a:extLst>
          </p:cNvPr>
          <p:cNvSpPr/>
          <p:nvPr/>
        </p:nvSpPr>
        <p:spPr>
          <a:xfrm>
            <a:off x="2257220" y="267174"/>
            <a:ext cx="66800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Способы выражения дополнения</a:t>
            </a:r>
            <a:endParaRPr lang="ru-RU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9688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91CB4F-5554-B2B3-ACCF-6EE954E49DF8}"/>
              </a:ext>
            </a:extLst>
          </p:cNvPr>
          <p:cNvSpPr/>
          <p:nvPr/>
        </p:nvSpPr>
        <p:spPr>
          <a:xfrm>
            <a:off x="3356079" y="509142"/>
            <a:ext cx="44823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Значения дополнения</a:t>
            </a:r>
            <a:endParaRPr lang="ru-RU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193813-F218-E265-BE0A-071E1B66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738641"/>
              </p:ext>
            </p:extLst>
          </p:nvPr>
        </p:nvGraphicFramePr>
        <p:xfrm>
          <a:off x="1187533" y="1574800"/>
          <a:ext cx="9702141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4047">
                  <a:extLst>
                    <a:ext uri="{9D8B030D-6E8A-4147-A177-3AD203B41FA5}">
                      <a16:colId xmlns:a16="http://schemas.microsoft.com/office/drawing/2014/main" val="831378986"/>
                    </a:ext>
                  </a:extLst>
                </a:gridCol>
                <a:gridCol w="3234047">
                  <a:extLst>
                    <a:ext uri="{9D8B030D-6E8A-4147-A177-3AD203B41FA5}">
                      <a16:colId xmlns:a16="http://schemas.microsoft.com/office/drawing/2014/main" val="3905648682"/>
                    </a:ext>
                  </a:extLst>
                </a:gridCol>
                <a:gridCol w="3234047">
                  <a:extLst>
                    <a:ext uri="{9D8B030D-6E8A-4147-A177-3AD203B41FA5}">
                      <a16:colId xmlns:a16="http://schemas.microsoft.com/office/drawing/2014/main" val="4159142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Грамматические значения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849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Адресат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кому? – Д.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Победителю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эстафеты вручили медаль.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04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Объект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что? – В.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Еще в школе я выбрал себе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профессию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853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Орудие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чем? – Т.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Золушка чистила кастрюли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золой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802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Предмет сравнения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чего? – Р. п.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кого? – Р.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Летом день длиннее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ночи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 брат старше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сестры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454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282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C1187B8-332D-265A-DB51-79AE38C08314}"/>
              </a:ext>
            </a:extLst>
          </p:cNvPr>
          <p:cNvGrpSpPr/>
          <p:nvPr/>
        </p:nvGrpSpPr>
        <p:grpSpPr>
          <a:xfrm>
            <a:off x="2110839" y="1318161"/>
            <a:ext cx="7305304" cy="2569029"/>
            <a:chOff x="2974769" y="1484416"/>
            <a:chExt cx="7305304" cy="2569029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C7B689DE-9A95-19AB-CCC8-4D8F2B6CA268}"/>
                </a:ext>
              </a:extLst>
            </p:cNvPr>
            <p:cNvSpPr/>
            <p:nvPr/>
          </p:nvSpPr>
          <p:spPr>
            <a:xfrm>
              <a:off x="4548249" y="1484416"/>
              <a:ext cx="2873829" cy="104502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EBEEB0-60E2-053B-EBB1-749D70F2ADE8}"/>
                </a:ext>
              </a:extLst>
            </p:cNvPr>
            <p:cNvSpPr txBox="1"/>
            <p:nvPr/>
          </p:nvSpPr>
          <p:spPr>
            <a:xfrm>
              <a:off x="4857008" y="1629805"/>
              <a:ext cx="256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дополнения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0942B851-B9FB-9584-CA47-9EFBF05EECDD}"/>
                </a:ext>
              </a:extLst>
            </p:cNvPr>
            <p:cNvSpPr/>
            <p:nvPr/>
          </p:nvSpPr>
          <p:spPr>
            <a:xfrm>
              <a:off x="7406244" y="3008417"/>
              <a:ext cx="2873829" cy="104502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824A221E-3B96-329A-2516-129611491399}"/>
                </a:ext>
              </a:extLst>
            </p:cNvPr>
            <p:cNvSpPr/>
            <p:nvPr/>
          </p:nvSpPr>
          <p:spPr>
            <a:xfrm>
              <a:off x="2974769" y="3008417"/>
              <a:ext cx="2873829" cy="104502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C14F65EC-869F-9846-DB5D-80FD8548622F}"/>
                </a:ext>
              </a:extLst>
            </p:cNvPr>
            <p:cNvCxnSpPr>
              <a:endCxn id="6" idx="0"/>
            </p:cNvCxnSpPr>
            <p:nvPr/>
          </p:nvCxnSpPr>
          <p:spPr>
            <a:xfrm flipH="1">
              <a:off x="4411684" y="2529444"/>
              <a:ext cx="801584" cy="4789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05CF113C-E789-250B-4533-BEF5E6151F6A}"/>
                </a:ext>
              </a:extLst>
            </p:cNvPr>
            <p:cNvCxnSpPr>
              <a:cxnSpLocks/>
            </p:cNvCxnSpPr>
            <p:nvPr/>
          </p:nvCxnSpPr>
          <p:spPr>
            <a:xfrm>
              <a:off x="6884721" y="2529444"/>
              <a:ext cx="801584" cy="4789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554F2-22CD-8021-1207-FF3053D1C875}"/>
                </a:ext>
              </a:extLst>
            </p:cNvPr>
            <p:cNvSpPr txBox="1"/>
            <p:nvPr/>
          </p:nvSpPr>
          <p:spPr>
            <a:xfrm>
              <a:off x="3485407" y="3215327"/>
              <a:ext cx="21256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прямые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68D297-D4FE-3E2B-B66F-E3111E2E9B51}"/>
                </a:ext>
              </a:extLst>
            </p:cNvPr>
            <p:cNvSpPr txBox="1"/>
            <p:nvPr/>
          </p:nvSpPr>
          <p:spPr>
            <a:xfrm>
              <a:off x="7794172" y="3196118"/>
              <a:ext cx="2256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косвенные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5450A2-EF04-4967-572D-F112ADD6E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1283" y="3029863"/>
            <a:ext cx="3299756" cy="30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9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D9EF40-C8F6-BA80-B22A-8EFBB5CE8496}"/>
              </a:ext>
            </a:extLst>
          </p:cNvPr>
          <p:cNvSpPr txBox="1"/>
          <p:nvPr/>
        </p:nvSpPr>
        <p:spPr>
          <a:xfrm>
            <a:off x="273133" y="1117515"/>
            <a:ext cx="116259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дополнения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переходным глаголам и обозначают предмет, на который направлено действие.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Я сегодня поймал было (кого?)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рыбку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дополнения выражаются В. п. без предлога, реже Р. п.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п. прямого дополнения употребляется: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действие направлено не на весь предмет, а только на его часть: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выпил парного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отрицательном сказуемом: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 смотрел этого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некоторых глаголах: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бояться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темноты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остальные дополнения называются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6463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DD4E34-B4E1-870B-AF8C-3FA875AF5041}"/>
              </a:ext>
            </a:extLst>
          </p:cNvPr>
          <p:cNvSpPr txBox="1"/>
          <p:nvPr/>
        </p:nvSpPr>
        <p:spPr>
          <a:xfrm>
            <a:off x="296883" y="1001347"/>
            <a:ext cx="11139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второстепенный член предложения, который отвечает на вопросы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какой?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чей?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обозначает признак предмета.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D46078-9ADB-5C78-C2CD-3597B56657C9}"/>
              </a:ext>
            </a:extLst>
          </p:cNvPr>
          <p:cNvSpPr/>
          <p:nvPr/>
        </p:nvSpPr>
        <p:spPr>
          <a:xfrm>
            <a:off x="4029568" y="2571007"/>
            <a:ext cx="4132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определения</a:t>
            </a:r>
            <a:endParaRPr lang="ru-RU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B4AC9B1-0C88-0666-5C5D-29F7EA4B7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6741"/>
              </p:ext>
            </p:extLst>
          </p:nvPr>
        </p:nvGraphicFramePr>
        <p:xfrm>
          <a:off x="855024" y="3125242"/>
          <a:ext cx="9328726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6322">
                  <a:extLst>
                    <a:ext uri="{9D8B030D-6E8A-4147-A177-3AD203B41FA5}">
                      <a16:colId xmlns:a16="http://schemas.microsoft.com/office/drawing/2014/main" val="3604892895"/>
                    </a:ext>
                  </a:extLst>
                </a:gridCol>
                <a:gridCol w="2660584">
                  <a:extLst>
                    <a:ext uri="{9D8B030D-6E8A-4147-A177-3AD203B41FA5}">
                      <a16:colId xmlns:a16="http://schemas.microsoft.com/office/drawing/2014/main" val="1278508284"/>
                    </a:ext>
                  </a:extLst>
                </a:gridCol>
                <a:gridCol w="4031820">
                  <a:extLst>
                    <a:ext uri="{9D8B030D-6E8A-4147-A177-3AD203B41FA5}">
                      <a16:colId xmlns:a16="http://schemas.microsoft.com/office/drawing/2014/main" val="3621628753"/>
                    </a:ext>
                  </a:extLst>
                </a:gridCol>
              </a:tblGrid>
              <a:tr h="56799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Грамматические значения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365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Различные признаки предметов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какой? какие?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пору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осени листья на деревьях становятся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желтыми, красными, багряными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942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Признак по принадлежности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чья?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Избушка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лесника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стояла на полянке.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77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081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5B0F887-EBDD-1B71-5A54-F82F65A0EBE8}"/>
              </a:ext>
            </a:extLst>
          </p:cNvPr>
          <p:cNvGrpSpPr/>
          <p:nvPr/>
        </p:nvGrpSpPr>
        <p:grpSpPr>
          <a:xfrm>
            <a:off x="1270660" y="1009403"/>
            <a:ext cx="8360228" cy="2356343"/>
            <a:chOff x="1270660" y="1009403"/>
            <a:chExt cx="8360228" cy="2356343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A5D627F6-3851-8B33-1C4F-798BBDBF7522}"/>
                </a:ext>
              </a:extLst>
            </p:cNvPr>
            <p:cNvSpPr/>
            <p:nvPr/>
          </p:nvSpPr>
          <p:spPr>
            <a:xfrm>
              <a:off x="4049486" y="1009403"/>
              <a:ext cx="3051958" cy="104502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832672-04C5-CD2D-2975-A47B3629B7AC}"/>
                </a:ext>
              </a:extLst>
            </p:cNvPr>
            <p:cNvSpPr txBox="1"/>
            <p:nvPr/>
          </p:nvSpPr>
          <p:spPr>
            <a:xfrm>
              <a:off x="4322618" y="1239529"/>
              <a:ext cx="2778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определения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9833408-EB29-BF54-5F40-6EE08B8B4599}"/>
                </a:ext>
              </a:extLst>
            </p:cNvPr>
            <p:cNvSpPr/>
            <p:nvPr/>
          </p:nvSpPr>
          <p:spPr>
            <a:xfrm>
              <a:off x="1270660" y="2255405"/>
              <a:ext cx="3051958" cy="104502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414FA353-EFCA-5BAA-C417-75566E605C10}"/>
                </a:ext>
              </a:extLst>
            </p:cNvPr>
            <p:cNvSpPr/>
            <p:nvPr/>
          </p:nvSpPr>
          <p:spPr>
            <a:xfrm>
              <a:off x="6228608" y="2320718"/>
              <a:ext cx="3283527" cy="104502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927E05FF-EA34-747C-DDBD-A536BF01FC49}"/>
                </a:ext>
              </a:extLst>
            </p:cNvPr>
            <p:cNvCxnSpPr>
              <a:stCxn id="2" idx="1"/>
            </p:cNvCxnSpPr>
            <p:nvPr/>
          </p:nvCxnSpPr>
          <p:spPr>
            <a:xfrm flipH="1">
              <a:off x="3241964" y="1531917"/>
              <a:ext cx="807522" cy="7234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2B65A477-6A2F-1D9C-A7AF-CC1F40C1C0DE}"/>
                </a:ext>
              </a:extLst>
            </p:cNvPr>
            <p:cNvCxnSpPr>
              <a:cxnSpLocks/>
            </p:cNvCxnSpPr>
            <p:nvPr/>
          </p:nvCxnSpPr>
          <p:spPr>
            <a:xfrm>
              <a:off x="7101444" y="1565749"/>
              <a:ext cx="807522" cy="7234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7AB55C-C991-F3F7-D0A7-C88025629598}"/>
                </a:ext>
              </a:extLst>
            </p:cNvPr>
            <p:cNvSpPr txBox="1"/>
            <p:nvPr/>
          </p:nvSpPr>
          <p:spPr>
            <a:xfrm>
              <a:off x="1330037" y="2456379"/>
              <a:ext cx="3051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согласованные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AB0E96-635F-2DCA-0877-183C771D625D}"/>
                </a:ext>
              </a:extLst>
            </p:cNvPr>
            <p:cNvSpPr txBox="1"/>
            <p:nvPr/>
          </p:nvSpPr>
          <p:spPr>
            <a:xfrm>
              <a:off x="6181108" y="2489285"/>
              <a:ext cx="34497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несогласованные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2CEE39-36D4-2904-3DAA-5C700830AABE}"/>
              </a:ext>
            </a:extLst>
          </p:cNvPr>
          <p:cNvSpPr txBox="1"/>
          <p:nvPr/>
        </p:nvSpPr>
        <p:spPr>
          <a:xfrm>
            <a:off x="188026" y="3702381"/>
            <a:ext cx="1181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Согласованные определения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связываются с существительными согласованием, т. е. стоят в том же падеже, числе и роде.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Белеет парус (какой?)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одинокий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03442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C224129-F4DE-7B70-FCB5-F03EA8CC42B5}"/>
              </a:ext>
            </a:extLst>
          </p:cNvPr>
          <p:cNvGrpSpPr/>
          <p:nvPr/>
        </p:nvGrpSpPr>
        <p:grpSpPr>
          <a:xfrm>
            <a:off x="2432462" y="1138548"/>
            <a:ext cx="7623956" cy="2888673"/>
            <a:chOff x="2432462" y="1138548"/>
            <a:chExt cx="7623956" cy="2888673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00F1BF5-C8DF-F317-6C1D-66922B24B898}"/>
                </a:ext>
              </a:extLst>
            </p:cNvPr>
            <p:cNvGrpSpPr/>
            <p:nvPr/>
          </p:nvGrpSpPr>
          <p:grpSpPr>
            <a:xfrm>
              <a:off x="2432462" y="1138548"/>
              <a:ext cx="7210303" cy="2888673"/>
              <a:chOff x="2800597" y="2101932"/>
              <a:chExt cx="7210303" cy="2888673"/>
            </a:xfrm>
          </p:grpSpPr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998B2E3F-BD1D-E319-A3F6-90352960C53D}"/>
                  </a:ext>
                </a:extLst>
              </p:cNvPr>
              <p:cNvSpPr/>
              <p:nvPr/>
            </p:nvSpPr>
            <p:spPr>
              <a:xfrm>
                <a:off x="4655127" y="2101932"/>
                <a:ext cx="3158837" cy="132706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E754E2-50AE-8808-2A39-8B65054B53F7}"/>
                  </a:ext>
                </a:extLst>
              </p:cNvPr>
              <p:cNvSpPr txBox="1"/>
              <p:nvPr/>
            </p:nvSpPr>
            <p:spPr>
              <a:xfrm>
                <a:off x="4550227" y="2173607"/>
                <a:ext cx="335675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Главные члены </a:t>
                </a:r>
              </a:p>
              <a:p>
                <a:pPr algn="ctr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предложения</a:t>
                </a:r>
              </a:p>
            </p:txBody>
          </p:sp>
          <p:cxnSp>
            <p:nvCxnSpPr>
              <p:cNvPr id="7" name="Прямая со стрелкой 6">
                <a:extLst>
                  <a:ext uri="{FF2B5EF4-FFF2-40B4-BE49-F238E27FC236}">
                    <a16:creationId xmlns:a16="http://schemas.microsoft.com/office/drawing/2014/main" id="{765773EB-FC43-D99A-1CF6-AB39C8455FF4}"/>
                  </a:ext>
                </a:extLst>
              </p:cNvPr>
              <p:cNvCxnSpPr/>
              <p:nvPr/>
            </p:nvCxnSpPr>
            <p:spPr>
              <a:xfrm flipH="1">
                <a:off x="4536374" y="3429000"/>
                <a:ext cx="890649" cy="7629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80A12628-6CCB-2B97-DF45-08C835C10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966" y="3429000"/>
                <a:ext cx="890649" cy="7629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958E4D0-89D3-A9DA-790E-B1A8AB23F13D}"/>
                  </a:ext>
                </a:extLst>
              </p:cNvPr>
              <p:cNvSpPr/>
              <p:nvPr/>
            </p:nvSpPr>
            <p:spPr>
              <a:xfrm>
                <a:off x="2800598" y="4227615"/>
                <a:ext cx="2535384" cy="76299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704C1C76-9505-C389-816D-3B54842275C4}"/>
                  </a:ext>
                </a:extLst>
              </p:cNvPr>
              <p:cNvSpPr/>
              <p:nvPr/>
            </p:nvSpPr>
            <p:spPr>
              <a:xfrm>
                <a:off x="7806046" y="4227615"/>
                <a:ext cx="2204854" cy="76299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ACC159-7EC4-AAF6-2A5B-3A9CCD4368BD}"/>
                  </a:ext>
                </a:extLst>
              </p:cNvPr>
              <p:cNvSpPr txBox="1"/>
              <p:nvPr/>
            </p:nvSpPr>
            <p:spPr>
              <a:xfrm>
                <a:off x="2800597" y="4275115"/>
                <a:ext cx="27679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подлежащее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AFE30E-1F04-3768-F239-6BB5D785A187}"/>
                </a:ext>
              </a:extLst>
            </p:cNvPr>
            <p:cNvSpPr txBox="1"/>
            <p:nvPr/>
          </p:nvSpPr>
          <p:spPr>
            <a:xfrm>
              <a:off x="7521035" y="3322121"/>
              <a:ext cx="2535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сказуемое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092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C00A9E-A515-5265-E136-FCB0942A58A6}"/>
              </a:ext>
            </a:extLst>
          </p:cNvPr>
          <p:cNvSpPr txBox="1"/>
          <p:nvPr/>
        </p:nvSpPr>
        <p:spPr>
          <a:xfrm>
            <a:off x="197922" y="1223158"/>
            <a:ext cx="11994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Несогласованные определения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связываются с существительными по способу управления или, реже, по способу примыкания.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Полка (какая?)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книг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сделана учеником.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чтение (какое?)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вслух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помогло мне исправить недочеты произношения.</a:t>
            </a:r>
          </a:p>
        </p:txBody>
      </p:sp>
    </p:spTree>
    <p:extLst>
      <p:ext uri="{BB962C8B-B14F-4D97-AF65-F5344CB8AC3E}">
        <p14:creationId xmlns:p14="http://schemas.microsoft.com/office/powerpoint/2010/main" val="310439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DEE813-908B-A078-4268-2C18E4BBD895}"/>
              </a:ext>
            </a:extLst>
          </p:cNvPr>
          <p:cNvSpPr/>
          <p:nvPr/>
        </p:nvSpPr>
        <p:spPr>
          <a:xfrm>
            <a:off x="1200700" y="1010752"/>
            <a:ext cx="99806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выражения согласованных определений</a:t>
            </a:r>
            <a:endParaRPr lang="ru-RU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1443ED3-7A7A-2612-4805-3D837D3F0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822617"/>
              </p:ext>
            </p:extLst>
          </p:nvPr>
        </p:nvGraphicFramePr>
        <p:xfrm>
          <a:off x="1295730" y="1741879"/>
          <a:ext cx="10235211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1737">
                  <a:extLst>
                    <a:ext uri="{9D8B030D-6E8A-4147-A177-3AD203B41FA5}">
                      <a16:colId xmlns:a16="http://schemas.microsoft.com/office/drawing/2014/main" val="504754730"/>
                    </a:ext>
                  </a:extLst>
                </a:gridCol>
                <a:gridCol w="3411737">
                  <a:extLst>
                    <a:ext uri="{9D8B030D-6E8A-4147-A177-3AD203B41FA5}">
                      <a16:colId xmlns:a16="http://schemas.microsoft.com/office/drawing/2014/main" val="2930298545"/>
                    </a:ext>
                  </a:extLst>
                </a:gridCol>
                <a:gridCol w="3411737">
                  <a:extLst>
                    <a:ext uri="{9D8B030D-6E8A-4147-A177-3AD203B41FA5}">
                      <a16:colId xmlns:a16="http://schemas.microsoft.com/office/drawing/2014/main" val="1267926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выражения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9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Имя прилагательное (полное)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какой? какая? какое? какие? чей?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вижу здесь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заливные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луга.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523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Причастие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какое? какие?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Побледневшее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небо стало опять синеть.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908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Порядковое числительное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который?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третий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день пути туристы сделали привал у реки.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329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Местоимения, которые склоняются как прилагательные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Вижу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твой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жребий на светлом челе.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83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617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57277-B35C-FCF8-9D2D-40C8789561B2}"/>
              </a:ext>
            </a:extLst>
          </p:cNvPr>
          <p:cNvSpPr txBox="1"/>
          <p:nvPr/>
        </p:nvSpPr>
        <p:spPr>
          <a:xfrm>
            <a:off x="273132" y="1246909"/>
            <a:ext cx="10937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второстепенный член предложения, обозначающий признак действия или другого признака.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 поясняет сказуемое или другие члены предложения.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C0E255-D094-05C6-5169-FE8386478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1283" y="3029863"/>
            <a:ext cx="3299756" cy="30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5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7E7A6FB-7903-A3C0-29C0-00762D3EAE47}"/>
              </a:ext>
            </a:extLst>
          </p:cNvPr>
          <p:cNvGrpSpPr/>
          <p:nvPr/>
        </p:nvGrpSpPr>
        <p:grpSpPr>
          <a:xfrm>
            <a:off x="687226" y="1185263"/>
            <a:ext cx="10535552" cy="3761336"/>
            <a:chOff x="687226" y="817130"/>
            <a:chExt cx="10535552" cy="376133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C168BDF-F01D-56B1-0488-07C09163A86C}"/>
                </a:ext>
              </a:extLst>
            </p:cNvPr>
            <p:cNvGrpSpPr/>
            <p:nvPr/>
          </p:nvGrpSpPr>
          <p:grpSpPr>
            <a:xfrm>
              <a:off x="3716976" y="2041058"/>
              <a:ext cx="4488873" cy="1200330"/>
              <a:chOff x="3621974" y="1162284"/>
              <a:chExt cx="4488873" cy="1200330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0C3386D7-9CE9-D3CA-5C4E-FE3B06ED3AF1}"/>
                  </a:ext>
                </a:extLst>
              </p:cNvPr>
              <p:cNvSpPr/>
              <p:nvPr/>
            </p:nvSpPr>
            <p:spPr>
              <a:xfrm>
                <a:off x="3621974" y="1162285"/>
                <a:ext cx="4488873" cy="1200329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3FC14648-FE42-64BF-5617-9194B1A1574C}"/>
                  </a:ext>
                </a:extLst>
              </p:cNvPr>
              <p:cNvSpPr/>
              <p:nvPr/>
            </p:nvSpPr>
            <p:spPr>
              <a:xfrm>
                <a:off x="3981920" y="1162284"/>
                <a:ext cx="3768980" cy="107721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200" dirty="0">
                    <a:ln w="0"/>
                    <a:solidFill>
                      <a:schemeClr val="tx1"/>
                    </a:solidFill>
                    <a:effectLst>
                      <a:reflection blurRad="6350" stA="53000" endA="300" endPos="35500" dir="5400000" sy="-90000" algn="bl" rotWithShape="0"/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виды обстоятельств </a:t>
                </a:r>
              </a:p>
              <a:p>
                <a:pPr algn="ctr"/>
                <a:r>
                  <a:rPr lang="ru-RU" sz="3200" dirty="0">
                    <a:ln w="0"/>
                    <a:solidFill>
                      <a:schemeClr val="tx1"/>
                    </a:solidFill>
                    <a:effectLst>
                      <a:reflection blurRad="6350" stA="53000" endA="300" endPos="35500" dir="5400000" sy="-90000" algn="bl" rotWithShape="0"/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значению</a:t>
                </a:r>
                <a:endParaRPr lang="ru-RU" sz="3200" b="0" cap="none" spc="0" dirty="0">
                  <a:ln w="0"/>
                  <a:solidFill>
                    <a:schemeClr val="tx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868096BC-3916-3AD8-4115-C9B4F8B1F7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1" y="2622373"/>
              <a:ext cx="9719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79650D36-4A77-B786-B467-D87342023C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5680" y="1504890"/>
              <a:ext cx="826424" cy="53588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2CDF684C-68ED-8098-7BF8-E4926331D868}"/>
                </a:ext>
              </a:extLst>
            </p:cNvPr>
            <p:cNvCxnSpPr>
              <a:cxnSpLocks/>
            </p:cNvCxnSpPr>
            <p:nvPr/>
          </p:nvCxnSpPr>
          <p:spPr>
            <a:xfrm>
              <a:off x="7623961" y="3241387"/>
              <a:ext cx="769170" cy="6575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E13C25EF-2CBE-CD1E-911B-1789697FD8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3723" y="3241387"/>
              <a:ext cx="828895" cy="6575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BAA91C1A-1E54-9067-1724-ADF65D1E0B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29693" y="1478868"/>
              <a:ext cx="690204" cy="5619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2F0920C7-7E4F-0FA9-5A5F-392638C37355}"/>
                </a:ext>
              </a:extLst>
            </p:cNvPr>
            <p:cNvCxnSpPr>
              <a:cxnSpLocks/>
            </p:cNvCxnSpPr>
            <p:nvPr/>
          </p:nvCxnSpPr>
          <p:spPr>
            <a:xfrm>
              <a:off x="8205849" y="2610403"/>
              <a:ext cx="9719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C00A4818-B7B8-327C-FC14-071F8AD9273A}"/>
                </a:ext>
              </a:extLst>
            </p:cNvPr>
            <p:cNvSpPr/>
            <p:nvPr/>
          </p:nvSpPr>
          <p:spPr>
            <a:xfrm>
              <a:off x="1941615" y="817130"/>
              <a:ext cx="1866804" cy="66173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63D50039-36C7-227C-75EF-6C32BE696113}"/>
                </a:ext>
              </a:extLst>
            </p:cNvPr>
            <p:cNvSpPr/>
            <p:nvPr/>
          </p:nvSpPr>
          <p:spPr>
            <a:xfrm>
              <a:off x="7901594" y="817130"/>
              <a:ext cx="1866804" cy="66173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2550FA54-E690-D264-77F0-AFAAE1FBB31E}"/>
                </a:ext>
              </a:extLst>
            </p:cNvPr>
            <p:cNvSpPr/>
            <p:nvPr/>
          </p:nvSpPr>
          <p:spPr>
            <a:xfrm>
              <a:off x="687226" y="2289902"/>
              <a:ext cx="2048428" cy="66173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DB484477-14B5-886D-1A3A-D13955E524B0}"/>
                </a:ext>
              </a:extLst>
            </p:cNvPr>
            <p:cNvSpPr/>
            <p:nvPr/>
          </p:nvSpPr>
          <p:spPr>
            <a:xfrm>
              <a:off x="1779319" y="3916728"/>
              <a:ext cx="1866804" cy="66173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DB96A8B0-100A-468F-7D31-E439E0567BA1}"/>
                </a:ext>
              </a:extLst>
            </p:cNvPr>
            <p:cNvSpPr/>
            <p:nvPr/>
          </p:nvSpPr>
          <p:spPr>
            <a:xfrm>
              <a:off x="9177845" y="2310353"/>
              <a:ext cx="1866804" cy="66173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9C67BC2A-61AD-318F-8556-DDD22B5C3634}"/>
                </a:ext>
              </a:extLst>
            </p:cNvPr>
            <p:cNvSpPr/>
            <p:nvPr/>
          </p:nvSpPr>
          <p:spPr>
            <a:xfrm>
              <a:off x="7758445" y="3916728"/>
              <a:ext cx="1866804" cy="66173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3BAB49-D9C3-B1AA-6130-5289FFB6942D}"/>
                </a:ext>
              </a:extLst>
            </p:cNvPr>
            <p:cNvSpPr txBox="1"/>
            <p:nvPr/>
          </p:nvSpPr>
          <p:spPr>
            <a:xfrm>
              <a:off x="687226" y="2277986"/>
              <a:ext cx="2336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образа действия или степени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E86775-855F-CE96-4CCE-06DCF2CB14B6}"/>
                </a:ext>
              </a:extLst>
            </p:cNvPr>
            <p:cNvSpPr txBox="1"/>
            <p:nvPr/>
          </p:nvSpPr>
          <p:spPr>
            <a:xfrm>
              <a:off x="2423602" y="915315"/>
              <a:ext cx="13917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E1192DF-B2FE-0751-EA11-0B083A86498D}"/>
                </a:ext>
              </a:extLst>
            </p:cNvPr>
            <p:cNvSpPr txBox="1"/>
            <p:nvPr/>
          </p:nvSpPr>
          <p:spPr>
            <a:xfrm>
              <a:off x="8233155" y="926278"/>
              <a:ext cx="1385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времени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778E5-E6CE-17BF-366A-A57FF7BCE257}"/>
                </a:ext>
              </a:extLst>
            </p:cNvPr>
            <p:cNvSpPr txBox="1"/>
            <p:nvPr/>
          </p:nvSpPr>
          <p:spPr>
            <a:xfrm>
              <a:off x="9488384" y="2422298"/>
              <a:ext cx="1734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условия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5A1B84-AE44-5D4B-094D-D35EF0101124}"/>
                </a:ext>
              </a:extLst>
            </p:cNvPr>
            <p:cNvSpPr txBox="1"/>
            <p:nvPr/>
          </p:nvSpPr>
          <p:spPr>
            <a:xfrm>
              <a:off x="7984719" y="4061361"/>
              <a:ext cx="1586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причины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CFDE88-FDA6-B956-AA72-6D7281203A20}"/>
                </a:ext>
              </a:extLst>
            </p:cNvPr>
            <p:cNvSpPr txBox="1"/>
            <p:nvPr/>
          </p:nvSpPr>
          <p:spPr>
            <a:xfrm>
              <a:off x="2214748" y="4009980"/>
              <a:ext cx="13240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728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B33947-F2D9-B5A0-163B-B932CA10AF75}"/>
              </a:ext>
            </a:extLst>
          </p:cNvPr>
          <p:cNvSpPr txBox="1"/>
          <p:nvPr/>
        </p:nvSpPr>
        <p:spPr>
          <a:xfrm>
            <a:off x="1520041" y="6207045"/>
            <a:ext cx="444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3 класс, ч. 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EFADC1C-BBDA-AD56-CAD3-F357F2FC4D74}"/>
              </a:ext>
            </a:extLst>
          </p:cNvPr>
          <p:cNvGrpSpPr/>
          <p:nvPr/>
        </p:nvGrpSpPr>
        <p:grpSpPr>
          <a:xfrm>
            <a:off x="1" y="0"/>
            <a:ext cx="12191999" cy="5913912"/>
            <a:chOff x="1" y="0"/>
            <a:chExt cx="12191999" cy="591391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B439786-B776-6864-136E-381E92A26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282"/>
            <a:stretch/>
          </p:blipFill>
          <p:spPr>
            <a:xfrm>
              <a:off x="1" y="0"/>
              <a:ext cx="6095878" cy="319446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21FD5A6-F326-6714-82CD-C84E7F729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3358534"/>
              <a:ext cx="6095878" cy="69357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3916DE8-723F-7141-2AE4-0B5E35511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122" y="0"/>
              <a:ext cx="6095878" cy="5913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0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386C5C3-988A-65E2-A877-62F26DCB12B8}"/>
              </a:ext>
            </a:extLst>
          </p:cNvPr>
          <p:cNvGrpSpPr/>
          <p:nvPr/>
        </p:nvGrpSpPr>
        <p:grpSpPr>
          <a:xfrm>
            <a:off x="0" y="0"/>
            <a:ext cx="6365174" cy="5854535"/>
            <a:chOff x="0" y="0"/>
            <a:chExt cx="6709558" cy="623518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4F16E35-2EAE-048C-ADC2-898E0C43E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709558" cy="2687927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4B4026A-A7C3-5DAD-0B4B-87679ECE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687927"/>
              <a:ext cx="6709558" cy="281616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099B729-2453-FC15-F23C-EA8960C62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41750"/>
              <a:ext cx="6709558" cy="793432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91C412-FD37-166C-4C93-38C0E3056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170" y="0"/>
            <a:ext cx="5921829" cy="22574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9856E4-EB7C-23DA-2261-C14D3CC75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461" y="2219825"/>
            <a:ext cx="5949538" cy="23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01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3CF98-70FC-AC12-B124-2ABD45A07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511" y="-6155"/>
            <a:ext cx="5825489" cy="5474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CC3F38-4217-0930-86E2-195B8F66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2"/>
          <a:stretch/>
        </p:blipFill>
        <p:spPr>
          <a:xfrm>
            <a:off x="14328" y="46378"/>
            <a:ext cx="6200369" cy="2212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2A9D4A-6190-3637-845C-19D9CC9B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" y="2180675"/>
            <a:ext cx="6366511" cy="32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8FAE62-2EE5-C34A-7F2D-38C28B526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98923" cy="26600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727CC-B663-5413-7A98-6FFD8EFF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028" y="165499"/>
            <a:ext cx="5145972" cy="6692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49048-78CA-CE8C-07A0-C5E232A85031}"/>
              </a:ext>
            </a:extLst>
          </p:cNvPr>
          <p:cNvSpPr txBox="1"/>
          <p:nvPr/>
        </p:nvSpPr>
        <p:spPr>
          <a:xfrm>
            <a:off x="2826327" y="6323169"/>
            <a:ext cx="444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4 класс, ч. 1</a:t>
            </a:r>
          </a:p>
        </p:txBody>
      </p:sp>
    </p:spTree>
    <p:extLst>
      <p:ext uri="{BB962C8B-B14F-4D97-AF65-F5344CB8AC3E}">
        <p14:creationId xmlns:p14="http://schemas.microsoft.com/office/powerpoint/2010/main" val="4263585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3773D7-C0C9-F0E2-9911-223DE4D0F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4" y="1200893"/>
            <a:ext cx="4029199" cy="40291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87B250-FC88-135B-4D58-A7C5E830EEC7}"/>
              </a:ext>
            </a:extLst>
          </p:cNvPr>
          <p:cNvSpPr/>
          <p:nvPr/>
        </p:nvSpPr>
        <p:spPr>
          <a:xfrm>
            <a:off x="4399403" y="544769"/>
            <a:ext cx="4889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90116-FD1D-4311-2ED4-CB8A0D150218}"/>
              </a:ext>
            </a:extLst>
          </p:cNvPr>
          <p:cNvSpPr txBox="1"/>
          <p:nvPr/>
        </p:nvSpPr>
        <p:spPr>
          <a:xfrm>
            <a:off x="4536374" y="1757548"/>
            <a:ext cx="6863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предложения бывают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главными и неглавными;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главными, не очень главными и совсем неглавными;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главными и второстепенными</a:t>
            </a:r>
          </a:p>
        </p:txBody>
      </p:sp>
    </p:spTree>
    <p:extLst>
      <p:ext uri="{BB962C8B-B14F-4D97-AF65-F5344CB8AC3E}">
        <p14:creationId xmlns:p14="http://schemas.microsoft.com/office/powerpoint/2010/main" val="824830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E63B0F-6DF8-E8D2-E06B-4F56A59ED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6" y="1401288"/>
            <a:ext cx="3686299" cy="36862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EE0F53-8F4B-B397-4A99-850CE8544C38}"/>
              </a:ext>
            </a:extLst>
          </p:cNvPr>
          <p:cNvSpPr/>
          <p:nvPr/>
        </p:nvSpPr>
        <p:spPr>
          <a:xfrm>
            <a:off x="4020081" y="939623"/>
            <a:ext cx="5553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3CC89-2306-B5E7-CBA7-37706F7B2BA9}"/>
              </a:ext>
            </a:extLst>
          </p:cNvPr>
          <p:cNvSpPr txBox="1"/>
          <p:nvPr/>
        </p:nvSpPr>
        <p:spPr>
          <a:xfrm>
            <a:off x="4405745" y="2324618"/>
            <a:ext cx="6863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предложения бывают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главными и второстепенными</a:t>
            </a:r>
          </a:p>
        </p:txBody>
      </p:sp>
    </p:spTree>
    <p:extLst>
      <p:ext uri="{BB962C8B-B14F-4D97-AF65-F5344CB8AC3E}">
        <p14:creationId xmlns:p14="http://schemas.microsoft.com/office/powerpoint/2010/main" val="193426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2BC89-2CA8-AE68-246B-68B082C09F43}"/>
              </a:ext>
            </a:extLst>
          </p:cNvPr>
          <p:cNvSpPr txBox="1"/>
          <p:nvPr/>
        </p:nvSpPr>
        <p:spPr>
          <a:xfrm>
            <a:off x="581890" y="1282535"/>
            <a:ext cx="1073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Подлежащее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главный член предложения, который связан со сказуемым и отвечает на вопросы И. п.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кто? что?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754A5-D243-5B8F-CB47-80DB98DF6248}"/>
              </a:ext>
            </a:extLst>
          </p:cNvPr>
          <p:cNvSpPr txBox="1"/>
          <p:nvPr/>
        </p:nvSpPr>
        <p:spPr>
          <a:xfrm>
            <a:off x="581890" y="2636322"/>
            <a:ext cx="10200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Установилась (что?) хорошая погода. (Кто?) Крестьяне начали сев.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B09DA1-C318-7246-DD61-5D421F06E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5828" y="3429000"/>
            <a:ext cx="2968831" cy="27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2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DE6C1-1490-CBE9-BE8A-DED86A8D5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0452E2-DBD0-1DC1-2B99-D17ABE451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4" y="1200893"/>
            <a:ext cx="4029199" cy="40291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579288-75FB-3629-9247-FC65DE3E2969}"/>
              </a:ext>
            </a:extLst>
          </p:cNvPr>
          <p:cNvSpPr/>
          <p:nvPr/>
        </p:nvSpPr>
        <p:spPr>
          <a:xfrm>
            <a:off x="4399403" y="544769"/>
            <a:ext cx="4889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175F8-0E5A-C7D5-F61C-03DD75EFB6DB}"/>
              </a:ext>
            </a:extLst>
          </p:cNvPr>
          <p:cNvSpPr txBox="1"/>
          <p:nvPr/>
        </p:nvSpPr>
        <p:spPr>
          <a:xfrm>
            <a:off x="4536374" y="1757548"/>
            <a:ext cx="686393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Второстепенные члены предложения поясняют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главные члены предложения;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члены предложения, кроме главных;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или другие члены предложения</a:t>
            </a:r>
          </a:p>
        </p:txBody>
      </p:sp>
    </p:spTree>
    <p:extLst>
      <p:ext uri="{BB962C8B-B14F-4D97-AF65-F5344CB8AC3E}">
        <p14:creationId xmlns:p14="http://schemas.microsoft.com/office/powerpoint/2010/main" val="3634474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6D9DC-A912-ECBE-3345-7C9B47FD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92DC7-47A4-CBE5-6452-308C3CC5A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6" y="1401288"/>
            <a:ext cx="3686299" cy="36862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01EFC2-3EFA-B4D3-CEB9-60E6691439F5}"/>
              </a:ext>
            </a:extLst>
          </p:cNvPr>
          <p:cNvSpPr/>
          <p:nvPr/>
        </p:nvSpPr>
        <p:spPr>
          <a:xfrm>
            <a:off x="4020081" y="939623"/>
            <a:ext cx="5553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0A270-3097-A596-AC48-8FFC11229872}"/>
              </a:ext>
            </a:extLst>
          </p:cNvPr>
          <p:cNvSpPr txBox="1"/>
          <p:nvPr/>
        </p:nvSpPr>
        <p:spPr>
          <a:xfrm>
            <a:off x="4020081" y="2078182"/>
            <a:ext cx="7172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Второстепенные члены предложения поясняют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главные или другие члены предложения</a:t>
            </a:r>
          </a:p>
        </p:txBody>
      </p:sp>
    </p:spTree>
    <p:extLst>
      <p:ext uri="{BB962C8B-B14F-4D97-AF65-F5344CB8AC3E}">
        <p14:creationId xmlns:p14="http://schemas.microsoft.com/office/powerpoint/2010/main" val="2925820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21FEB-7A61-819F-916B-E7C44D69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6C015C-1CF3-AB05-021D-ADFEE8793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4" y="1200893"/>
            <a:ext cx="4029199" cy="40291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44DC37-616A-8692-1669-00DD670AC783}"/>
              </a:ext>
            </a:extLst>
          </p:cNvPr>
          <p:cNvSpPr/>
          <p:nvPr/>
        </p:nvSpPr>
        <p:spPr>
          <a:xfrm>
            <a:off x="4399403" y="544769"/>
            <a:ext cx="4889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67B08-11DA-BAFC-C580-7A7EAEEF060C}"/>
              </a:ext>
            </a:extLst>
          </p:cNvPr>
          <p:cNvSpPr txBox="1"/>
          <p:nvPr/>
        </p:nvSpPr>
        <p:spPr>
          <a:xfrm>
            <a:off x="4536374" y="1757548"/>
            <a:ext cx="68639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 наличию (отсутствию) второстепенных членов предложения бывают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распространенными и нераспространенными;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простыми и сложными;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односоставными и двусоставными</a:t>
            </a:r>
          </a:p>
        </p:txBody>
      </p:sp>
    </p:spTree>
    <p:extLst>
      <p:ext uri="{BB962C8B-B14F-4D97-AF65-F5344CB8AC3E}">
        <p14:creationId xmlns:p14="http://schemas.microsoft.com/office/powerpoint/2010/main" val="1453487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2EA17-57DC-6BD7-B3E5-0DA996EEC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445272-26D5-3F82-2E3C-BA0203840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6" y="1401288"/>
            <a:ext cx="3686299" cy="36862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0CF4AF-5229-1FA9-E3DE-A63F57A41497}"/>
              </a:ext>
            </a:extLst>
          </p:cNvPr>
          <p:cNvSpPr/>
          <p:nvPr/>
        </p:nvSpPr>
        <p:spPr>
          <a:xfrm>
            <a:off x="4020081" y="939623"/>
            <a:ext cx="5553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7FD8C-E60E-5566-DD44-B58E5A9EC04D}"/>
              </a:ext>
            </a:extLst>
          </p:cNvPr>
          <p:cNvSpPr txBox="1"/>
          <p:nvPr/>
        </p:nvSpPr>
        <p:spPr>
          <a:xfrm>
            <a:off x="4354288" y="2137559"/>
            <a:ext cx="6863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 наличию (отсутствию) второстепенных членов предложения бывают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распространенными и нераспространенными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056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1554861-16FB-CC8C-E3D1-37EF7DC5D7E3}"/>
              </a:ext>
            </a:extLst>
          </p:cNvPr>
          <p:cNvGrpSpPr/>
          <p:nvPr/>
        </p:nvGrpSpPr>
        <p:grpSpPr>
          <a:xfrm>
            <a:off x="626533" y="909935"/>
            <a:ext cx="12039214" cy="5694065"/>
            <a:chOff x="626533" y="1240135"/>
            <a:chExt cx="12039214" cy="5694065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5457682-1BDD-DAD8-A7C7-B552CBA06B1A}"/>
                </a:ext>
              </a:extLst>
            </p:cNvPr>
            <p:cNvSpPr/>
            <p:nvPr/>
          </p:nvSpPr>
          <p:spPr>
            <a:xfrm>
              <a:off x="2383753" y="1240135"/>
              <a:ext cx="67810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Спасибо за внимание!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C1F318-6576-9AD3-6EAA-2B205B2E877F}"/>
                </a:ext>
              </a:extLst>
            </p:cNvPr>
            <p:cNvSpPr txBox="1"/>
            <p:nvPr/>
          </p:nvSpPr>
          <p:spPr>
            <a:xfrm>
              <a:off x="626533" y="2641600"/>
              <a:ext cx="885613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Вопросы и замечания можно присылать на электронную почту</a:t>
              </a:r>
            </a:p>
            <a:p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800" dirty="0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sinyavskayaalena1960@</a:t>
              </a:r>
              <a:r>
                <a:rPr lang="en-US" sz="2800" dirty="0" err="1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yandex</a:t>
              </a:r>
              <a:r>
                <a:rPr lang="ru-RU" sz="2800" dirty="0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800" dirty="0" err="1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ru</a:t>
              </a:r>
              <a:endPara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D05C3C7-7862-3DCC-72AA-F53DB42D0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2847" y="2781300"/>
              <a:ext cx="4152900" cy="415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885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3B2B7C-B5F4-7C43-8C87-0E1C33E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9C1C03-3C4C-0DA3-F722-6D5E977B6D67}"/>
              </a:ext>
            </a:extLst>
          </p:cNvPr>
          <p:cNvSpPr/>
          <p:nvPr/>
        </p:nvSpPr>
        <p:spPr>
          <a:xfrm>
            <a:off x="3885625" y="0"/>
            <a:ext cx="38507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Способы выражения </a:t>
            </a:r>
          </a:p>
          <a:p>
            <a:pPr algn="ctr"/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подлежащего</a:t>
            </a:r>
            <a:endParaRPr lang="ru-RU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8C8F278-0CCC-C39B-E801-3BED10F92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59254"/>
              </p:ext>
            </p:extLst>
          </p:nvPr>
        </p:nvGraphicFramePr>
        <p:xfrm>
          <a:off x="534388" y="1077218"/>
          <a:ext cx="11483440" cy="509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1047">
                  <a:extLst>
                    <a:ext uri="{9D8B030D-6E8A-4147-A177-3AD203B41FA5}">
                      <a16:colId xmlns:a16="http://schemas.microsoft.com/office/drawing/2014/main" val="1598403366"/>
                    </a:ext>
                  </a:extLst>
                </a:gridCol>
                <a:gridCol w="6982393">
                  <a:extLst>
                    <a:ext uri="{9D8B030D-6E8A-4147-A177-3AD203B41FA5}">
                      <a16:colId xmlns:a16="http://schemas.microsoft.com/office/drawing/2014/main" val="2185775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выражения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62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Существительное в И. п. (или другие части речи, употребленные в значении имени существительного)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Густо пошел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снег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Собравшиеся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обсуждали предстоящий поход. (прич.)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Девять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делится на три. (числ.) Громкое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прокатилось над площадью. (междом.)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97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Местоимение в И.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поехала на море поездом.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31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Неопр. форма глагола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Охранять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природу – значит охранять Родину.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215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Фразеологизмы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поле вышли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мала до велика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592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Собственное 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Широкой полосой, от края до края, протянулся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Млечный Путь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Синтаксически цельное словосочетание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  с бабушкой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любили ходить в лес.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580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23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916DAB-D9F2-1844-0E8D-05343B6F752D}"/>
              </a:ext>
            </a:extLst>
          </p:cNvPr>
          <p:cNvSpPr txBox="1"/>
          <p:nvPr/>
        </p:nvSpPr>
        <p:spPr>
          <a:xfrm>
            <a:off x="570016" y="1223158"/>
            <a:ext cx="10545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Сказуемое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главный член предложения, который связан с подлежащим и отвечает на вопросы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 предмет? что с ним происходит? каков он? что он такое? кто он такой?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Вот и солнце (что делает?)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встает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Ночь (какова?)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свежа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C1D471-78C5-7DB9-5D80-533423062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2743" y="3429000"/>
            <a:ext cx="2968831" cy="27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4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DF1AD-7AED-51DD-7616-5EECCC8C5FEF}"/>
              </a:ext>
            </a:extLst>
          </p:cNvPr>
          <p:cNvSpPr txBox="1"/>
          <p:nvPr/>
        </p:nvSpPr>
        <p:spPr>
          <a:xfrm>
            <a:off x="546264" y="1223158"/>
            <a:ext cx="11234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Сказуемое может быть выражено глаголом в форме одного из наклонений.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90B6787-7C37-BB4B-1EDB-1E68FEDFA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084557"/>
              </p:ext>
            </p:extLst>
          </p:nvPr>
        </p:nvGraphicFramePr>
        <p:xfrm>
          <a:off x="1075376" y="2539875"/>
          <a:ext cx="1017583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3314">
                  <a:extLst>
                    <a:ext uri="{9D8B030D-6E8A-4147-A177-3AD203B41FA5}">
                      <a16:colId xmlns:a16="http://schemas.microsoft.com/office/drawing/2014/main" val="1498032678"/>
                    </a:ext>
                  </a:extLst>
                </a:gridCol>
                <a:gridCol w="6252520">
                  <a:extLst>
                    <a:ext uri="{9D8B030D-6E8A-4147-A177-3AD203B41FA5}">
                      <a16:colId xmlns:a16="http://schemas.microsoft.com/office/drawing/2014/main" val="212272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Наклонение глагола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1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Изъявительное наклонение.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Весеннее солнце быстро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плавит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снег. Небо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затянуло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облаками. Я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приеду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завтра. Мы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будем встречаться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13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Условное наклонение.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 бы рад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твоему звонку.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94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Повелительное наклонение.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Береги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платье снову, а честь смолоду.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725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35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99E49F9-3942-F97F-55E6-BDA3F6C143A0}"/>
              </a:ext>
            </a:extLst>
          </p:cNvPr>
          <p:cNvGrpSpPr/>
          <p:nvPr/>
        </p:nvGrpSpPr>
        <p:grpSpPr>
          <a:xfrm>
            <a:off x="2604655" y="261257"/>
            <a:ext cx="7426036" cy="2406732"/>
            <a:chOff x="2747158" y="783771"/>
            <a:chExt cx="7426036" cy="2406732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30013E9E-D2A6-AABC-A803-B558D0E41D52}"/>
                </a:ext>
              </a:extLst>
            </p:cNvPr>
            <p:cNvSpPr/>
            <p:nvPr/>
          </p:nvSpPr>
          <p:spPr>
            <a:xfrm>
              <a:off x="4356265" y="783771"/>
              <a:ext cx="3218213" cy="914400"/>
            </a:xfrm>
            <a:prstGeom prst="roundRect">
              <a:avLst>
                <a:gd name="adj" fmla="val 2835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403D2B-816E-74C1-44A0-2B257DE27A87}"/>
                </a:ext>
              </a:extLst>
            </p:cNvPr>
            <p:cNvSpPr txBox="1"/>
            <p:nvPr/>
          </p:nvSpPr>
          <p:spPr>
            <a:xfrm>
              <a:off x="4855028" y="905409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сказуемое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C95F265-3114-E7A8-2285-EEBDC2791943}"/>
                </a:ext>
              </a:extLst>
            </p:cNvPr>
            <p:cNvSpPr/>
            <p:nvPr/>
          </p:nvSpPr>
          <p:spPr>
            <a:xfrm>
              <a:off x="6954981" y="2276103"/>
              <a:ext cx="3218213" cy="914400"/>
            </a:xfrm>
            <a:prstGeom prst="roundRect">
              <a:avLst>
                <a:gd name="adj" fmla="val 2835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A686928A-32FE-A109-A8C4-718FF973769A}"/>
                </a:ext>
              </a:extLst>
            </p:cNvPr>
            <p:cNvSpPr/>
            <p:nvPr/>
          </p:nvSpPr>
          <p:spPr>
            <a:xfrm>
              <a:off x="2747158" y="2276103"/>
              <a:ext cx="3218213" cy="914400"/>
            </a:xfrm>
            <a:prstGeom prst="roundRect">
              <a:avLst>
                <a:gd name="adj" fmla="val 2835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92323213-5D18-21D0-488F-AD405F2ACA58}"/>
                </a:ext>
              </a:extLst>
            </p:cNvPr>
            <p:cNvCxnSpPr/>
            <p:nvPr/>
          </p:nvCxnSpPr>
          <p:spPr>
            <a:xfrm flipH="1">
              <a:off x="4096987" y="1698171"/>
              <a:ext cx="926275" cy="5779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7A8B6C02-50FF-0889-6289-272B9D58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075714" y="1698171"/>
              <a:ext cx="926275" cy="5779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A14B43-9EAF-B541-4FD7-6A4940026EB6}"/>
                </a:ext>
              </a:extLst>
            </p:cNvPr>
            <p:cNvSpPr txBox="1"/>
            <p:nvPr/>
          </p:nvSpPr>
          <p:spPr>
            <a:xfrm>
              <a:off x="3311234" y="2403308"/>
              <a:ext cx="2090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простое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EA3182-FD79-11CB-DDCE-4A8AA39A2553}"/>
                </a:ext>
              </a:extLst>
            </p:cNvPr>
            <p:cNvSpPr txBox="1"/>
            <p:nvPr/>
          </p:nvSpPr>
          <p:spPr>
            <a:xfrm>
              <a:off x="7485413" y="2403308"/>
              <a:ext cx="2224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составное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FBA687-8EFF-ECBC-D66D-0698A1337F1F}"/>
              </a:ext>
            </a:extLst>
          </p:cNvPr>
          <p:cNvSpPr txBox="1"/>
          <p:nvPr/>
        </p:nvSpPr>
        <p:spPr>
          <a:xfrm>
            <a:off x="324592" y="2912739"/>
            <a:ext cx="115428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Простым глагольным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сказуемым называется сказуемое, выраженное одним глаголом в форме какого-либо наклонения.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Лексическое и грамматическое значение сказуемого выражаются одним словом.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По небу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бежали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облака.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8C804B-A7BB-0BBB-DEC9-D01256A6B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8576" y="3915888"/>
            <a:ext cx="2968831" cy="27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6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86599D-A8A5-47E5-A2BC-5E85A01059F6}"/>
              </a:ext>
            </a:extLst>
          </p:cNvPr>
          <p:cNvSpPr txBox="1"/>
          <p:nvPr/>
        </p:nvSpPr>
        <p:spPr>
          <a:xfrm>
            <a:off x="534390" y="1353787"/>
            <a:ext cx="11123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называется сказуемое, в котором лексическое и грамматическое значение выражаются в разных словах.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На темном небе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мигать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C56EF-CC02-EB5C-CF4E-26E4D800D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4186" y="2974770"/>
            <a:ext cx="2968831" cy="27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2930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3073</TotalTime>
  <Words>1198</Words>
  <Application>Microsoft Office PowerPoint</Application>
  <PresentationFormat>Широкоэкранный</PresentationFormat>
  <Paragraphs>197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Helvetica Neue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Топал Елена Константиновна;Синявская Елена Валентиновна</dc:creator>
  <cp:lastModifiedBy>елена синявская</cp:lastModifiedBy>
  <cp:revision>198</cp:revision>
  <dcterms:modified xsi:type="dcterms:W3CDTF">2025-03-03T08:44:46Z</dcterms:modified>
</cp:coreProperties>
</file>