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9" r:id="rId2"/>
    <p:sldMasterId id="2147483787" r:id="rId3"/>
  </p:sldMasterIdLst>
  <p:notesMasterIdLst>
    <p:notesMasterId r:id="rId19"/>
  </p:notesMasterIdLst>
  <p:handoutMasterIdLst>
    <p:handoutMasterId r:id="rId20"/>
  </p:handoutMasterIdLst>
  <p:sldIdLst>
    <p:sldId id="317" r:id="rId4"/>
    <p:sldId id="451" r:id="rId5"/>
    <p:sldId id="460" r:id="rId6"/>
    <p:sldId id="461" r:id="rId7"/>
    <p:sldId id="462" r:id="rId8"/>
    <p:sldId id="463" r:id="rId9"/>
    <p:sldId id="452" r:id="rId10"/>
    <p:sldId id="457" r:id="rId11"/>
    <p:sldId id="341" r:id="rId12"/>
    <p:sldId id="458" r:id="rId13"/>
    <p:sldId id="448" r:id="rId14"/>
    <p:sldId id="449" r:id="rId15"/>
    <p:sldId id="450" r:id="rId16"/>
    <p:sldId id="431" r:id="rId17"/>
    <p:sldId id="343" r:id="rId18"/>
  </p:sldIdLst>
  <p:sldSz cx="12192000" cy="6858000"/>
  <p:notesSz cx="6797675" cy="9928225"/>
  <p:custDataLst>
    <p:tags r:id="rId2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9D6"/>
    <a:srgbClr val="4EEDA1"/>
    <a:srgbClr val="C00000"/>
    <a:srgbClr val="28458D"/>
    <a:srgbClr val="2F75B5"/>
    <a:srgbClr val="D0E1EE"/>
    <a:srgbClr val="4886BE"/>
    <a:srgbClr val="10A4D2"/>
    <a:srgbClr val="233C78"/>
    <a:srgbClr val="2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9" autoAdjust="0"/>
    <p:restoredTop sz="96405" autoAdjust="0"/>
  </p:normalViewPr>
  <p:slideViewPr>
    <p:cSldViewPr snapToGrid="0">
      <p:cViewPr varScale="1">
        <p:scale>
          <a:sx n="115" d="100"/>
          <a:sy n="115" d="100"/>
        </p:scale>
        <p:origin x="64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EC0AE41-60DF-19F4-9FA2-FE6479B9A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37652B-8B45-6FF7-9E4A-4C3328410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10F35-57A0-EE48-BE76-D10CAD4E74E4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6056A-2908-1E00-3F80-A0A0D771A3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52CD8-08E2-9907-1162-3BB07FA46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7243AC-1598-C046-8D85-900D2E8FD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C85AA3-575C-8CB7-B5C8-D9DCDE879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C9F1F-7402-60D7-0395-878A251A06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5CE0B5-28CA-C248-B3F2-233800D10280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E7E0263-CFA0-955A-3B69-DA5774291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9A41C39-A695-8732-BCE9-FAF57049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4" y="4778673"/>
            <a:ext cx="5437188" cy="3908525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BE2CC-8F17-C4D3-D507-F9A50112BE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CAB466-6BDE-F281-67D7-2E71E3CD3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59DD6-E7DE-B347-B32C-56244998E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5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30.01.2025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7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30.01.2025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79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5" name="Скругленный прямоугольник 25"/>
          <p:cNvSpPr/>
          <p:nvPr/>
        </p:nvSpPr>
        <p:spPr bwMode="auto">
          <a:xfrm>
            <a:off x="1102864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26"/>
          <p:cNvSpPr/>
          <p:nvPr/>
        </p:nvSpPr>
        <p:spPr bwMode="auto">
          <a:xfrm>
            <a:off x="1403011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27"/>
          <p:cNvSpPr/>
          <p:nvPr/>
        </p:nvSpPr>
        <p:spPr bwMode="auto">
          <a:xfrm>
            <a:off x="1703158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28"/>
          <p:cNvSpPr/>
          <p:nvPr/>
        </p:nvSpPr>
        <p:spPr bwMode="auto">
          <a:xfrm>
            <a:off x="2003305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29"/>
          <p:cNvSpPr/>
          <p:nvPr/>
        </p:nvSpPr>
        <p:spPr bwMode="auto">
          <a:xfrm>
            <a:off x="2003305" y="90270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30"/>
          <p:cNvSpPr/>
          <p:nvPr/>
        </p:nvSpPr>
        <p:spPr bwMode="auto">
          <a:xfrm>
            <a:off x="1403011" y="90733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31"/>
          <p:cNvSpPr/>
          <p:nvPr/>
        </p:nvSpPr>
        <p:spPr bwMode="auto">
          <a:xfrm>
            <a:off x="1403011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32"/>
          <p:cNvSpPr/>
          <p:nvPr/>
        </p:nvSpPr>
        <p:spPr bwMode="auto">
          <a:xfrm>
            <a:off x="2303452" y="61442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33"/>
          <p:cNvSpPr/>
          <p:nvPr/>
        </p:nvSpPr>
        <p:spPr bwMode="auto">
          <a:xfrm>
            <a:off x="1112840" y="60978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34"/>
          <p:cNvSpPr/>
          <p:nvPr/>
        </p:nvSpPr>
        <p:spPr bwMode="auto">
          <a:xfrm>
            <a:off x="822669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35"/>
          <p:cNvSpPr/>
          <p:nvPr/>
        </p:nvSpPr>
        <p:spPr bwMode="auto">
          <a:xfrm>
            <a:off x="530512" y="60436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36"/>
          <p:cNvSpPr/>
          <p:nvPr/>
        </p:nvSpPr>
        <p:spPr bwMode="auto">
          <a:xfrm>
            <a:off x="239348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37"/>
          <p:cNvSpPr/>
          <p:nvPr/>
        </p:nvSpPr>
        <p:spPr bwMode="auto">
          <a:xfrm>
            <a:off x="530512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38"/>
          <p:cNvSpPr/>
          <p:nvPr/>
        </p:nvSpPr>
        <p:spPr bwMode="auto">
          <a:xfrm>
            <a:off x="822669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39"/>
          <p:cNvSpPr/>
          <p:nvPr/>
        </p:nvSpPr>
        <p:spPr bwMode="auto">
          <a:xfrm>
            <a:off x="1112840" y="31223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53"/>
          <p:cNvSpPr/>
          <p:nvPr/>
        </p:nvSpPr>
        <p:spPr bwMode="auto">
          <a:xfrm>
            <a:off x="10759658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54"/>
          <p:cNvSpPr/>
          <p:nvPr/>
        </p:nvSpPr>
        <p:spPr bwMode="auto">
          <a:xfrm>
            <a:off x="11660099" y="639271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55"/>
          <p:cNvSpPr/>
          <p:nvPr/>
        </p:nvSpPr>
        <p:spPr bwMode="auto">
          <a:xfrm>
            <a:off x="10469487" y="63880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56"/>
          <p:cNvSpPr/>
          <p:nvPr/>
        </p:nvSpPr>
        <p:spPr bwMode="auto">
          <a:xfrm>
            <a:off x="10179316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58"/>
          <p:cNvSpPr/>
          <p:nvPr/>
        </p:nvSpPr>
        <p:spPr bwMode="auto">
          <a:xfrm>
            <a:off x="9595995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59"/>
          <p:cNvSpPr/>
          <p:nvPr/>
        </p:nvSpPr>
        <p:spPr bwMode="auto">
          <a:xfrm>
            <a:off x="9887159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60"/>
          <p:cNvSpPr/>
          <p:nvPr/>
        </p:nvSpPr>
        <p:spPr bwMode="auto">
          <a:xfrm>
            <a:off x="10179316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61"/>
          <p:cNvSpPr/>
          <p:nvPr/>
        </p:nvSpPr>
        <p:spPr bwMode="auto">
          <a:xfrm>
            <a:off x="10469487" y="609052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62"/>
          <p:cNvSpPr/>
          <p:nvPr/>
        </p:nvSpPr>
        <p:spPr bwMode="auto">
          <a:xfrm>
            <a:off x="10469487" y="579297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63"/>
          <p:cNvSpPr/>
          <p:nvPr/>
        </p:nvSpPr>
        <p:spPr bwMode="auto">
          <a:xfrm>
            <a:off x="9887159" y="579357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64"/>
          <p:cNvSpPr/>
          <p:nvPr/>
        </p:nvSpPr>
        <p:spPr bwMode="auto">
          <a:xfrm>
            <a:off x="9889157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65"/>
          <p:cNvSpPr/>
          <p:nvPr/>
        </p:nvSpPr>
        <p:spPr bwMode="auto">
          <a:xfrm>
            <a:off x="10710804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66"/>
          <p:cNvSpPr/>
          <p:nvPr/>
        </p:nvSpPr>
        <p:spPr bwMode="auto">
          <a:xfrm>
            <a:off x="9579022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67"/>
          <p:cNvSpPr/>
          <p:nvPr/>
        </p:nvSpPr>
        <p:spPr bwMode="auto">
          <a:xfrm>
            <a:off x="9288851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68"/>
          <p:cNvSpPr/>
          <p:nvPr/>
        </p:nvSpPr>
        <p:spPr bwMode="auto">
          <a:xfrm>
            <a:off x="153577" y="1512545"/>
            <a:ext cx="11631652" cy="3907553"/>
          </a:xfrm>
          <a:prstGeom prst="roundRect">
            <a:avLst>
              <a:gd name="adj" fmla="val 6483"/>
            </a:avLst>
          </a:prstGeom>
          <a:gradFill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23526" y="2840909"/>
            <a:ext cx="9144000" cy="125082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pic>
        <p:nvPicPr>
          <p:cNvPr id="50" name="Рисунок 6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27607" y="105571"/>
            <a:ext cx="2209139" cy="10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7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13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9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72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baseline="0">
                <a:solidFill>
                  <a:srgbClr val="252A34"/>
                </a:solidFill>
                <a:latin typeface="Raleway Bold" pitchFamily="2" charset="-52"/>
                <a:ea typeface="Roboto Condensed Medium" panose="02000000000000000000" pitchFamily="2" charset="0"/>
                <a:cs typeface="Lato Black" panose="020F050202020403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9090000" y="6426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2A34"/>
                </a:solidFill>
                <a:latin typeface="Raleway" pitchFamily="2" charset="-52"/>
                <a:ea typeface="Roboto Condensed" panose="02000000000000000000" pitchFamily="2" charset="0"/>
                <a:cs typeface="Lato" panose="020F0502020204030203" pitchFamily="34" charset="0"/>
              </a:defRPr>
            </a:lvl1pPr>
          </a:lstStyle>
          <a:p>
            <a:fld id="{2F22C03C-6D17-4783-A549-9F317AE3CC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2"/>
          </p:nvPr>
        </p:nvSpPr>
        <p:spPr>
          <a:xfrm>
            <a:off x="360362" y="1579563"/>
            <a:ext cx="11472838" cy="4680000"/>
          </a:xfrm>
        </p:spPr>
        <p:txBody>
          <a:bodyPr/>
          <a:lstStyle>
            <a:lvl1pPr>
              <a:defRPr sz="1800">
                <a:solidFill>
                  <a:srgbClr val="252A34"/>
                </a:solidFill>
                <a:latin typeface="Raleway Medium" pitchFamily="2" charset="-52"/>
                <a:ea typeface="Roboto Condensed Medium" panose="02000000000000000000" pitchFamily="2" charset="0"/>
              </a:defRPr>
            </a:lvl1pPr>
            <a:lvl2pPr>
              <a:defRPr sz="1600">
                <a:solidFill>
                  <a:srgbClr val="252A34"/>
                </a:solidFill>
                <a:latin typeface="Raleway Medium" pitchFamily="2" charset="-52"/>
                <a:ea typeface="Roboto Condensed Medium" panose="02000000000000000000" pitchFamily="2" charset="0"/>
              </a:defRPr>
            </a:lvl2pPr>
            <a:lvl3pPr>
              <a:defRPr sz="1500">
                <a:solidFill>
                  <a:srgbClr val="252A34"/>
                </a:solidFill>
                <a:latin typeface="Raleway Medium" pitchFamily="2" charset="-52"/>
                <a:ea typeface="Roboto Condensed Medium" panose="02000000000000000000" pitchFamily="2" charset="0"/>
              </a:defRPr>
            </a:lvl3pPr>
            <a:lvl4pPr>
              <a:defRPr sz="1400">
                <a:solidFill>
                  <a:srgbClr val="252A34"/>
                </a:solidFill>
                <a:latin typeface="Raleway Medium" pitchFamily="2" charset="-52"/>
                <a:ea typeface="Roboto Condensed Medium" panose="02000000000000000000" pitchFamily="2" charset="0"/>
              </a:defRPr>
            </a:lvl4pPr>
            <a:lvl5pPr>
              <a:defRPr sz="1200">
                <a:solidFill>
                  <a:srgbClr val="252A34"/>
                </a:solidFill>
                <a:latin typeface="Raleway Medium" pitchFamily="2" charset="-52"/>
                <a:ea typeface="Roboto Condensed Medium" panose="02000000000000000000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5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02864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403011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703158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2003305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2003305" y="90270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403011" y="90733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1403011" y="60978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2303452" y="61442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112840" y="609782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822669" y="60978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530512" y="60436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>
          <a:xfrm>
            <a:off x="239348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530512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822669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112840" y="31223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>
          <a:xfrm>
            <a:off x="1112840" y="14680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530512" y="15275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532510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1354157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222375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-67796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-359953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10459511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10759658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11059805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11359952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11359952" y="668100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10759658" y="668563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10759658" y="638807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 userDrawn="1"/>
        </p:nvSpPr>
        <p:spPr>
          <a:xfrm>
            <a:off x="11660099" y="639271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 userDrawn="1"/>
        </p:nvSpPr>
        <p:spPr>
          <a:xfrm>
            <a:off x="10469487" y="6388079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 userDrawn="1"/>
        </p:nvSpPr>
        <p:spPr>
          <a:xfrm>
            <a:off x="10179316" y="638807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 userDrawn="1"/>
        </p:nvSpPr>
        <p:spPr>
          <a:xfrm>
            <a:off x="9887159" y="638266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9595995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 userDrawn="1"/>
        </p:nvSpPr>
        <p:spPr>
          <a:xfrm>
            <a:off x="9887159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 userDrawn="1"/>
        </p:nvSpPr>
        <p:spPr>
          <a:xfrm>
            <a:off x="10179316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 userDrawn="1"/>
        </p:nvSpPr>
        <p:spPr>
          <a:xfrm>
            <a:off x="10469487" y="609052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 userDrawn="1"/>
        </p:nvSpPr>
        <p:spPr>
          <a:xfrm>
            <a:off x="10469487" y="5792977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 userDrawn="1"/>
        </p:nvSpPr>
        <p:spPr>
          <a:xfrm>
            <a:off x="9887159" y="5793572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 userDrawn="1"/>
        </p:nvSpPr>
        <p:spPr>
          <a:xfrm>
            <a:off x="9889157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 userDrawn="1"/>
        </p:nvSpPr>
        <p:spPr>
          <a:xfrm>
            <a:off x="10710804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 userDrawn="1"/>
        </p:nvSpPr>
        <p:spPr>
          <a:xfrm>
            <a:off x="9579022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 userDrawn="1"/>
        </p:nvSpPr>
        <p:spPr>
          <a:xfrm>
            <a:off x="9288851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 userDrawn="1"/>
        </p:nvSpPr>
        <p:spPr>
          <a:xfrm>
            <a:off x="-932118" y="1512545"/>
            <a:ext cx="12717347" cy="3907553"/>
          </a:xfrm>
          <a:prstGeom prst="roundRect">
            <a:avLst>
              <a:gd name="adj" fmla="val 6483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526" y="2840909"/>
            <a:ext cx="9144000" cy="125082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920" y="125366"/>
            <a:ext cx="2209139" cy="106357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542DF3A-1AFC-8390-CC83-112537ED13C6}"/>
              </a:ext>
            </a:extLst>
          </p:cNvPr>
          <p:cNvSpPr txBox="1"/>
          <p:nvPr userDrawn="1"/>
        </p:nvSpPr>
        <p:spPr>
          <a:xfrm>
            <a:off x="550863" y="5924618"/>
            <a:ext cx="621779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 dirty="0" smtClean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000" dirty="0">
                <a:solidFill>
                  <a:schemeClr val="bg1">
                    <a:lumMod val="50000"/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4957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_пла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>
          <a:xfrm>
            <a:off x="7872663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7106470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397634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6815306" y="206344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688509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7638951" y="-91802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6574962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6284791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5992634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481019" y="5965345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1781166" y="5965344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567746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2020735" y="539575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9474773" y="6267536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03064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97849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060655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9474774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184603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889244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9015053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8704918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841474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8122590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8704918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9015053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9329107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9329107" y="507040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-1656821" y="377049"/>
            <a:ext cx="11421794" cy="116556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ГК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66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откая_пла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>
          <a:xfrm>
            <a:off x="7872663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7106470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397634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6815306" y="206344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688509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7638951" y="-91802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6574962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6284791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5992634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481019" y="5965345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1781166" y="5965344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567746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2020735" y="539575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9474773" y="6267536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03064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97849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060655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9474774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184603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889244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9015053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8704918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841474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8122590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8704918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9015053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9329107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9329107" y="507040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ГК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5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 userDrawn="1"/>
        </p:nvSpPr>
        <p:spPr>
          <a:xfrm>
            <a:off x="1054993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 userDrawn="1"/>
        </p:nvSpPr>
        <p:spPr>
          <a:xfrm>
            <a:off x="1355140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655287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955434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82494" y="138037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3810" y="200565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82493" y="167731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2689" y="109377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4651" y="800850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182494" y="79543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-108670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182494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74651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>
            <a:off x="764822" y="503300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64822" y="205749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182494" y="20634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184492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1054992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-125643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-415814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-707971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 userDrawn="1"/>
        </p:nvSpPr>
        <p:spPr>
          <a:xfrm>
            <a:off x="9112773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9412920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9713067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6858000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1781166" y="655581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12081313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10317356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>
          <a:xfrm>
            <a:off x="10608520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10900677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11190848" y="596534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1190848" y="5667796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>
          <a:xfrm>
            <a:off x="10608520" y="566839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10317356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1432165" y="5370245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10007221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717050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10317356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ГК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3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роткая_плашк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5"/>
          <p:cNvSpPr/>
          <p:nvPr/>
        </p:nvSpPr>
        <p:spPr bwMode="auto">
          <a:xfrm>
            <a:off x="11481019" y="596534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26"/>
          <p:cNvSpPr/>
          <p:nvPr/>
        </p:nvSpPr>
        <p:spPr bwMode="auto">
          <a:xfrm>
            <a:off x="11781166" y="5965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27"/>
          <p:cNvSpPr/>
          <p:nvPr/>
        </p:nvSpPr>
        <p:spPr bwMode="auto">
          <a:xfrm>
            <a:off x="11781166" y="567746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29"/>
          <p:cNvSpPr/>
          <p:nvPr/>
        </p:nvSpPr>
        <p:spPr bwMode="auto">
          <a:xfrm>
            <a:off x="11481019" y="65604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30"/>
          <p:cNvSpPr/>
          <p:nvPr/>
        </p:nvSpPr>
        <p:spPr bwMode="auto">
          <a:xfrm>
            <a:off x="11481019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32"/>
          <p:cNvSpPr/>
          <p:nvPr/>
        </p:nvSpPr>
        <p:spPr bwMode="auto">
          <a:xfrm>
            <a:off x="11190848" y="626289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33"/>
          <p:cNvSpPr/>
          <p:nvPr/>
        </p:nvSpPr>
        <p:spPr bwMode="auto">
          <a:xfrm>
            <a:off x="10900677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34"/>
          <p:cNvSpPr/>
          <p:nvPr/>
        </p:nvSpPr>
        <p:spPr bwMode="auto">
          <a:xfrm>
            <a:off x="10608520" y="62574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38"/>
          <p:cNvSpPr/>
          <p:nvPr/>
        </p:nvSpPr>
        <p:spPr bwMode="auto">
          <a:xfrm>
            <a:off x="9474773" y="626753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39"/>
          <p:cNvSpPr/>
          <p:nvPr/>
        </p:nvSpPr>
        <p:spPr bwMode="auto">
          <a:xfrm>
            <a:off x="10306409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41"/>
          <p:cNvSpPr/>
          <p:nvPr/>
        </p:nvSpPr>
        <p:spPr bwMode="auto">
          <a:xfrm>
            <a:off x="9784909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42"/>
          <p:cNvSpPr/>
          <p:nvPr/>
        </p:nvSpPr>
        <p:spPr bwMode="auto">
          <a:xfrm>
            <a:off x="1060655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43"/>
          <p:cNvSpPr/>
          <p:nvPr/>
        </p:nvSpPr>
        <p:spPr bwMode="auto">
          <a:xfrm>
            <a:off x="9474774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44"/>
          <p:cNvSpPr/>
          <p:nvPr/>
        </p:nvSpPr>
        <p:spPr bwMode="auto">
          <a:xfrm>
            <a:off x="9184603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45"/>
          <p:cNvSpPr/>
          <p:nvPr/>
        </p:nvSpPr>
        <p:spPr bwMode="auto">
          <a:xfrm>
            <a:off x="889244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" name="Рисунок 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84630" y="194927"/>
            <a:ext cx="1522685" cy="7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обыч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"/>
          <p:cNvSpPr/>
          <p:nvPr/>
        </p:nvSpPr>
        <p:spPr bwMode="auto">
          <a:xfrm>
            <a:off x="1054993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3"/>
          <p:cNvSpPr/>
          <p:nvPr/>
        </p:nvSpPr>
        <p:spPr bwMode="auto">
          <a:xfrm>
            <a:off x="1355140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1655287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5"/>
          <p:cNvSpPr/>
          <p:nvPr/>
        </p:nvSpPr>
        <p:spPr bwMode="auto">
          <a:xfrm>
            <a:off x="1955434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6"/>
          <p:cNvSpPr/>
          <p:nvPr/>
        </p:nvSpPr>
        <p:spPr bwMode="auto">
          <a:xfrm>
            <a:off x="182494" y="138037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7"/>
          <p:cNvSpPr/>
          <p:nvPr/>
        </p:nvSpPr>
        <p:spPr bwMode="auto">
          <a:xfrm>
            <a:off x="473810" y="20056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2493" y="167731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72689" y="109377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4651" y="80085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82494" y="79543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82494" y="5028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74651" y="5028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64822" y="50330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64822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82494" y="206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5" name="Группа 1"/>
          <p:cNvGrpSpPr/>
          <p:nvPr/>
        </p:nvGrpSpPr>
        <p:grpSpPr bwMode="auto">
          <a:xfrm>
            <a:off x="9112773" y="5370245"/>
            <a:ext cx="3189913" cy="1709128"/>
            <a:chOff x="9112773" y="5370245"/>
            <a:chExt cx="3189913" cy="1709128"/>
          </a:xfrm>
        </p:grpSpPr>
        <p:sp>
          <p:nvSpPr>
            <p:cNvPr id="26" name="Скругленный прямоугольник 24"/>
            <p:cNvSpPr/>
            <p:nvPr userDrawn="1"/>
          </p:nvSpPr>
          <p:spPr bwMode="auto">
            <a:xfrm>
              <a:off x="9112773" y="626753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Скругленный прямоугольник 25"/>
            <p:cNvSpPr/>
            <p:nvPr userDrawn="1"/>
          </p:nvSpPr>
          <p:spPr bwMode="auto">
            <a:xfrm>
              <a:off x="9412920" y="626753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Скругленный прямоугольник 26"/>
            <p:cNvSpPr/>
            <p:nvPr userDrawn="1"/>
          </p:nvSpPr>
          <p:spPr bwMode="auto">
            <a:xfrm>
              <a:off x="9713067" y="626753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Скругленный прямоугольник 27"/>
            <p:cNvSpPr/>
            <p:nvPr userDrawn="1"/>
          </p:nvSpPr>
          <p:spPr bwMode="auto">
            <a:xfrm>
              <a:off x="11781166" y="6858000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Скругленный прямоугольник 28"/>
            <p:cNvSpPr/>
            <p:nvPr userDrawn="1"/>
          </p:nvSpPr>
          <p:spPr bwMode="auto">
            <a:xfrm>
              <a:off x="11781166" y="6555819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Скругленный прямоугольник 29"/>
            <p:cNvSpPr/>
            <p:nvPr userDrawn="1"/>
          </p:nvSpPr>
          <p:spPr bwMode="auto">
            <a:xfrm>
              <a:off x="11481019" y="6560449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Скругленный прямоугольник 30"/>
            <p:cNvSpPr/>
            <p:nvPr userDrawn="1"/>
          </p:nvSpPr>
          <p:spPr bwMode="auto">
            <a:xfrm>
              <a:off x="11481019" y="626289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Скругленный прямоугольник 31"/>
            <p:cNvSpPr/>
            <p:nvPr userDrawn="1"/>
          </p:nvSpPr>
          <p:spPr bwMode="auto">
            <a:xfrm>
              <a:off x="12081313" y="626753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ый прямоугольник 32"/>
            <p:cNvSpPr/>
            <p:nvPr userDrawn="1"/>
          </p:nvSpPr>
          <p:spPr bwMode="auto">
            <a:xfrm>
              <a:off x="11190848" y="6262898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Скругленный прямоугольник 33"/>
            <p:cNvSpPr/>
            <p:nvPr userDrawn="1"/>
          </p:nvSpPr>
          <p:spPr bwMode="auto">
            <a:xfrm>
              <a:off x="10900677" y="626289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Скругленный прямоугольник 34"/>
            <p:cNvSpPr/>
            <p:nvPr userDrawn="1"/>
          </p:nvSpPr>
          <p:spPr bwMode="auto">
            <a:xfrm>
              <a:off x="10608520" y="6257479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Скругленный прямоугольник 35"/>
            <p:cNvSpPr/>
            <p:nvPr userDrawn="1"/>
          </p:nvSpPr>
          <p:spPr bwMode="auto">
            <a:xfrm>
              <a:off x="10317356" y="5964873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Скругленный прямоугольник 36"/>
            <p:cNvSpPr/>
            <p:nvPr userDrawn="1"/>
          </p:nvSpPr>
          <p:spPr bwMode="auto">
            <a:xfrm>
              <a:off x="10573622" y="5964873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Скругленный прямоугольник 37"/>
            <p:cNvSpPr/>
            <p:nvPr userDrawn="1"/>
          </p:nvSpPr>
          <p:spPr bwMode="auto">
            <a:xfrm>
              <a:off x="10900677" y="5964873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38"/>
            <p:cNvSpPr/>
            <p:nvPr userDrawn="1"/>
          </p:nvSpPr>
          <p:spPr bwMode="auto">
            <a:xfrm>
              <a:off x="11190848" y="596534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Скругленный прямоугольник 39"/>
            <p:cNvSpPr/>
            <p:nvPr userDrawn="1"/>
          </p:nvSpPr>
          <p:spPr bwMode="auto">
            <a:xfrm>
              <a:off x="11190848" y="5667796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Скругленный прямоугольник 40"/>
            <p:cNvSpPr/>
            <p:nvPr userDrawn="1"/>
          </p:nvSpPr>
          <p:spPr bwMode="auto">
            <a:xfrm>
              <a:off x="10608520" y="5668391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Скругленный прямоугольник 41"/>
            <p:cNvSpPr/>
            <p:nvPr userDrawn="1"/>
          </p:nvSpPr>
          <p:spPr bwMode="auto">
            <a:xfrm>
              <a:off x="10317356" y="6570201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Скругленный прямоугольник 42"/>
            <p:cNvSpPr/>
            <p:nvPr userDrawn="1"/>
          </p:nvSpPr>
          <p:spPr bwMode="auto">
            <a:xfrm>
              <a:off x="11432165" y="5370245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Скругленный прямоугольник 43"/>
            <p:cNvSpPr/>
            <p:nvPr userDrawn="1"/>
          </p:nvSpPr>
          <p:spPr bwMode="auto">
            <a:xfrm>
              <a:off x="10007221" y="6570201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44"/>
            <p:cNvSpPr/>
            <p:nvPr userDrawn="1"/>
          </p:nvSpPr>
          <p:spPr bwMode="auto">
            <a:xfrm>
              <a:off x="9717050" y="6570201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Скругленный прямоугольник 45"/>
            <p:cNvSpPr/>
            <p:nvPr userDrawn="1"/>
          </p:nvSpPr>
          <p:spPr bwMode="auto">
            <a:xfrm>
              <a:off x="10317356" y="6267537"/>
              <a:ext cx="221373" cy="22137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pic>
        <p:nvPicPr>
          <p:cNvPr id="51" name="Рисунок 4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84630" y="194927"/>
            <a:ext cx="1522685" cy="7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4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 bwMode="auto">
          <a:xfrm>
            <a:off x="1102864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5"/>
          <p:cNvSpPr/>
          <p:nvPr/>
        </p:nvSpPr>
        <p:spPr bwMode="auto">
          <a:xfrm>
            <a:off x="1403011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6"/>
          <p:cNvSpPr/>
          <p:nvPr/>
        </p:nvSpPr>
        <p:spPr bwMode="auto">
          <a:xfrm>
            <a:off x="1703158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7"/>
          <p:cNvSpPr/>
          <p:nvPr/>
        </p:nvSpPr>
        <p:spPr bwMode="auto">
          <a:xfrm>
            <a:off x="2003305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8"/>
          <p:cNvSpPr/>
          <p:nvPr/>
        </p:nvSpPr>
        <p:spPr bwMode="auto">
          <a:xfrm>
            <a:off x="2003305" y="90270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9"/>
          <p:cNvSpPr/>
          <p:nvPr/>
        </p:nvSpPr>
        <p:spPr bwMode="auto">
          <a:xfrm>
            <a:off x="1403011" y="90733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1403011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1"/>
          <p:cNvSpPr/>
          <p:nvPr/>
        </p:nvSpPr>
        <p:spPr bwMode="auto">
          <a:xfrm>
            <a:off x="2303452" y="61442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2"/>
          <p:cNvSpPr/>
          <p:nvPr/>
        </p:nvSpPr>
        <p:spPr bwMode="auto">
          <a:xfrm>
            <a:off x="1112840" y="60978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3"/>
          <p:cNvSpPr/>
          <p:nvPr/>
        </p:nvSpPr>
        <p:spPr bwMode="auto">
          <a:xfrm>
            <a:off x="822669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4"/>
          <p:cNvSpPr/>
          <p:nvPr/>
        </p:nvSpPr>
        <p:spPr bwMode="auto">
          <a:xfrm>
            <a:off x="530512" y="60436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5"/>
          <p:cNvSpPr/>
          <p:nvPr/>
        </p:nvSpPr>
        <p:spPr bwMode="auto">
          <a:xfrm>
            <a:off x="239348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6"/>
          <p:cNvSpPr/>
          <p:nvPr/>
        </p:nvSpPr>
        <p:spPr bwMode="auto">
          <a:xfrm>
            <a:off x="530512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7"/>
          <p:cNvSpPr/>
          <p:nvPr/>
        </p:nvSpPr>
        <p:spPr bwMode="auto">
          <a:xfrm>
            <a:off x="822669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8"/>
          <p:cNvSpPr/>
          <p:nvPr/>
        </p:nvSpPr>
        <p:spPr bwMode="auto">
          <a:xfrm>
            <a:off x="1112840" y="31223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9"/>
          <p:cNvSpPr/>
          <p:nvPr/>
        </p:nvSpPr>
        <p:spPr bwMode="auto">
          <a:xfrm>
            <a:off x="1112840" y="1468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20"/>
          <p:cNvSpPr/>
          <p:nvPr/>
        </p:nvSpPr>
        <p:spPr bwMode="auto">
          <a:xfrm>
            <a:off x="530512" y="1527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1"/>
          <p:cNvSpPr/>
          <p:nvPr/>
        </p:nvSpPr>
        <p:spPr bwMode="auto">
          <a:xfrm>
            <a:off x="532510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2"/>
          <p:cNvSpPr/>
          <p:nvPr/>
        </p:nvSpPr>
        <p:spPr bwMode="auto">
          <a:xfrm>
            <a:off x="1354157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3"/>
          <p:cNvSpPr/>
          <p:nvPr/>
        </p:nvSpPr>
        <p:spPr bwMode="auto">
          <a:xfrm>
            <a:off x="222375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4"/>
          <p:cNvSpPr/>
          <p:nvPr/>
        </p:nvSpPr>
        <p:spPr bwMode="auto">
          <a:xfrm>
            <a:off x="-67796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5"/>
          <p:cNvSpPr/>
          <p:nvPr/>
        </p:nvSpPr>
        <p:spPr bwMode="auto">
          <a:xfrm>
            <a:off x="-359953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6"/>
          <p:cNvSpPr/>
          <p:nvPr/>
        </p:nvSpPr>
        <p:spPr bwMode="auto">
          <a:xfrm>
            <a:off x="10459511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7"/>
          <p:cNvSpPr/>
          <p:nvPr/>
        </p:nvSpPr>
        <p:spPr bwMode="auto">
          <a:xfrm>
            <a:off x="10759658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8"/>
          <p:cNvSpPr/>
          <p:nvPr/>
        </p:nvSpPr>
        <p:spPr bwMode="auto">
          <a:xfrm>
            <a:off x="11059805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9"/>
          <p:cNvSpPr/>
          <p:nvPr/>
        </p:nvSpPr>
        <p:spPr bwMode="auto">
          <a:xfrm>
            <a:off x="11359952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30"/>
          <p:cNvSpPr/>
          <p:nvPr/>
        </p:nvSpPr>
        <p:spPr bwMode="auto">
          <a:xfrm>
            <a:off x="11359952" y="668100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1"/>
          <p:cNvSpPr/>
          <p:nvPr/>
        </p:nvSpPr>
        <p:spPr bwMode="auto">
          <a:xfrm>
            <a:off x="10759658" y="668563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2"/>
          <p:cNvSpPr/>
          <p:nvPr/>
        </p:nvSpPr>
        <p:spPr bwMode="auto">
          <a:xfrm>
            <a:off x="10759658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3"/>
          <p:cNvSpPr/>
          <p:nvPr/>
        </p:nvSpPr>
        <p:spPr bwMode="auto">
          <a:xfrm>
            <a:off x="11660099" y="639271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4"/>
          <p:cNvSpPr/>
          <p:nvPr/>
        </p:nvSpPr>
        <p:spPr bwMode="auto">
          <a:xfrm>
            <a:off x="10469487" y="63880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5"/>
          <p:cNvSpPr/>
          <p:nvPr/>
        </p:nvSpPr>
        <p:spPr bwMode="auto">
          <a:xfrm>
            <a:off x="10179316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6"/>
          <p:cNvSpPr/>
          <p:nvPr/>
        </p:nvSpPr>
        <p:spPr bwMode="auto">
          <a:xfrm>
            <a:off x="9887159" y="638266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7"/>
          <p:cNvSpPr/>
          <p:nvPr/>
        </p:nvSpPr>
        <p:spPr bwMode="auto">
          <a:xfrm>
            <a:off x="9595995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8"/>
          <p:cNvSpPr/>
          <p:nvPr/>
        </p:nvSpPr>
        <p:spPr bwMode="auto">
          <a:xfrm>
            <a:off x="9887159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9"/>
          <p:cNvSpPr/>
          <p:nvPr/>
        </p:nvSpPr>
        <p:spPr bwMode="auto">
          <a:xfrm>
            <a:off x="10179316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40"/>
          <p:cNvSpPr/>
          <p:nvPr/>
        </p:nvSpPr>
        <p:spPr bwMode="auto">
          <a:xfrm>
            <a:off x="10469487" y="609052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41"/>
          <p:cNvSpPr/>
          <p:nvPr/>
        </p:nvSpPr>
        <p:spPr bwMode="auto">
          <a:xfrm>
            <a:off x="10469487" y="579297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2"/>
          <p:cNvSpPr/>
          <p:nvPr/>
        </p:nvSpPr>
        <p:spPr bwMode="auto">
          <a:xfrm>
            <a:off x="9887159" y="579357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3"/>
          <p:cNvSpPr/>
          <p:nvPr/>
        </p:nvSpPr>
        <p:spPr bwMode="auto">
          <a:xfrm>
            <a:off x="9889157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4"/>
          <p:cNvSpPr/>
          <p:nvPr/>
        </p:nvSpPr>
        <p:spPr bwMode="auto">
          <a:xfrm>
            <a:off x="10710804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5"/>
          <p:cNvSpPr/>
          <p:nvPr/>
        </p:nvSpPr>
        <p:spPr bwMode="auto">
          <a:xfrm>
            <a:off x="9579022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6"/>
          <p:cNvSpPr/>
          <p:nvPr/>
        </p:nvSpPr>
        <p:spPr bwMode="auto">
          <a:xfrm>
            <a:off x="9288851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9"/>
          <p:cNvSpPr/>
          <p:nvPr/>
        </p:nvSpPr>
        <p:spPr bwMode="auto">
          <a:xfrm>
            <a:off x="-932118" y="1512545"/>
            <a:ext cx="12717347" cy="3907553"/>
          </a:xfrm>
          <a:prstGeom prst="roundRect">
            <a:avLst>
              <a:gd name="adj" fmla="val 6483"/>
            </a:avLst>
          </a:prstGeom>
          <a:gradFill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23526" y="2840909"/>
            <a:ext cx="9144000" cy="125082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-24354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A86FFC-87DC-48E0-BC3E-C53546C5619D}" type="slidenum">
              <a:rPr lang="ru-RU"/>
              <a:t>‹#›</a:t>
            </a:fld>
            <a:endParaRPr lang="ru-RU"/>
          </a:p>
        </p:txBody>
      </p:sp>
      <p:sp>
        <p:nvSpPr>
          <p:cNvPr id="50" name="Скругленный прямоугольник 52"/>
          <p:cNvSpPr/>
          <p:nvPr/>
        </p:nvSpPr>
        <p:spPr bwMode="auto">
          <a:xfrm>
            <a:off x="-59974" y="6349936"/>
            <a:ext cx="371539" cy="371539"/>
          </a:xfrm>
          <a:prstGeom prst="roundRect">
            <a:avLst>
              <a:gd name="adj" fmla="val 16667"/>
            </a:avLst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" name="Рисунок 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06681" y="162874"/>
            <a:ext cx="2209139" cy="10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934EA7C-9849-411A-9809-F5DEC6B2AB0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9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A86FFC-87DC-48E0-BC3E-C53546C5619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6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845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30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00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7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84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86" r:id="rId7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Слайд think-cell" r:id="rId10" imgW="383" imgH="384" progId="TCLayout.ActiveDocument.1">
                  <p:embed/>
                </p:oleObj>
              </mc:Choice>
              <mc:Fallback>
                <p:oleObj name="Слайд think-cell" r:id="rId10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18C6C-52A9-87CF-8025-4C82A13F7F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377" y="6067208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733">
          <p15:clr>
            <a:srgbClr val="F26B43"/>
          </p15:clr>
        </p15:guide>
        <p15:guide id="3" orient="horz" pos="878">
          <p15:clr>
            <a:srgbClr val="F26B43"/>
          </p15:clr>
        </p15:guide>
        <p15:guide id="4" pos="1334">
          <p15:clr>
            <a:srgbClr val="F26B43"/>
          </p15:clr>
        </p15:guide>
        <p15:guide id="5" pos="347">
          <p15:clr>
            <a:srgbClr val="F26B43"/>
          </p15:clr>
        </p15:guide>
        <p15:guide id="6" pos="2533">
          <p15:clr>
            <a:srgbClr val="F26B43"/>
          </p15:clr>
        </p15:guide>
        <p15:guide id="7" pos="2741">
          <p15:clr>
            <a:srgbClr val="F26B43"/>
          </p15:clr>
        </p15:guide>
        <p15:guide id="8" pos="3946">
          <p15:clr>
            <a:srgbClr val="F26B43"/>
          </p15:clr>
        </p15:guide>
        <p15:guide id="9" pos="3734">
          <p15:clr>
            <a:srgbClr val="F26B43"/>
          </p15:clr>
        </p15:guide>
        <p15:guide id="10" pos="4935">
          <p15:clr>
            <a:srgbClr val="F26B43"/>
          </p15:clr>
        </p15:guide>
        <p15:guide id="11" pos="6136">
          <p15:clr>
            <a:srgbClr val="F26B43"/>
          </p15:clr>
        </p15:guide>
        <p15:guide id="12" pos="5143">
          <p15:clr>
            <a:srgbClr val="F26B43"/>
          </p15:clr>
        </p15:guide>
        <p15:guide id="13" pos="6344">
          <p15:clr>
            <a:srgbClr val="F26B43"/>
          </p15:clr>
        </p15:guide>
        <p15:guide id="14" pos="7339">
          <p15:clr>
            <a:srgbClr val="F26B43"/>
          </p15:clr>
        </p15:guide>
        <p15:guide id="15" orient="horz" pos="1900">
          <p15:clr>
            <a:srgbClr val="F26B43"/>
          </p15:clr>
        </p15:guide>
        <p15:guide id="16" orient="horz" pos="2513">
          <p15:clr>
            <a:srgbClr val="F26B43"/>
          </p15:clr>
        </p15:guide>
        <p15:guide id="17" orient="horz" pos="2716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orient="horz" pos="674">
          <p15:clr>
            <a:srgbClr val="F26B43"/>
          </p15:clr>
        </p15:guide>
        <p15:guide id="20" orient="horz" pos="1083">
          <p15:clr>
            <a:srgbClr val="F26B43"/>
          </p15:clr>
        </p15:guide>
        <p15:guide id="21" orient="horz" pos="1285">
          <p15:clr>
            <a:srgbClr val="F26B43"/>
          </p15:clr>
        </p15:guide>
        <p15:guide id="22" orient="horz" pos="1490">
          <p15:clr>
            <a:srgbClr val="F26B43"/>
          </p15:clr>
        </p15:guide>
        <p15:guide id="23" orient="horz" pos="169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309">
          <p15:clr>
            <a:srgbClr val="F26B43"/>
          </p15:clr>
        </p15:guide>
        <p15:guide id="26" orient="horz" pos="2920">
          <p15:clr>
            <a:srgbClr val="F26B43"/>
          </p15:clr>
        </p15:guide>
        <p15:guide id="27" orient="horz" pos="3135">
          <p15:clr>
            <a:srgbClr val="F26B43"/>
          </p15:clr>
        </p15:guide>
        <p15:guide id="28" orient="horz" pos="3327">
          <p15:clr>
            <a:srgbClr val="F26B43"/>
          </p15:clr>
        </p15:guide>
        <p15:guide id="29" orient="horz" pos="3530">
          <p15:clr>
            <a:srgbClr val="F26B43"/>
          </p15:clr>
        </p15:guide>
        <p15:guide id="30" pos="943">
          <p15:clr>
            <a:srgbClr val="F26B43"/>
          </p15:clr>
        </p15:guide>
        <p15:guide id="31" pos="1543">
          <p15:clr>
            <a:srgbClr val="F26B43"/>
          </p15:clr>
        </p15:guide>
        <p15:guide id="32" pos="2141">
          <p15:clr>
            <a:srgbClr val="F26B43"/>
          </p15:clr>
        </p15:guide>
        <p15:guide id="33" pos="1935">
          <p15:clr>
            <a:srgbClr val="F26B43"/>
          </p15:clr>
        </p15:guide>
        <p15:guide id="34" pos="3137">
          <p15:clr>
            <a:srgbClr val="F26B43"/>
          </p15:clr>
        </p15:guide>
        <p15:guide id="35" pos="3342">
          <p15:clr>
            <a:srgbClr val="F26B43"/>
          </p15:clr>
        </p15:guide>
        <p15:guide id="36" pos="4330">
          <p15:clr>
            <a:srgbClr val="F26B43"/>
          </p15:clr>
        </p15:guide>
        <p15:guide id="37" pos="4543">
          <p15:clr>
            <a:srgbClr val="F26B43"/>
          </p15:clr>
        </p15:guide>
        <p15:guide id="38" pos="5535">
          <p15:clr>
            <a:srgbClr val="F26B43"/>
          </p15:clr>
        </p15:guide>
        <p15:guide id="39" pos="5745">
          <p15:clr>
            <a:srgbClr val="F26B43"/>
          </p15:clr>
        </p15:guide>
        <p15:guide id="40" pos="6732">
          <p15:clr>
            <a:srgbClr val="F26B43"/>
          </p15:clr>
        </p15:guide>
        <p15:guide id="41" pos="6941">
          <p15:clr>
            <a:srgbClr val="F26B43"/>
          </p15:clr>
        </p15:guide>
        <p15:guide id="42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83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prosv.ru/s/k9F2pFgoYagbqRQ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forms.yandex.ru/u/672354ae3e9d089e5ddc89c1/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TVGromova@prosv.ru" TargetMode="External"/><Relationship Id="rId3" Type="http://schemas.openxmlformats.org/officeDocument/2006/relationships/image" Target="../media/image30.png"/><Relationship Id="rId7" Type="http://schemas.openxmlformats.org/officeDocument/2006/relationships/hyperlink" Target="mailto:OKochkina@prosv.r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Nikishova@prosv.ru" TargetMode="External"/><Relationship Id="rId11" Type="http://schemas.openxmlformats.org/officeDocument/2006/relationships/hyperlink" Target="mailto:NDavydova@prosv.ru" TargetMode="External"/><Relationship Id="rId5" Type="http://schemas.openxmlformats.org/officeDocument/2006/relationships/hyperlink" Target="mailto:GErshov@prosv.ru" TargetMode="External"/><Relationship Id="rId10" Type="http://schemas.openxmlformats.org/officeDocument/2006/relationships/hyperlink" Target="mailto:mosreg@prosv.ru" TargetMode="External"/><Relationship Id="rId4" Type="http://schemas.openxmlformats.org/officeDocument/2006/relationships/hyperlink" Target="mailto:Mosreg@prosv.ru" TargetMode="Externa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685" y="1816076"/>
            <a:ext cx="7862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bg1"/>
                </a:solidFill>
                <a:cs typeface="Calibri" panose="020F0502020204030204" pitchFamily="34" charset="0"/>
              </a:rPr>
              <a:t>Грамматические капканы и места, где они могут быть. Отрабатываем </a:t>
            </a:r>
            <a:r>
              <a:rPr lang="ru-RU" sz="3600" dirty="0" smtClean="0">
                <a:solidFill>
                  <a:schemeClr val="bg1"/>
                </a:solidFill>
                <a:cs typeface="Calibri" panose="020F0502020204030204" pitchFamily="34" charset="0"/>
              </a:rPr>
              <a:t>грамматические </a:t>
            </a:r>
            <a:r>
              <a:rPr lang="ru-RU" sz="3600" dirty="0">
                <a:solidFill>
                  <a:schemeClr val="bg1"/>
                </a:solidFill>
                <a:cs typeface="Calibri" panose="020F0502020204030204" pitchFamily="34" charset="0"/>
              </a:rPr>
              <a:t>нормы </a:t>
            </a:r>
            <a:endParaRPr lang="ru-RU" sz="3600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7252" name="Picture 84" descr="https://authedu.mosreg.ru/static/media/biro-two-people-symbol.46f97ca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32" y="1685364"/>
            <a:ext cx="3550402" cy="35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0685" y="3682980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Галина Васильевна Крюкова, </a:t>
            </a:r>
          </a:p>
          <a:p>
            <a:r>
              <a:rPr 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ведущий методист</a:t>
            </a:r>
            <a:r>
              <a:rPr lang="ru-RU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ГК «Просвещение»</a:t>
            </a:r>
          </a:p>
          <a:p>
            <a:r>
              <a:rPr lang="en-US" sz="3200" b="1" i="1" kern="0" dirty="0" smtClean="0">
                <a:solidFill>
                  <a:schemeClr val="bg1"/>
                </a:solidFill>
                <a:cs typeface="Calibri" panose="020F0502020204030204" pitchFamily="34" charset="0"/>
              </a:rPr>
              <a:t>GKryukova@prosv.ru</a:t>
            </a:r>
            <a:endParaRPr lang="ru-RU" sz="3200" b="1" i="1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880" y="2327915"/>
            <a:ext cx="64839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ПОКАЖИТЕ УЧЕНИКУ ПУТЬ В БИБЛИОТЕКУ)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468" y="471338"/>
            <a:ext cx="8861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0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Как выдать домашнее задание? Как проверить домашнее задание?</a:t>
            </a:r>
            <a:endParaRPr lang="ru-RU" altLang="ru-RU" sz="2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0" y="6356350"/>
            <a:ext cx="4659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913" y="906087"/>
            <a:ext cx="988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Инструкция прилагается)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0" y="1921749"/>
            <a:ext cx="6585312" cy="433773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93879" y="5785658"/>
            <a:ext cx="5156056" cy="399762"/>
          </a:xfrm>
          <a:prstGeom prst="roundRect">
            <a:avLst/>
          </a:prstGeom>
          <a:noFill/>
          <a:ln w="28575">
            <a:solidFill>
              <a:srgbClr val="08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3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469" y="471338"/>
            <a:ext cx="84387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0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Справочная информация</a:t>
            </a:r>
            <a:endParaRPr lang="ru-RU" altLang="ru-RU" sz="2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95733" y="274707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4455" y="1418810"/>
            <a:ext cx="569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Ссылка на облако с презентациями:</a:t>
            </a: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0" y="6356350"/>
            <a:ext cx="4659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1757" y="2377738"/>
            <a:ext cx="4338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cloud.prosv.ru/s/k9F2pFgoYagbqRQ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7" y="2826327"/>
            <a:ext cx="3188175" cy="31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1025" y="794692"/>
            <a:ext cx="904424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Helvetica Bold" panose="00000500000000000000" pitchFamily="50" charset="0"/>
                <a:cs typeface="Calibri" panose="020F0502020204030204" pitchFamily="34" charset="0"/>
                <a:sym typeface="Calibri"/>
              </a:rPr>
              <a:t>Ваше мнение важно </a:t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Helvetica Bold" panose="00000500000000000000" pitchFamily="50" charset="0"/>
                <a:cs typeface="Calibri" panose="020F0502020204030204" pitchFamily="34" charset="0"/>
                <a:sym typeface="Calibri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Helvetica Bold" panose="00000500000000000000" pitchFamily="50" charset="0"/>
                <a:cs typeface="Calibri" panose="020F0502020204030204" pitchFamily="34" charset="0"/>
                <a:sym typeface="Calibri"/>
              </a:rPr>
              <a:t>пожалуйста, пройдите опрос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Helvetica Bold" panose="00000500000000000000" pitchFamily="50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8919" y="5654902"/>
            <a:ext cx="558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 tooltip="https://forms.yandex.ru/u/672354ae3e9d089e5ddc89c1/"/>
              </a:rPr>
              <a:t>https://forms.yandex.ru/u/672354ae3e9d089e5ddc89c1/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86" y="2286087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0490" y="481330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23B78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1683" y="5951220"/>
            <a:ext cx="1408176" cy="5044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2364" y="5833871"/>
            <a:ext cx="1118616" cy="7680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2407" y="155241"/>
            <a:ext cx="1787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solidFill>
                  <a:schemeClr val="accent5">
                    <a:lumMod val="75000"/>
                  </a:schemeClr>
                </a:solidFill>
                <a:latin typeface="Calibri Light"/>
                <a:cs typeface="Calibri Light"/>
              </a:rPr>
              <a:t>Контакты</a:t>
            </a:r>
            <a:endParaRPr sz="3600" dirty="0">
              <a:solidFill>
                <a:schemeClr val="accent5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407" y="762239"/>
            <a:ext cx="3894895" cy="11253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Дивизиональный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директор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Крутова </a:t>
            </a:r>
            <a:r>
              <a:rPr sz="1400" b="1" spc="-5" dirty="0">
                <a:latin typeface="Calibri"/>
                <a:cs typeface="Calibri"/>
              </a:rPr>
              <a:t>Марина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Вячеславовна </a:t>
            </a:r>
            <a:endParaRPr lang="ru-RU" sz="1400" b="1" spc="-5" dirty="0" smtClean="0"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1400" b="1" spc="-345" dirty="0" smtClean="0">
                <a:latin typeface="Calibri"/>
                <a:cs typeface="Calibri"/>
              </a:rPr>
              <a:t> </a:t>
            </a:r>
            <a:r>
              <a:rPr sz="1400" b="1" u="heavy" spc="-2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Mosreg@prosv.ru</a:t>
            </a:r>
            <a:r>
              <a:rPr lang="ru-RU" sz="1400" b="1" u="heavy" spc="-2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 </a:t>
            </a:r>
            <a:r>
              <a:rPr lang="ru-RU" sz="1400" b="1" dirty="0">
                <a:ea typeface="Calibri"/>
                <a:cs typeface="Times New Roman"/>
              </a:rPr>
              <a:t>+7 (495) 789-30-40 доб. 4220</a:t>
            </a:r>
          </a:p>
          <a:p>
            <a:pPr marL="12700" marR="5080">
              <a:lnSpc>
                <a:spcPts val="305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567" y="2818638"/>
            <a:ext cx="4675505" cy="2766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Ершов</a:t>
            </a:r>
            <a:r>
              <a:rPr sz="1400" b="1" spc="-35" dirty="0">
                <a:latin typeface="Calibri"/>
                <a:cs typeface="Calibri"/>
              </a:rPr>
              <a:t> Глеб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Олегович</a:t>
            </a:r>
            <a:r>
              <a:rPr sz="1400" b="1" spc="2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8</a:t>
            </a:r>
            <a:r>
              <a:rPr sz="1400" b="1" spc="-5" dirty="0">
                <a:latin typeface="Calibri"/>
                <a:cs typeface="Calibri"/>
              </a:rPr>
              <a:t> (985)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020-14-38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GErshov</a:t>
            </a:r>
            <a:r>
              <a:rPr sz="1400" b="1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@</a:t>
            </a:r>
            <a:r>
              <a:rPr sz="1400" b="1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prosv</a:t>
            </a:r>
            <a:r>
              <a:rPr sz="1400" b="1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.</a:t>
            </a:r>
            <a:r>
              <a:rPr sz="1400" b="1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ru</a:t>
            </a:r>
            <a:endParaRPr sz="1400">
              <a:latin typeface="Arial"/>
              <a:cs typeface="Arial"/>
            </a:endParaRPr>
          </a:p>
          <a:p>
            <a:pPr marL="12700" marR="45465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Подольск, </a:t>
            </a:r>
            <a:r>
              <a:rPr sz="1400" spc="-5" dirty="0">
                <a:latin typeface="Calibri"/>
                <a:cs typeface="Calibri"/>
              </a:rPr>
              <a:t>Ленинский, </a:t>
            </a:r>
            <a:r>
              <a:rPr sz="1400" spc="-10" dirty="0">
                <a:latin typeface="Calibri"/>
                <a:cs typeface="Calibri"/>
              </a:rPr>
              <a:t>Домодедово, Коломна, </a:t>
            </a:r>
            <a:r>
              <a:rPr sz="1400" spc="-5" dirty="0">
                <a:latin typeface="Calibri"/>
                <a:cs typeface="Calibri"/>
              </a:rPr>
              <a:t>Ступино,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Кашира,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Серпухов,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Луховицы,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Зарайск,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Серебряные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Пруды,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Чехов,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Воскресенск,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Егорьевск,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Лыткарино,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Жуковский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Никишова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Татьяна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Геннадиевна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8(926)973-75-15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TNikishova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prosv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ru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Люберцы,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Раменский,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Дзержинский,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Котельники, </a:t>
            </a:r>
            <a:r>
              <a:rPr sz="1400" dirty="0">
                <a:latin typeface="Calibri"/>
                <a:cs typeface="Calibri"/>
              </a:rPr>
              <a:t>Бронницы,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Химки,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Долгопрудный,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Лобня,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Дубна,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Талдом,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Солнечногорск,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Клин,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Королев,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Дмитров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7463" y="2816732"/>
            <a:ext cx="4309745" cy="291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11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Антонова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Оксана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Александровна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8 </a:t>
            </a:r>
            <a:r>
              <a:rPr sz="1400" b="1" spc="-5" dirty="0">
                <a:latin typeface="Calibri"/>
                <a:cs typeface="Calibri"/>
              </a:rPr>
              <a:t>(915)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040-07-80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OAntonova@prosv.ru</a:t>
            </a:r>
            <a:endParaRPr sz="1400">
              <a:latin typeface="Calibri"/>
              <a:cs typeface="Calibri"/>
            </a:endParaRPr>
          </a:p>
          <a:p>
            <a:pPr marL="12700" marR="13843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Балашиха, Пушкино, </a:t>
            </a:r>
            <a:r>
              <a:rPr sz="1400" spc="-10" dirty="0">
                <a:latin typeface="Calibri"/>
                <a:cs typeface="Calibri"/>
              </a:rPr>
              <a:t>Богородск, </a:t>
            </a:r>
            <a:r>
              <a:rPr sz="1400" spc="-5" dirty="0">
                <a:latin typeface="Calibri"/>
                <a:cs typeface="Calibri"/>
              </a:rPr>
              <a:t>Орехово-Зуево,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Электросталь,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Павловский </a:t>
            </a:r>
            <a:r>
              <a:rPr sz="1400" spc="5" dirty="0">
                <a:latin typeface="Calibri"/>
                <a:cs typeface="Calibri"/>
              </a:rPr>
              <a:t>Посад,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Лосино-Петровский,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Фрязино, Черноголовка, Звездный </a:t>
            </a:r>
            <a:r>
              <a:rPr sz="1400" spc="-10" dirty="0">
                <a:latin typeface="Calibri"/>
                <a:cs typeface="Calibri"/>
              </a:rPr>
              <a:t>городок, Щелково,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Шатура,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Реутов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b="1" spc="-10" dirty="0">
                <a:latin typeface="Calibri"/>
                <a:cs typeface="Calibri"/>
              </a:rPr>
              <a:t>Громова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Татьяна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Владимировна</a:t>
            </a:r>
            <a:r>
              <a:rPr sz="1400" b="1" spc="2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8</a:t>
            </a:r>
            <a:r>
              <a:rPr sz="1400" b="1" spc="-5" dirty="0">
                <a:latin typeface="Calibri"/>
                <a:cs typeface="Calibri"/>
              </a:rPr>
              <a:t> (917)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513-64-31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sng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TVGromova</a:t>
            </a:r>
            <a:r>
              <a:rPr sz="1400" b="1" u="sng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@</a:t>
            </a:r>
            <a:r>
              <a:rPr sz="1400" b="1" u="sng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prosv</a:t>
            </a:r>
            <a:r>
              <a:rPr sz="1400" b="1" u="sng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.</a:t>
            </a:r>
            <a:r>
              <a:rPr sz="1400" b="1" u="sng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ru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Одинцово,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Красногорск,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Мытищи,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Сергиев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Посад, </a:t>
            </a:r>
            <a:r>
              <a:rPr sz="1400" dirty="0">
                <a:latin typeface="Calibri"/>
                <a:cs typeface="Calibri"/>
              </a:rPr>
              <a:t>Наро-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Фоминск, </a:t>
            </a:r>
            <a:r>
              <a:rPr sz="1400" spc="-5" dirty="0">
                <a:latin typeface="Calibri"/>
                <a:cs typeface="Calibri"/>
              </a:rPr>
              <a:t>Истра, Рузский, Можайск, </a:t>
            </a:r>
            <a:r>
              <a:rPr sz="1400" spc="-10" dirty="0">
                <a:latin typeface="Calibri"/>
                <a:cs typeface="Calibri"/>
              </a:rPr>
              <a:t>Волоколамск, </a:t>
            </a:r>
            <a:r>
              <a:rPr sz="1400" spc="-5" dirty="0">
                <a:latin typeface="Calibri"/>
                <a:cs typeface="Calibri"/>
              </a:rPr>
              <a:t> Краснознаменск,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Власиха,</a:t>
            </a:r>
            <a:r>
              <a:rPr sz="1400" spc="-10" dirty="0">
                <a:latin typeface="Calibri"/>
                <a:cs typeface="Calibri"/>
              </a:rPr>
              <a:t> Шаховская, </a:t>
            </a:r>
            <a:r>
              <a:rPr sz="1400" spc="-5" dirty="0">
                <a:latin typeface="Calibri"/>
                <a:cs typeface="Calibri"/>
              </a:rPr>
              <a:t>Лотошино,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Молодежный,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Восход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34730" y="270826"/>
            <a:ext cx="2872739" cy="228295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899403" y="2795016"/>
            <a:ext cx="0" cy="2844800"/>
          </a:xfrm>
          <a:custGeom>
            <a:avLst/>
            <a:gdLst/>
            <a:ahLst/>
            <a:cxnLst/>
            <a:rect l="l" t="t" r="r" b="b"/>
            <a:pathLst>
              <a:path h="2844800">
                <a:moveTo>
                  <a:pt x="0" y="0"/>
                </a:moveTo>
                <a:lnTo>
                  <a:pt x="0" y="2844761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636" y="2662427"/>
            <a:ext cx="7863840" cy="0"/>
          </a:xfrm>
          <a:custGeom>
            <a:avLst/>
            <a:gdLst/>
            <a:ahLst/>
            <a:cxnLst/>
            <a:rect l="l" t="t" r="r" b="b"/>
            <a:pathLst>
              <a:path w="7863840">
                <a:moveTo>
                  <a:pt x="786384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396247" y="6165046"/>
            <a:ext cx="194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mosreg@prosv.ru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860" y="6165046"/>
            <a:ext cx="211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 всем вопросам: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7551" y="729916"/>
            <a:ext cx="484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ea typeface="Calibri"/>
                <a:cs typeface="Times New Roman"/>
              </a:rPr>
              <a:t>Региональный директор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ea typeface="Calibri"/>
                <a:cs typeface="Times New Roman"/>
              </a:rPr>
              <a:t>Давыдова </a:t>
            </a:r>
            <a:r>
              <a:rPr lang="ru-RU" sz="1400" b="1" dirty="0">
                <a:ea typeface="Calibri"/>
                <a:cs typeface="Times New Roman"/>
              </a:rPr>
              <a:t>Н</a:t>
            </a:r>
            <a:r>
              <a:rPr lang="ru-RU" sz="1400" b="1" dirty="0" smtClean="0">
                <a:ea typeface="Calibri"/>
                <a:cs typeface="Times New Roman"/>
              </a:rPr>
              <a:t>аталья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 Викторовна </a:t>
            </a: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rgbClr val="2F75B5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r>
              <a:rPr lang="en-US" sz="1400" b="1" u="sng" dirty="0" err="1" smtClean="0">
                <a:solidFill>
                  <a:srgbClr val="2F75B5"/>
                </a:solidFill>
                <a:ea typeface="Calibri"/>
                <a:cs typeface="Times New Roman"/>
                <a:hlinkClick r:id="rId11"/>
              </a:rPr>
              <a:t>NDavydova</a:t>
            </a:r>
            <a:r>
              <a:rPr lang="ru-RU" sz="1400" b="1" u="sng" dirty="0" smtClean="0">
                <a:solidFill>
                  <a:srgbClr val="2F75B5"/>
                </a:solidFill>
                <a:ea typeface="Calibri"/>
                <a:cs typeface="Times New Roman"/>
                <a:hlinkClick r:id="rId11"/>
              </a:rPr>
              <a:t>@prosv.ru</a:t>
            </a:r>
            <a:r>
              <a:rPr lang="ru-RU" sz="1400" b="1" u="sng" dirty="0">
                <a:solidFill>
                  <a:srgbClr val="2F75B5"/>
                </a:solidFill>
                <a:ea typeface="Calibri"/>
                <a:cs typeface="Times New Roman"/>
              </a:rPr>
              <a:t> </a:t>
            </a:r>
            <a:r>
              <a:rPr lang="en-US" sz="1400" b="1" dirty="0" smtClean="0"/>
              <a:t>+7(495)789-30-40 </a:t>
            </a:r>
            <a:r>
              <a:rPr lang="ru-RU" sz="1400" b="1" dirty="0"/>
              <a:t>доб. 4515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39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099" y="6415769"/>
            <a:ext cx="11712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права защищены. Никакая часть презентации не может быть воспроизведена в какой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 ни было форме и какими бы то ни было средствами, включая размещение в Интернете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в корпоративных сетях, а также запись в память ЭВМ,  для частного или публичного использования,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письменного разрешения владельца авторских прав.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2024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26811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Выдайте ученикам задание для тренировки ОПЕРАТИВНО)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2800" dirty="0" smtClean="0">
                <a:solidFill>
                  <a:prstClr val="white"/>
                </a:solidFill>
                <a:cs typeface="Calibri" panose="020F0502020204030204" pitchFamily="34" charset="0"/>
              </a:rPr>
              <a:t>Не </a:t>
            </a:r>
            <a:r>
              <a:rPr lang="ru-RU" altLang="ru-RU" sz="2800" smtClean="0">
                <a:solidFill>
                  <a:prstClr val="white"/>
                </a:solidFill>
                <a:cs typeface="Calibri" panose="020F0502020204030204" pitchFamily="34" charset="0"/>
              </a:rPr>
              <a:t>забудьте прикрепить задания к уроку)</a:t>
            </a:r>
            <a:endParaRPr kumimoji="0" lang="ru-RU" altLang="ru-RU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087" y="3924852"/>
            <a:ext cx="2628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+mn-lt"/>
              </a:rPr>
              <a:t>Контакты</a:t>
            </a:r>
          </a:p>
          <a:p>
            <a:r>
              <a:rPr lang="en-US" sz="2000" dirty="0">
                <a:solidFill>
                  <a:srgbClr val="FFFFFF"/>
                </a:solidFill>
                <a:latin typeface="+mn-lt"/>
              </a:rPr>
              <a:t>hw@lecta.ru</a:t>
            </a:r>
          </a:p>
          <a:p>
            <a:r>
              <a:rPr lang="en-US" sz="2000" dirty="0">
                <a:solidFill>
                  <a:srgbClr val="FFFFFF"/>
                </a:solidFill>
                <a:latin typeface="+mn-lt"/>
              </a:rPr>
              <a:t>+7 (495) 789-30-40</a:t>
            </a:r>
            <a:endParaRPr lang="en-US" sz="2000" b="0" i="0" dirty="0"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809" y="392485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Галина Васильевна Крюкова,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методист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«Просвещение»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GKryukova@prosv.ru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9301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ГРАММАТИЧЕСКИЕ КАПКАНЫ. ДЕЕПРИЧАСТНЫЙ ОБОРОТ 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955271"/>
            <a:ext cx="7696200" cy="99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2" y="2077229"/>
            <a:ext cx="2343150" cy="3019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105" y="2077229"/>
            <a:ext cx="4238625" cy="134302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70104" y="2060047"/>
            <a:ext cx="4238625" cy="400520"/>
          </a:xfrm>
          <a:prstGeom prst="roundRect">
            <a:avLst/>
          </a:prstGeom>
          <a:noFill/>
          <a:ln w="28575">
            <a:solidFill>
              <a:srgbClr val="08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104" y="3551612"/>
            <a:ext cx="7063280" cy="2644747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 rot="10800000">
            <a:off x="10168882" y="4767673"/>
            <a:ext cx="329003" cy="507077"/>
          </a:xfrm>
          <a:prstGeom prst="rightArrow">
            <a:avLst/>
          </a:prstGeom>
          <a:solidFill>
            <a:srgbClr val="08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9301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ГРАММАТИЧЕСКИЕ КАПКАНЫ. ДЕЕПРИЧАСТНЫЙ ОБОРОТ 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955271"/>
            <a:ext cx="7696200" cy="99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2" y="2077229"/>
            <a:ext cx="2343150" cy="3019425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 rot="10800000">
            <a:off x="9935462" y="3175912"/>
            <a:ext cx="329003" cy="507077"/>
          </a:xfrm>
          <a:prstGeom prst="rightArrow">
            <a:avLst/>
          </a:prstGeom>
          <a:solidFill>
            <a:srgbClr val="08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172" y="2135813"/>
            <a:ext cx="6655776" cy="263185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021860" y="3647778"/>
            <a:ext cx="2186854" cy="741342"/>
          </a:xfrm>
          <a:prstGeom prst="roundRect">
            <a:avLst/>
          </a:prstGeom>
          <a:noFill/>
          <a:ln w="28575">
            <a:solidFill>
              <a:srgbClr val="08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9301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ГРАММАТИЧЕСКИЕ КАПКАНЫ. ДЕЕПРИЧАСТНЫЙ ОБОРОТ 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955271"/>
            <a:ext cx="7696200" cy="99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2" y="1954635"/>
            <a:ext cx="2343150" cy="301942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54318" y="4241482"/>
            <a:ext cx="2186854" cy="741342"/>
          </a:xfrm>
          <a:prstGeom prst="roundRect">
            <a:avLst/>
          </a:prstGeom>
          <a:noFill/>
          <a:ln w="28575">
            <a:solidFill>
              <a:srgbClr val="08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468" y="2057832"/>
            <a:ext cx="6667500" cy="240982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9635965" y="3009205"/>
            <a:ext cx="329003" cy="507077"/>
          </a:xfrm>
          <a:prstGeom prst="rightArrow">
            <a:avLst/>
          </a:prstGeom>
          <a:solidFill>
            <a:srgbClr val="08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9301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ГРАММАТИЧЕСКИЕ КАПКАНЫ. ДЕЕПРИЧАСТНЫЙ ОБОРОТ 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9935462" y="3009204"/>
            <a:ext cx="329003" cy="507077"/>
          </a:xfrm>
          <a:prstGeom prst="rightArrow">
            <a:avLst/>
          </a:prstGeom>
          <a:solidFill>
            <a:srgbClr val="08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868090"/>
            <a:ext cx="5657850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2" y="2009079"/>
            <a:ext cx="2571750" cy="20002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990470" y="2521401"/>
            <a:ext cx="2186854" cy="741342"/>
          </a:xfrm>
          <a:prstGeom prst="roundRect">
            <a:avLst/>
          </a:prstGeom>
          <a:noFill/>
          <a:ln w="28575">
            <a:solidFill>
              <a:srgbClr val="08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72" y="2009079"/>
            <a:ext cx="6477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9301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ГРАММАТИЧЕСКИЕ КАПКАНЫ. ДЕЕПРИЧАСТНЫЙ ОБОРОТ 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8957502" y="2909451"/>
            <a:ext cx="329003" cy="507077"/>
          </a:xfrm>
          <a:prstGeom prst="rightArrow">
            <a:avLst/>
          </a:prstGeom>
          <a:solidFill>
            <a:srgbClr val="08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894654"/>
            <a:ext cx="763905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2" y="2010204"/>
            <a:ext cx="2371725" cy="250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38" y="2038779"/>
            <a:ext cx="5553075" cy="24765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82893" y="3133898"/>
            <a:ext cx="2186854" cy="399762"/>
          </a:xfrm>
          <a:prstGeom prst="roundRect">
            <a:avLst/>
          </a:prstGeom>
          <a:noFill/>
          <a:ln w="28575">
            <a:solidFill>
              <a:srgbClr val="08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43" y="4706904"/>
            <a:ext cx="4215072" cy="18270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176" y="4706904"/>
            <a:ext cx="4439184" cy="182701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337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78456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ПОДБИРАЕМ ЗАДАНИЯ В БИБЛИОТЕКЕ. УЧИТЕЛЬ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48" y="981074"/>
            <a:ext cx="8709687" cy="521161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88966" y="831273"/>
            <a:ext cx="8919557" cy="562256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" b="99528" l="0" r="97890">
                        <a14:foregroundMark x1="43882" y1="65566" x2="51899" y2="66509"/>
                        <a14:foregroundMark x1="18143" y1="89151" x2="25316" y2="91509"/>
                        <a14:foregroundMark x1="15190" y1="95283" x2="18987" y2="96698"/>
                        <a14:foregroundMark x1="34599" y1="97170" x2="41350" y2="97642"/>
                        <a14:foregroundMark x1="62447" y1="96226" x2="91561" y2="96226"/>
                        <a14:foregroundMark x1="21097" y1="61792" x2="23629" y2="70283"/>
                      </a14:backgroundRemoval>
                    </a14:imgEffect>
                  </a14:imgLayer>
                </a14:imgProps>
              </a:ext>
            </a:extLst>
          </a:blip>
          <a:srcRect l="9868" t="1960"/>
          <a:stretch/>
        </p:blipFill>
        <p:spPr>
          <a:xfrm>
            <a:off x="9925396" y="4314305"/>
            <a:ext cx="2333105" cy="22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75F13FF-1E5E-D926-7305-E5D3F0F2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22" y="457551"/>
            <a:ext cx="78456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cs typeface="Helvetica" panose="020B0604020202020204" charset="0"/>
              </a:rPr>
              <a:t>ТРЕНИРУЕМСЯ В БИБЛИОТЕКЕ. УЧЕНИК 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cs typeface="Helvetica" panose="020B060402020202020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188936" y="6453836"/>
            <a:ext cx="30779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0" r="97890">
                        <a14:foregroundMark x1="43882" y1="65566" x2="51899" y2="66509"/>
                        <a14:foregroundMark x1="18143" y1="89151" x2="25316" y2="91509"/>
                        <a14:foregroundMark x1="15190" y1="95283" x2="18987" y2="96698"/>
                        <a14:foregroundMark x1="34599" y1="97170" x2="41350" y2="97642"/>
                        <a14:foregroundMark x1="62447" y1="96226" x2="91561" y2="96226"/>
                        <a14:foregroundMark x1="21097" y1="61792" x2="23629" y2="70283"/>
                      </a14:backgroundRemoval>
                    </a14:imgEffect>
                  </a14:imgLayer>
                </a14:imgProps>
              </a:ext>
            </a:extLst>
          </a:blip>
          <a:srcRect l="9868" t="1960"/>
          <a:stretch/>
        </p:blipFill>
        <p:spPr>
          <a:xfrm>
            <a:off x="10184828" y="4566733"/>
            <a:ext cx="2073673" cy="2017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17051"/>
          <a:stretch/>
        </p:blipFill>
        <p:spPr>
          <a:xfrm>
            <a:off x="560070" y="957485"/>
            <a:ext cx="10437668" cy="334698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96730" y="831273"/>
            <a:ext cx="10326441" cy="359941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68" y="61994"/>
            <a:ext cx="9469777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ts val="2400"/>
              </a:lnSpc>
            </a:pPr>
            <a:r>
              <a:rPr lang="ru-RU" sz="2300" kern="1200" dirty="0" smtClean="0">
                <a:solidFill>
                  <a:schemeClr val="accent5">
                    <a:lumMod val="75000"/>
                  </a:schemeClr>
                </a:solidFill>
                <a:latin typeface="Helvetica" panose="020B0604020202020204" charset="0"/>
                <a:ea typeface="+mn-ea"/>
                <a:cs typeface="Helvetica" panose="020B0604020202020204" charset="0"/>
              </a:rPr>
              <a:t>Можно работать в библиотеке</a:t>
            </a:r>
            <a:endParaRPr lang="ru-RU" sz="2300" kern="1200" dirty="0">
              <a:solidFill>
                <a:schemeClr val="accent5">
                  <a:lumMod val="75000"/>
                </a:schemeClr>
              </a:solidFill>
              <a:latin typeface="Helvetica" panose="020B0604020202020204" charset="0"/>
              <a:ea typeface="+mn-ea"/>
              <a:cs typeface="Helvetica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5338" y="1460250"/>
            <a:ext cx="2880000" cy="9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B2E4A"/>
              </a:solidFill>
              <a:latin typeface="Raleway Medium" pitchFamily="2" charset="-52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6239" y="1242234"/>
            <a:ext cx="288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Открыть подходящую </a:t>
            </a:r>
            <a:r>
              <a:rPr lang="ru-RU" sz="16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тетрадь в Библиотеке Моя школа.</a:t>
            </a:r>
            <a:endParaRPr lang="ru-RU" sz="1600" dirty="0">
              <a:solidFill>
                <a:srgbClr val="252A34"/>
              </a:solidFill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8933" y="1967313"/>
            <a:ext cx="2880000" cy="9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B2E4A"/>
              </a:solidFill>
              <a:latin typeface="Raleway Medium" pitchFamily="2" charset="-52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4186" y="2131839"/>
            <a:ext cx="288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Подобрать нужные задания с автопроверкой*.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9869" y="3998769"/>
            <a:ext cx="2880000" cy="9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B2E4A"/>
              </a:solidFill>
              <a:latin typeface="Raleway Medium" pitchFamily="2" charset="-52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5122" y="4163295"/>
            <a:ext cx="288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Нажать на кнопку «Создать задание» и начать работу.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45122" y="4448769"/>
            <a:ext cx="2880000" cy="9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B2E4A"/>
              </a:solidFill>
              <a:latin typeface="Raleway Medium" pitchFamily="2" charset="-52"/>
              <a:ea typeface="Roboto Condensed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0375" y="4613295"/>
            <a:ext cx="288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После </a:t>
            </a:r>
            <a:r>
              <a:rPr lang="ru-RU" sz="16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выполнения </a:t>
            </a:r>
            <a:r>
              <a:rPr lang="ru-RU" sz="16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ознакомиться </a:t>
            </a:r>
            <a:endParaRPr lang="ru-RU" sz="1600" dirty="0" smtClean="0">
              <a:solidFill>
                <a:srgbClr val="252A34"/>
              </a:solidFill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с </a:t>
            </a:r>
            <a:r>
              <a:rPr lang="ru-RU" sz="16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результатом. </a:t>
            </a:r>
          </a:p>
        </p:txBody>
      </p:sp>
      <p:cxnSp>
        <p:nvCxnSpPr>
          <p:cNvPr id="13" name="Скругленная соединительная линия 12"/>
          <p:cNvCxnSpPr>
            <a:stCxn id="6" idx="2"/>
            <a:endCxn id="8" idx="0"/>
          </p:cNvCxnSpPr>
          <p:nvPr/>
        </p:nvCxnSpPr>
        <p:spPr>
          <a:xfrm rot="5400000" flipH="1" flipV="1">
            <a:off x="5020014" y="328063"/>
            <a:ext cx="10395" cy="3617947"/>
          </a:xfrm>
          <a:prstGeom prst="curvedConnector5">
            <a:avLst>
              <a:gd name="adj1" fmla="val -2199134"/>
              <a:gd name="adj2" fmla="val 50000"/>
              <a:gd name="adj3" fmla="val 5088283"/>
            </a:avLst>
          </a:prstGeom>
          <a:ln w="28575">
            <a:solidFill>
              <a:schemeClr val="accent4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flipH="1">
            <a:off x="5665122" y="2619853"/>
            <a:ext cx="2609064" cy="1581456"/>
          </a:xfrm>
          <a:prstGeom prst="curvedConnector4">
            <a:avLst>
              <a:gd name="adj1" fmla="val -8762"/>
              <a:gd name="adj2" fmla="val 64227"/>
            </a:avLst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10" idx="2"/>
            <a:endCxn id="12" idx="0"/>
          </p:cNvCxnSpPr>
          <p:nvPr/>
        </p:nvCxnSpPr>
        <p:spPr>
          <a:xfrm rot="5400000" flipH="1" flipV="1">
            <a:off x="7682748" y="2595668"/>
            <a:ext cx="450000" cy="4485253"/>
          </a:xfrm>
          <a:prstGeom prst="curvedConnector5">
            <a:avLst>
              <a:gd name="adj1" fmla="val -50800"/>
              <a:gd name="adj2" fmla="val 50000"/>
              <a:gd name="adj3" fmla="val 200361"/>
            </a:avLst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961449" y="973710"/>
            <a:ext cx="62389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aleway ExtraBold" pitchFamily="2" charset="-52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Raleway ExtraBold" pitchFamily="2" charset="-52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33748" y="1023843"/>
            <a:ext cx="67518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aleway ExtraBold" pitchFamily="2" charset="-52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Raleway ExtraBold" pitchFamily="2" charset="-52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64679" y="3043981"/>
            <a:ext cx="665567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aleway ExtraBold" pitchFamily="2" charset="-52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Raleway ExtraBold" pitchFamily="2" charset="-52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753945" y="3505299"/>
            <a:ext cx="66717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aleway ExtraBold" pitchFamily="2" charset="-52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Raleway ExtraBold" pitchFamily="2" charset="-52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43675" y="3111372"/>
            <a:ext cx="3301182" cy="21798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Ученик может в любое время зайти в Библиотеку </a:t>
            </a:r>
            <a:r>
              <a:rPr lang="ru-RU" sz="13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Моя школа, </a:t>
            </a:r>
            <a:r>
              <a:rPr lang="ru-RU" sz="13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чтобы потренироваться </a:t>
            </a:r>
            <a:r>
              <a:rPr lang="ru-RU" sz="13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в </a:t>
            </a:r>
            <a:r>
              <a:rPr lang="ru-RU" sz="13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решении сложных заданий, повторить пройденное </a:t>
            </a:r>
            <a:r>
              <a:rPr lang="ru-RU" sz="13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или </a:t>
            </a:r>
            <a:r>
              <a:rPr lang="ru-RU" sz="13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подготовиться к контрольной</a:t>
            </a:r>
            <a:r>
              <a:rPr lang="ru-RU" sz="13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.</a:t>
            </a:r>
            <a:endParaRPr lang="ru-RU" sz="1300" dirty="0">
              <a:solidFill>
                <a:srgbClr val="252A34"/>
              </a:solidFill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50" name="Скругленная соединительная линия 49"/>
          <p:cNvCxnSpPr>
            <a:endCxn id="43" idx="1"/>
          </p:cNvCxnSpPr>
          <p:nvPr/>
        </p:nvCxnSpPr>
        <p:spPr>
          <a:xfrm rot="16200000" flipV="1">
            <a:off x="552178" y="1936979"/>
            <a:ext cx="1624054" cy="805512"/>
          </a:xfrm>
          <a:prstGeom prst="curvedConnector4">
            <a:avLst>
              <a:gd name="adj1" fmla="val 29107"/>
              <a:gd name="adj2" fmla="val 155309"/>
            </a:avLst>
          </a:prstGeom>
          <a:ln w="28575">
            <a:solidFill>
              <a:schemeClr val="accent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блако 59"/>
          <p:cNvSpPr/>
          <p:nvPr/>
        </p:nvSpPr>
        <p:spPr>
          <a:xfrm>
            <a:off x="8412371" y="1303545"/>
            <a:ext cx="3371308" cy="209184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Задания с автопроверкой позволят эффективно провести </a:t>
            </a:r>
            <a:r>
              <a:rPr lang="ru-RU" sz="1300" dirty="0" smtClean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самостоятельную </a:t>
            </a:r>
            <a:r>
              <a:rPr lang="ru-RU" sz="1300" dirty="0">
                <a:solidFill>
                  <a:srgbClr val="252A34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работу и получить мгновенный результат после выполнения заданий подборки. </a:t>
            </a:r>
          </a:p>
        </p:txBody>
      </p:sp>
      <p:cxnSp>
        <p:nvCxnSpPr>
          <p:cNvPr id="61" name="Скругленная соединительная линия 60"/>
          <p:cNvCxnSpPr>
            <a:stCxn id="44" idx="3"/>
          </p:cNvCxnSpPr>
          <p:nvPr/>
        </p:nvCxnSpPr>
        <p:spPr>
          <a:xfrm flipV="1">
            <a:off x="8108933" y="1280411"/>
            <a:ext cx="2114334" cy="297430"/>
          </a:xfrm>
          <a:prstGeom prst="curvedConnector4">
            <a:avLst>
              <a:gd name="adj1" fmla="val 10315"/>
              <a:gd name="adj2" fmla="val 263120"/>
            </a:avLst>
          </a:prstGeom>
          <a:ln w="28575">
            <a:solidFill>
              <a:schemeClr val="accent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"/>
          <p:cNvSpPr txBox="1">
            <a:spLocks/>
          </p:cNvSpPr>
          <p:nvPr/>
        </p:nvSpPr>
        <p:spPr>
          <a:xfrm>
            <a:off x="0" y="6356350"/>
            <a:ext cx="4659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22C03C-6D17-4783-A549-9F317AE3CC41}" type="slidenum">
              <a:rPr lang="ru-RU" sz="1400" smtClean="0">
                <a:solidFill>
                  <a:srgbClr val="252A3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Lato" panose="020F0502020204030203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dirty="0">
              <a:solidFill>
                <a:srgbClr val="252A3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29" y="5270550"/>
            <a:ext cx="1759669" cy="15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Августовская презентация в дизайне_v5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Августовка">
      <a:majorFont>
        <a:latin typeface="Helvetica Bold"/>
        <a:ea typeface="Arial"/>
        <a:cs typeface="Arial"/>
      </a:majorFont>
      <a:minorFont>
        <a:latin typeface="Roboto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Августовка">
      <a:majorFont>
        <a:latin typeface="Helvetica 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124452</TotalTime>
  <Words>480</Words>
  <Application>Microsoft Office PowerPoint</Application>
  <PresentationFormat>Широкоэкранный</PresentationFormat>
  <Paragraphs>83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Helvetica Bold</vt:lpstr>
      <vt:lpstr>Lato</vt:lpstr>
      <vt:lpstr>Lato Black</vt:lpstr>
      <vt:lpstr>Open Sans Light</vt:lpstr>
      <vt:lpstr>Raleway</vt:lpstr>
      <vt:lpstr>Raleway Bold</vt:lpstr>
      <vt:lpstr>Raleway ExtraBold</vt:lpstr>
      <vt:lpstr>Raleway Medium</vt:lpstr>
      <vt:lpstr>Roboto</vt:lpstr>
      <vt:lpstr>Roboto Condensed</vt:lpstr>
      <vt:lpstr>Roboto Condensed Medium</vt:lpstr>
      <vt:lpstr>Tahoma</vt:lpstr>
      <vt:lpstr>Times New Roman</vt:lpstr>
      <vt:lpstr>Августовская презентация в дизайне_v5</vt:lpstr>
      <vt:lpstr>2_Светлые слайды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Можно работать в библиотеке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Крюкова Галина Васильевна</cp:lastModifiedBy>
  <cp:revision>1152</cp:revision>
  <cp:lastPrinted>2022-10-12T10:48:05Z</cp:lastPrinted>
  <dcterms:created xsi:type="dcterms:W3CDTF">2020-02-25T09:30:21Z</dcterms:created>
  <dcterms:modified xsi:type="dcterms:W3CDTF">2025-01-30T09:23:38Z</dcterms:modified>
</cp:coreProperties>
</file>