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5;p2"/>
          <p:cNvSpPr/>
          <p:nvPr/>
        </p:nvSpPr>
        <p:spPr>
          <a:xfrm>
            <a:off x="-1" y="0"/>
            <a:ext cx="12191480" cy="6858000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grpSp>
        <p:nvGrpSpPr>
          <p:cNvPr id="95" name="Google Shape;16;p2"/>
          <p:cNvGrpSpPr/>
          <p:nvPr/>
        </p:nvGrpSpPr>
        <p:grpSpPr>
          <a:xfrm>
            <a:off x="9720263" y="539750"/>
            <a:ext cx="2209800" cy="371475"/>
            <a:chOff x="0" y="0"/>
            <a:chExt cx="2209799" cy="371475"/>
          </a:xfrm>
        </p:grpSpPr>
        <p:sp>
          <p:nvSpPr>
            <p:cNvPr id="93" name="Google Shape;17;p2"/>
            <p:cNvSpPr txBox="1"/>
            <p:nvPr/>
          </p:nvSpPr>
          <p:spPr>
            <a:xfrm>
              <a:off x="380999" y="115887"/>
              <a:ext cx="1828801" cy="187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indent="12700">
                <a:lnSpc>
                  <a:spcPct val="111000"/>
                </a:lnSpc>
                <a:defRPr b="1" sz="6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pPr/>
              <a:r>
                <a:t>МИНИСТЕРСТВО ОБРАЗОВАНИЯ МОСКОВСКОЙ ОБЛАСТИ</a:t>
              </a:r>
            </a:p>
          </p:txBody>
        </p:sp>
        <p:pic>
          <p:nvPicPr>
            <p:cNvPr id="94" name="Google Shape;18;p2" descr="Google Shape;18;p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83264" b="0"/>
            <a:stretch>
              <a:fillRect/>
            </a:stretch>
          </p:blipFill>
          <p:spPr>
            <a:xfrm>
              <a:off x="0" y="0"/>
              <a:ext cx="305457" cy="371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" name="Номер слайда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school.mos.ru/help/instructions/library/tests/characteristicstesttask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rive.google.com/drive/folders/1Dyis5O4Z_jqTzoqz8dDf7TQ7r4V7_ONn?usp=drive_link" TargetMode="External"/><Relationship Id="rId3" Type="http://schemas.openxmlformats.org/officeDocument/2006/relationships/image" Target="../media/image6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415;p76"/>
          <p:cNvSpPr txBox="1"/>
          <p:nvPr/>
        </p:nvSpPr>
        <p:spPr>
          <a:xfrm>
            <a:off x="445317" y="2944271"/>
            <a:ext cx="11301366" cy="9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 anchor="b">
            <a:spAutoFit/>
          </a:bodyPr>
          <a:lstStyle/>
          <a:p>
            <a:pPr algn="ctr">
              <a:defRPr b="1" cap="all" sz="3200">
                <a:solidFill>
                  <a:srgbClr val="FFFFFF"/>
                </a:solidFill>
              </a:defRPr>
            </a:pPr>
            <a:r>
              <a:t>РАЗРАБОТКА ТЕСТОВ (ЦДЗ)</a:t>
            </a:r>
          </a:p>
          <a:p>
            <a:pPr algn="ctr">
              <a:defRPr b="1" cap="all" sz="3200">
                <a:solidFill>
                  <a:srgbClr val="FFFFFF"/>
                </a:solidFill>
              </a:defRPr>
            </a:pPr>
            <a:r>
              <a:t>В БИБЛИОТЕКЕ МОЯ ШКОЛА</a:t>
            </a:r>
          </a:p>
        </p:txBody>
      </p:sp>
      <p:sp>
        <p:nvSpPr>
          <p:cNvPr id="10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Примеры</a:t>
            </a:r>
          </a:p>
        </p:txBody>
      </p:sp>
      <p:sp>
        <p:nvSpPr>
          <p:cNvPr id="198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99" name="Тест направлен на проверку знаний учащихся о животном и растительном мире леса, о грибах, а также о влиянии человека на живую природу."/>
          <p:cNvSpPr txBox="1"/>
          <p:nvPr/>
        </p:nvSpPr>
        <p:spPr>
          <a:xfrm>
            <a:off x="788914" y="1910079"/>
            <a:ext cx="1090077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Тес­т нап­ра­влен на проверку зна­ний учащихся о жи­вот­ном и рас­ти­тельном ми­ре ле­са, о грибах, а так­же о вли­я­нии че­ло­ве­ка на жи­вую при­ро­ду.</a:t>
            </a:r>
          </a:p>
        </p:txBody>
      </p:sp>
      <p:sp>
        <p:nvSpPr>
          <p:cNvPr id="200" name="Примеры описаний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Примеры описаний</a:t>
            </a:r>
          </a:p>
        </p:txBody>
      </p:sp>
      <p:sp>
        <p:nvSpPr>
          <p:cNvPr id="201" name="Материал направлен на контроль и коррекцию знаний по теме «Обыкновенные дроби»."/>
          <p:cNvSpPr txBox="1"/>
          <p:nvPr/>
        </p:nvSpPr>
        <p:spPr>
          <a:xfrm>
            <a:off x="788914" y="2701439"/>
            <a:ext cx="1090077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Ма­те­ри­ал нап­ра­влен на кон­троль и коррек­цию зна­ний по те­ме «О­бык­но­венные дро­би».</a:t>
            </a:r>
          </a:p>
        </p:txBody>
      </p:sp>
      <p:sp>
        <p:nvSpPr>
          <p:cNvPr id="202" name="Тест направлен на проверку планируемых результатов по теме «Роль биологии в жизни современного человека»."/>
          <p:cNvSpPr txBox="1"/>
          <p:nvPr/>
        </p:nvSpPr>
        <p:spPr>
          <a:xfrm>
            <a:off x="788914" y="3554382"/>
            <a:ext cx="1090077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Тес­т нап­ра­влен на про­вер­ку пла­ни­ру­е­мых ре­зуль­та­тов по те­ме «Роль би­о­ло­гии в жи­зни со­вре­менно­го че­ло­ве­ка».</a:t>
            </a:r>
          </a:p>
        </p:txBody>
      </p:sp>
      <p:sp>
        <p:nvSpPr>
          <p:cNvPr id="203" name="Задания соответствуют кодификатору и спецификации ЕГЭ, ориентированы на проверку знаний учащихся о содержании произведений древнерусской литературы и литературы XVIII века (задания на установление соответствия)."/>
          <p:cNvSpPr txBox="1"/>
          <p:nvPr/>
        </p:nvSpPr>
        <p:spPr>
          <a:xfrm>
            <a:off x="788914" y="5546745"/>
            <a:ext cx="10900778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За­да­ния со­от­вет­ству­ют ко­ди­фи­ка­то­ру и спе­ци­фи­ка­ции ЕГЭ, ори­ен­ти­ро­ва­ны на про­вер­ку зна­ний уча­щи­хся о со­держа­нии про­и­зве­де­ний дре­вне­рус­ской ли­те­ра­ту­ры и ли­те­ра­ту­ры XVIII ве­ка (за­да­ния на уста­но­вле­ние со­от­вет­стви­я).</a:t>
            </a:r>
          </a:p>
        </p:txBody>
      </p:sp>
      <p:sp>
        <p:nvSpPr>
          <p:cNvPr id="204" name="Задания направлены на обобщение и закрепление знаний по теме &quot;Подцарство Простейшие&quot;, развитие навыков работы с информацией, представленной в наглядном, графическом и текстовом виде."/>
          <p:cNvSpPr txBox="1"/>
          <p:nvPr/>
        </p:nvSpPr>
        <p:spPr>
          <a:xfrm>
            <a:off x="788914" y="4366414"/>
            <a:ext cx="10900778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За­да­ния нап­ра­вле­ны на обо­бще­ние и зак­реп­ле­ние зна­ний по те­ме "По­дцар­ство Прос­тей­ши­е", ра­зви­тие на­вы­ков ра­бо­ты с ин­форма­ци­ей, пре­дста­вленной в на­гля­дном, гра­фи­чес­ком и тек­сто­вом ви­де.</a:t>
            </a:r>
          </a:p>
        </p:txBody>
      </p:sp>
      <p:sp>
        <p:nvSpPr>
          <p:cNvPr id="205" name="Книга"/>
          <p:cNvSpPr/>
          <p:nvPr/>
        </p:nvSpPr>
        <p:spPr>
          <a:xfrm>
            <a:off x="271721" y="1973001"/>
            <a:ext cx="452748" cy="36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206" name="Книга"/>
          <p:cNvSpPr/>
          <p:nvPr/>
        </p:nvSpPr>
        <p:spPr>
          <a:xfrm>
            <a:off x="271721" y="2766867"/>
            <a:ext cx="452748" cy="36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207" name="Книга"/>
          <p:cNvSpPr/>
          <p:nvPr/>
        </p:nvSpPr>
        <p:spPr>
          <a:xfrm>
            <a:off x="271721" y="3560733"/>
            <a:ext cx="452748" cy="367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208" name="Книга"/>
          <p:cNvSpPr/>
          <p:nvPr/>
        </p:nvSpPr>
        <p:spPr>
          <a:xfrm>
            <a:off x="271721" y="4332925"/>
            <a:ext cx="452748" cy="367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209" name="Книга"/>
          <p:cNvSpPr/>
          <p:nvPr/>
        </p:nvSpPr>
        <p:spPr>
          <a:xfrm>
            <a:off x="271721" y="5582266"/>
            <a:ext cx="452748" cy="36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2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213" name="Темы каркаса и дидактические единицы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Темы каркаса и дидактические единицы</a:t>
            </a:r>
          </a:p>
        </p:txBody>
      </p:sp>
      <p:sp>
        <p:nvSpPr>
          <p:cNvPr id="214" name="Книга"/>
          <p:cNvSpPr/>
          <p:nvPr/>
        </p:nvSpPr>
        <p:spPr>
          <a:xfrm>
            <a:off x="271721" y="1973001"/>
            <a:ext cx="452748" cy="36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215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Карточка материала</a:t>
            </a:r>
          </a:p>
        </p:txBody>
      </p:sp>
      <p:sp>
        <p:nvSpPr>
          <p:cNvPr id="216" name="Прямоугольник 10"/>
          <p:cNvSpPr txBox="1"/>
          <p:nvPr/>
        </p:nvSpPr>
        <p:spPr>
          <a:xfrm>
            <a:off x="899240" y="1982494"/>
            <a:ext cx="6361178" cy="481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buSzPct val="100000"/>
              <a:buChar char="•"/>
              <a:defRPr sz="2400"/>
            </a:pPr>
            <a:r>
              <a:t>При выборе темы каркаса и дидактических единиц необходимо учесть, какие знания будут проверены в рамках данного материала. 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Содержание теста должно соответствовать требованиям ФГОС к результатам обучения, основной образовательной программой соответствующего уровня образования и параллели.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Дидактические единицы должны быть отмечены в соответствии с содержанием материала. Без избыточности и недостаточности.</a:t>
            </a:r>
          </a:p>
        </p:txBody>
      </p:sp>
      <p:pic>
        <p:nvPicPr>
          <p:cNvPr id="217" name="Снимок экрана 2024-11-15 в 11.04.32.png" descr="Снимок экрана 2024-11-15 в 11.04.3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9906"/>
          <a:stretch>
            <a:fillRect/>
          </a:stretch>
        </p:blipFill>
        <p:spPr>
          <a:xfrm>
            <a:off x="7157907" y="1910079"/>
            <a:ext cx="4761676" cy="1854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Снимок экрана 2024-11-15 в 11.06.05.png" descr="Снимок экрана 2024-11-15 в 11.06.05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4717"/>
          <a:stretch>
            <a:fillRect/>
          </a:stretch>
        </p:blipFill>
        <p:spPr>
          <a:xfrm>
            <a:off x="7040496" y="4088240"/>
            <a:ext cx="4001708" cy="280501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Дидактические единицы:"/>
          <p:cNvSpPr txBox="1"/>
          <p:nvPr/>
        </p:nvSpPr>
        <p:spPr>
          <a:xfrm>
            <a:off x="7134980" y="3770456"/>
            <a:ext cx="361307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Дидактические единицы:</a:t>
            </a:r>
          </a:p>
        </p:txBody>
      </p:sp>
      <p:sp>
        <p:nvSpPr>
          <p:cNvPr id="22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Карточка материала</a:t>
            </a:r>
          </a:p>
        </p:txBody>
      </p:sp>
      <p:sp>
        <p:nvSpPr>
          <p:cNvPr id="223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224" name="Пример темы каркаса и дидактической единицы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Пример темы каркаса и дидактической единицы</a:t>
            </a:r>
          </a:p>
        </p:txBody>
      </p:sp>
      <p:sp>
        <p:nvSpPr>
          <p:cNvPr id="225" name="Тема каркаса: Возникновение Римского государства.…"/>
          <p:cNvSpPr txBox="1"/>
          <p:nvPr/>
        </p:nvSpPr>
        <p:spPr>
          <a:xfrm>
            <a:off x="5791722" y="1982494"/>
            <a:ext cx="5745570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b="1"/>
              <a:t>Тема каркаса: </a:t>
            </a:r>
            <a:r>
              <a:t>Возникновение Римского государства.</a:t>
            </a:r>
          </a:p>
          <a:p>
            <a:pPr>
              <a:defRPr sz="2400"/>
            </a:pPr>
            <a:r>
              <a:rPr b="1"/>
              <a:t>Дидактическая единица:</a:t>
            </a:r>
            <a:r>
              <a:t> Римская республика.</a:t>
            </a:r>
          </a:p>
        </p:txBody>
      </p:sp>
      <p:pic>
        <p:nvPicPr>
          <p:cNvPr id="226" name="Снимок экрана 2024-11-14 в 13.58.33.png" descr="Снимок экрана 2024-11-14 в 13.58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379" y="1910079"/>
            <a:ext cx="4682879" cy="400192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Открытая книга"/>
          <p:cNvSpPr/>
          <p:nvPr/>
        </p:nvSpPr>
        <p:spPr>
          <a:xfrm>
            <a:off x="363880" y="1989422"/>
            <a:ext cx="447685" cy="414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2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7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228" name="Темы каркаса и дидактические единицы выбираются из предложенных системой."/>
          <p:cNvSpPr txBox="1"/>
          <p:nvPr/>
        </p:nvSpPr>
        <p:spPr>
          <a:xfrm>
            <a:off x="5791722" y="5106694"/>
            <a:ext cx="5745570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Темы каркаса и дидактические единицы выбираются из предложенных системой.</a:t>
            </a:r>
          </a:p>
        </p:txBody>
      </p:sp>
      <p:sp>
        <p:nvSpPr>
          <p:cNvPr id="22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Типичные ошибки</a:t>
            </a:r>
          </a:p>
        </p:txBody>
      </p:sp>
      <p:sp>
        <p:nvSpPr>
          <p:cNvPr id="232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233" name="Выбор темы каркаса и ДЕ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Выбор темы каркаса и ДЕ</a:t>
            </a:r>
          </a:p>
        </p:txBody>
      </p:sp>
      <p:sp>
        <p:nvSpPr>
          <p:cNvPr id="234" name="Тема: Россия в XVI в.…"/>
          <p:cNvSpPr txBox="1"/>
          <p:nvPr/>
        </p:nvSpPr>
        <p:spPr>
          <a:xfrm>
            <a:off x="7578552" y="1910079"/>
            <a:ext cx="3958740" cy="3338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b="1"/>
              <a:t>Тема: </a:t>
            </a:r>
            <a:r>
              <a:t>Россия в XVI в.</a:t>
            </a:r>
          </a:p>
          <a:p>
            <a:pPr>
              <a:defRPr sz="2400"/>
            </a:pPr>
            <a:r>
              <a:rPr b="1"/>
              <a:t>Дидактические единицы:</a:t>
            </a:r>
            <a:r>
              <a:t> 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Социально-экономическое развитие России в XVI в.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Внешняя политика в первой трети XVI в.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Российское государство в первой трети XVI в.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Княжение Василия III</a:t>
            </a:r>
          </a:p>
        </p:txBody>
      </p:sp>
      <p:sp>
        <p:nvSpPr>
          <p:cNvPr id="235" name="Открытая книга"/>
          <p:cNvSpPr/>
          <p:nvPr/>
        </p:nvSpPr>
        <p:spPr>
          <a:xfrm>
            <a:off x="363880" y="1989422"/>
            <a:ext cx="447685" cy="414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2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7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6" name="Снимок экрана 2024-11-14 в 14.40.58.png" descr="Снимок экрана 2024-11-14 в 14.40.58.png"/>
          <p:cNvPicPr>
            <a:picLocks noChangeAspect="1"/>
          </p:cNvPicPr>
          <p:nvPr/>
        </p:nvPicPr>
        <p:blipFill>
          <a:blip r:embed="rId2">
            <a:extLst/>
          </a:blip>
          <a:srcRect l="1923" t="11559" r="1923" b="16405"/>
          <a:stretch>
            <a:fillRect/>
          </a:stretch>
        </p:blipFill>
        <p:spPr>
          <a:xfrm>
            <a:off x="888891" y="1910079"/>
            <a:ext cx="6618697" cy="2700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Снимок экрана 2024-11-14 в 14.41.31.png" descr="Снимок экрана 2024-11-14 в 14.41.31.png"/>
          <p:cNvPicPr>
            <a:picLocks noChangeAspect="1"/>
          </p:cNvPicPr>
          <p:nvPr/>
        </p:nvPicPr>
        <p:blipFill>
          <a:blip r:embed="rId3">
            <a:extLst/>
          </a:blip>
          <a:srcRect l="0" t="13133" r="8741" b="18956"/>
          <a:stretch>
            <a:fillRect/>
          </a:stretch>
        </p:blipFill>
        <p:spPr>
          <a:xfrm>
            <a:off x="751770" y="4951721"/>
            <a:ext cx="6755812" cy="178791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Задание 1"/>
          <p:cNvSpPr txBox="1"/>
          <p:nvPr/>
        </p:nvSpPr>
        <p:spPr>
          <a:xfrm>
            <a:off x="3087914" y="1774613"/>
            <a:ext cx="121955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Задание 1</a:t>
            </a:r>
          </a:p>
        </p:txBody>
      </p:sp>
      <p:sp>
        <p:nvSpPr>
          <p:cNvPr id="239" name="Задание 2"/>
          <p:cNvSpPr txBox="1"/>
          <p:nvPr/>
        </p:nvSpPr>
        <p:spPr>
          <a:xfrm>
            <a:off x="3087914" y="4610946"/>
            <a:ext cx="121955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Задание 2</a:t>
            </a:r>
          </a:p>
        </p:txBody>
      </p:sp>
      <p:sp>
        <p:nvSpPr>
          <p:cNvPr id="240" name="Линия"/>
          <p:cNvSpPr/>
          <p:nvPr/>
        </p:nvSpPr>
        <p:spPr>
          <a:xfrm flipV="1">
            <a:off x="8272221" y="2725636"/>
            <a:ext cx="2435358" cy="415232"/>
          </a:xfrm>
          <a:prstGeom prst="line">
            <a:avLst/>
          </a:prstGeom>
          <a:ln w="50800">
            <a:solidFill>
              <a:srgbClr val="A7A7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Линия"/>
          <p:cNvSpPr/>
          <p:nvPr/>
        </p:nvSpPr>
        <p:spPr>
          <a:xfrm>
            <a:off x="8417308" y="2676364"/>
            <a:ext cx="2145185" cy="513776"/>
          </a:xfrm>
          <a:prstGeom prst="line">
            <a:avLst/>
          </a:prstGeom>
          <a:ln w="50800">
            <a:solidFill>
              <a:srgbClr val="A7A7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Линия"/>
          <p:cNvSpPr/>
          <p:nvPr/>
        </p:nvSpPr>
        <p:spPr>
          <a:xfrm flipV="1">
            <a:off x="8272221" y="4275036"/>
            <a:ext cx="2435358" cy="415232"/>
          </a:xfrm>
          <a:prstGeom prst="line">
            <a:avLst/>
          </a:prstGeom>
          <a:ln w="50800">
            <a:solidFill>
              <a:srgbClr val="A7A7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Линия"/>
          <p:cNvSpPr/>
          <p:nvPr/>
        </p:nvSpPr>
        <p:spPr>
          <a:xfrm>
            <a:off x="8417308" y="4225764"/>
            <a:ext cx="2145185" cy="513776"/>
          </a:xfrm>
          <a:prstGeom prst="line">
            <a:avLst/>
          </a:prstGeom>
          <a:ln w="50800">
            <a:solidFill>
              <a:srgbClr val="A7A7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Линия"/>
          <p:cNvSpPr/>
          <p:nvPr/>
        </p:nvSpPr>
        <p:spPr>
          <a:xfrm flipV="1">
            <a:off x="8408265" y="4849312"/>
            <a:ext cx="2435358" cy="415232"/>
          </a:xfrm>
          <a:prstGeom prst="line">
            <a:avLst/>
          </a:prstGeom>
          <a:ln w="50800">
            <a:solidFill>
              <a:srgbClr val="A7A7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Линия"/>
          <p:cNvSpPr/>
          <p:nvPr/>
        </p:nvSpPr>
        <p:spPr>
          <a:xfrm>
            <a:off x="8553352" y="4800040"/>
            <a:ext cx="2145184" cy="513776"/>
          </a:xfrm>
          <a:prstGeom prst="line">
            <a:avLst/>
          </a:prstGeom>
          <a:ln w="50800">
            <a:solidFill>
              <a:srgbClr val="A7A7A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Задание №1, №2 формируют одну из выбранных дидактических единиц."/>
          <p:cNvSpPr txBox="1"/>
          <p:nvPr/>
        </p:nvSpPr>
        <p:spPr>
          <a:xfrm>
            <a:off x="7578552" y="5422029"/>
            <a:ext cx="4272404" cy="106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Задание №1, №2 формируют одну из выбранных дидактических единиц.</a:t>
            </a:r>
          </a:p>
        </p:txBody>
      </p:sp>
      <p:sp>
        <p:nvSpPr>
          <p:cNvPr id="2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оздайте блок заданий, нажав  на «+ Блок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Создайте блок заданий, нажав  на «+ Блок».</a:t>
            </a:r>
          </a:p>
        </p:txBody>
      </p:sp>
      <p:sp>
        <p:nvSpPr>
          <p:cNvPr id="25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Создание блока заданий</a:t>
            </a:r>
          </a:p>
        </p:txBody>
      </p:sp>
      <p:sp>
        <p:nvSpPr>
          <p:cNvPr id="251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252" name="Блок заданий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Блок заданий</a:t>
            </a:r>
          </a:p>
        </p:txBody>
      </p:sp>
      <p:sp>
        <p:nvSpPr>
          <p:cNvPr id="253" name="Открытая книга"/>
          <p:cNvSpPr/>
          <p:nvPr/>
        </p:nvSpPr>
        <p:spPr>
          <a:xfrm>
            <a:off x="544476" y="1989422"/>
            <a:ext cx="447686" cy="414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2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7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4" name="Снимок экрана 2024-11-14 в 16.02.32.png" descr="Снимок экрана 2024-11-14 в 16.02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961" y="2338807"/>
            <a:ext cx="3797301" cy="181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Снимок экрана 2024-11-14 в 16.02.41.png" descr="Снимок экрана 2024-11-14 в 16.02.41.png"/>
          <p:cNvPicPr>
            <a:picLocks noChangeAspect="1"/>
          </p:cNvPicPr>
          <p:nvPr/>
        </p:nvPicPr>
        <p:blipFill>
          <a:blip r:embed="rId3">
            <a:extLst/>
          </a:blip>
          <a:srcRect l="2081" t="5422" r="2081" b="10352"/>
          <a:stretch>
            <a:fillRect/>
          </a:stretch>
        </p:blipFill>
        <p:spPr>
          <a:xfrm>
            <a:off x="1168466" y="4737468"/>
            <a:ext cx="10546565" cy="1891402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Введите название блока, которое будет отличаться от названия теста. Далее кликните мышью на «Добавить блок»."/>
          <p:cNvSpPr txBox="1"/>
          <p:nvPr/>
        </p:nvSpPr>
        <p:spPr>
          <a:xfrm>
            <a:off x="1194662" y="4001346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Введите название блока, которое будет отличаться от названия теста. Далее кликните мышью на «Добавить блок».</a:t>
            </a:r>
          </a:p>
        </p:txBody>
      </p:sp>
      <p:sp>
        <p:nvSpPr>
          <p:cNvPr id="2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Создание блока заданий</a:t>
            </a:r>
          </a:p>
        </p:txBody>
      </p:sp>
      <p:sp>
        <p:nvSpPr>
          <p:cNvPr id="260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261" name="Наименование блока заданий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Наименование блока заданий</a:t>
            </a:r>
          </a:p>
        </p:txBody>
      </p:sp>
      <p:pic>
        <p:nvPicPr>
          <p:cNvPr id="262" name="Снимок экрана 2024-11-15 в 21.02.35.png" descr="Снимок экрана 2024-11-15 в 21.02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2800658"/>
            <a:ext cx="10689208" cy="2836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Снимок экрана 2024-11-15 в 21.02.20.png" descr="Снимок экрана 2024-11-15 в 21.02.20.png"/>
          <p:cNvPicPr>
            <a:picLocks noChangeAspect="1"/>
          </p:cNvPicPr>
          <p:nvPr/>
        </p:nvPicPr>
        <p:blipFill>
          <a:blip r:embed="rId3">
            <a:extLst/>
          </a:blip>
          <a:srcRect l="0" t="12553" r="0" b="0"/>
          <a:stretch>
            <a:fillRect/>
          </a:stretch>
        </p:blipFill>
        <p:spPr>
          <a:xfrm>
            <a:off x="323585" y="1805245"/>
            <a:ext cx="8116857" cy="103117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Прямоугольник"/>
          <p:cNvSpPr/>
          <p:nvPr/>
        </p:nvSpPr>
        <p:spPr>
          <a:xfrm>
            <a:off x="9254066" y="2718576"/>
            <a:ext cx="2013586" cy="3000748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5" name="Прямоугольник"/>
          <p:cNvSpPr/>
          <p:nvPr/>
        </p:nvSpPr>
        <p:spPr>
          <a:xfrm>
            <a:off x="1395359" y="1898898"/>
            <a:ext cx="2262162" cy="32004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6" name="Общее количество заданий в тесте."/>
          <p:cNvSpPr txBox="1"/>
          <p:nvPr/>
        </p:nvSpPr>
        <p:spPr>
          <a:xfrm>
            <a:off x="4034163" y="1862683"/>
            <a:ext cx="568941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Общее количество заданий в тесте.</a:t>
            </a:r>
          </a:p>
        </p:txBody>
      </p:sp>
      <p:sp>
        <p:nvSpPr>
          <p:cNvPr id="267" name="Название теста."/>
          <p:cNvSpPr txBox="1"/>
          <p:nvPr/>
        </p:nvSpPr>
        <p:spPr>
          <a:xfrm>
            <a:off x="8292896" y="2248000"/>
            <a:ext cx="228756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Название теста.</a:t>
            </a:r>
          </a:p>
        </p:txBody>
      </p:sp>
      <p:sp>
        <p:nvSpPr>
          <p:cNvPr id="268" name="Название блока."/>
          <p:cNvSpPr txBox="1"/>
          <p:nvPr/>
        </p:nvSpPr>
        <p:spPr>
          <a:xfrm>
            <a:off x="2357762" y="3027893"/>
            <a:ext cx="228756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Название блока.</a:t>
            </a:r>
          </a:p>
        </p:txBody>
      </p:sp>
      <p:sp>
        <p:nvSpPr>
          <p:cNvPr id="269" name="В одном тесте может быть создан один или несколько блоков, каждый блок должен отражать содержание представленных в нём заданий."/>
          <p:cNvSpPr txBox="1"/>
          <p:nvPr/>
        </p:nvSpPr>
        <p:spPr>
          <a:xfrm>
            <a:off x="528962" y="5797429"/>
            <a:ext cx="10647283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 одном тесте может быть создан один или несколько блоков, каждый блок должен отражать содержание представленных в нём заданий.</a:t>
            </a:r>
          </a:p>
        </p:txBody>
      </p:sp>
      <p:sp>
        <p:nvSpPr>
          <p:cNvPr id="270" name="Количество заданий в блоке."/>
          <p:cNvSpPr txBox="1"/>
          <p:nvPr/>
        </p:nvSpPr>
        <p:spPr>
          <a:xfrm>
            <a:off x="5342262" y="4022714"/>
            <a:ext cx="3963962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Количество заданий в блоке.</a:t>
            </a:r>
          </a:p>
        </p:txBody>
      </p:sp>
      <p:sp>
        <p:nvSpPr>
          <p:cNvPr id="27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Создание блока заданий</a:t>
            </a:r>
          </a:p>
        </p:txBody>
      </p:sp>
      <p:sp>
        <p:nvSpPr>
          <p:cNvPr id="274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275" name="Наименование блока заданий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Наименование блока заданий</a:t>
            </a:r>
          </a:p>
        </p:txBody>
      </p:sp>
      <p:pic>
        <p:nvPicPr>
          <p:cNvPr id="276" name="Снимок экрана 2024-11-15 в 21.15.01.png" descr="Снимок экрана 2024-11-15 в 21.15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074" y="3330148"/>
            <a:ext cx="10985852" cy="1051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Снимок экрана 2024-11-15 в 21.14.52.png" descr="Снимок экрана 2024-11-15 в 21.14.52.png"/>
          <p:cNvPicPr>
            <a:picLocks noChangeAspect="1"/>
          </p:cNvPicPr>
          <p:nvPr/>
        </p:nvPicPr>
        <p:blipFill>
          <a:blip r:embed="rId3">
            <a:extLst/>
          </a:blip>
          <a:srcRect l="0" t="14158" r="0" b="0"/>
          <a:stretch>
            <a:fillRect/>
          </a:stretch>
        </p:blipFill>
        <p:spPr>
          <a:xfrm>
            <a:off x="607789" y="2559178"/>
            <a:ext cx="5494197" cy="7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Снимок экрана 2024-11-15 в 21.20.43.png" descr="Снимок экрана 2024-11-15 в 21.20.4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074" y="5408862"/>
            <a:ext cx="10985852" cy="933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Снимок экрана 2024-11-15 в 21.20.35.png" descr="Снимок экрана 2024-11-15 в 21.20.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0260" y="4525424"/>
            <a:ext cx="4190977" cy="85104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Открытая книга"/>
          <p:cNvSpPr/>
          <p:nvPr/>
        </p:nvSpPr>
        <p:spPr>
          <a:xfrm>
            <a:off x="544476" y="1989422"/>
            <a:ext cx="447686" cy="414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2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7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Примеры возможных названий для блоков заданий в тесте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Примеры возможных названий для блоков заданий в тесте.</a:t>
            </a:r>
          </a:p>
        </p:txBody>
      </p:sp>
      <p:sp>
        <p:nvSpPr>
          <p:cNvPr id="28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После создания блока заданий, перейдите к созданию тестовых заданий.…"/>
          <p:cNvSpPr txBox="1"/>
          <p:nvPr/>
        </p:nvSpPr>
        <p:spPr>
          <a:xfrm>
            <a:off x="1194662" y="1910079"/>
            <a:ext cx="10494246" cy="857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После создания блока заданий, перейдите к созданию тестовых заданий.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Кликните мышью на кнопку «Добавить задание».</a:t>
            </a:r>
          </a:p>
        </p:txBody>
      </p:sp>
      <p:sp>
        <p:nvSpPr>
          <p:cNvPr id="285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286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287" name="Создание тестовых заданий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Создание тестовых заданий</a:t>
            </a:r>
          </a:p>
        </p:txBody>
      </p:sp>
      <p:sp>
        <p:nvSpPr>
          <p:cNvPr id="288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89" name="Снимок экрана 2024-11-14 в 20.36.31.png" descr="Снимок экрана 2024-11-14 в 20.36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604" y="2833426"/>
            <a:ext cx="10436362" cy="157174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При наведении курсора мыши на кнопку добавления заданий, справа появится кнопка добавления новых элементов       ."/>
          <p:cNvSpPr txBox="1"/>
          <p:nvPr/>
        </p:nvSpPr>
        <p:spPr>
          <a:xfrm>
            <a:off x="1194662" y="4560968"/>
            <a:ext cx="7891819" cy="106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При наведении курсора мыши на кнопку добавления заданий, справа появится кнопка добавления новых элементов       .</a:t>
            </a:r>
          </a:p>
        </p:txBody>
      </p:sp>
      <p:sp>
        <p:nvSpPr>
          <p:cNvPr id="291" name="Сложение"/>
          <p:cNvSpPr/>
          <p:nvPr/>
        </p:nvSpPr>
        <p:spPr>
          <a:xfrm>
            <a:off x="2731639" y="5297550"/>
            <a:ext cx="332741" cy="332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9533" y="3765"/>
                </a:moveTo>
                <a:lnTo>
                  <a:pt x="12065" y="3765"/>
                </a:lnTo>
                <a:cubicBezTo>
                  <a:pt x="12100" y="3765"/>
                  <a:pt x="12129" y="3794"/>
                  <a:pt x="12129" y="3830"/>
                </a:cubicBezTo>
                <a:lnTo>
                  <a:pt x="12129" y="9407"/>
                </a:lnTo>
                <a:cubicBezTo>
                  <a:pt x="12129" y="9442"/>
                  <a:pt x="12157" y="9471"/>
                  <a:pt x="12192" y="9471"/>
                </a:cubicBezTo>
                <a:lnTo>
                  <a:pt x="17769" y="9471"/>
                </a:lnTo>
                <a:cubicBezTo>
                  <a:pt x="17804" y="9471"/>
                  <a:pt x="17833" y="9500"/>
                  <a:pt x="17833" y="9535"/>
                </a:cubicBezTo>
                <a:lnTo>
                  <a:pt x="17835" y="12067"/>
                </a:lnTo>
                <a:cubicBezTo>
                  <a:pt x="17835" y="12102"/>
                  <a:pt x="17806" y="12129"/>
                  <a:pt x="17770" y="12129"/>
                </a:cubicBezTo>
                <a:lnTo>
                  <a:pt x="12193" y="12129"/>
                </a:lnTo>
                <a:cubicBezTo>
                  <a:pt x="12158" y="12129"/>
                  <a:pt x="12129" y="12158"/>
                  <a:pt x="12129" y="12193"/>
                </a:cubicBezTo>
                <a:lnTo>
                  <a:pt x="12129" y="17770"/>
                </a:lnTo>
                <a:cubicBezTo>
                  <a:pt x="12129" y="17806"/>
                  <a:pt x="12100" y="17835"/>
                  <a:pt x="12065" y="17835"/>
                </a:cubicBezTo>
                <a:lnTo>
                  <a:pt x="9533" y="17835"/>
                </a:lnTo>
                <a:cubicBezTo>
                  <a:pt x="9498" y="17835"/>
                  <a:pt x="9471" y="17806"/>
                  <a:pt x="9471" y="17770"/>
                </a:cubicBezTo>
                <a:lnTo>
                  <a:pt x="9471" y="12193"/>
                </a:lnTo>
                <a:cubicBezTo>
                  <a:pt x="9471" y="12158"/>
                  <a:pt x="9442" y="12131"/>
                  <a:pt x="9407" y="12131"/>
                </a:cubicBezTo>
                <a:lnTo>
                  <a:pt x="3828" y="12131"/>
                </a:lnTo>
                <a:cubicBezTo>
                  <a:pt x="3793" y="12131"/>
                  <a:pt x="3765" y="12102"/>
                  <a:pt x="3765" y="12067"/>
                </a:cubicBezTo>
                <a:lnTo>
                  <a:pt x="3765" y="9535"/>
                </a:lnTo>
                <a:cubicBezTo>
                  <a:pt x="3765" y="9500"/>
                  <a:pt x="3793" y="9471"/>
                  <a:pt x="3828" y="9471"/>
                </a:cubicBezTo>
                <a:lnTo>
                  <a:pt x="9407" y="9471"/>
                </a:lnTo>
                <a:cubicBezTo>
                  <a:pt x="9442" y="9471"/>
                  <a:pt x="9469" y="9443"/>
                  <a:pt x="9469" y="9408"/>
                </a:cubicBezTo>
                <a:lnTo>
                  <a:pt x="9469" y="3830"/>
                </a:lnTo>
                <a:cubicBezTo>
                  <a:pt x="9469" y="3794"/>
                  <a:pt x="9498" y="3765"/>
                  <a:pt x="9533" y="3765"/>
                </a:cubicBez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92" name="Снимок экрана 2024-11-14 в 20.41.17.png" descr="Снимок экрана 2024-11-14 в 20.41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8431" y="4470848"/>
            <a:ext cx="2358282" cy="2298033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При добавлении нового задания введите текст задания, а также выберите подходящий тип ответа."/>
          <p:cNvSpPr txBox="1"/>
          <p:nvPr/>
        </p:nvSpPr>
        <p:spPr>
          <a:xfrm>
            <a:off x="1194662" y="1910079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При добавлении нового задания введите текст задания, а также выберите подходящий тип ответа.</a:t>
            </a:r>
          </a:p>
        </p:txBody>
      </p:sp>
      <p:sp>
        <p:nvSpPr>
          <p:cNvPr id="296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297" name="Редактор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Редактор задания</a:t>
            </a:r>
          </a:p>
        </p:txBody>
      </p:sp>
      <p:sp>
        <p:nvSpPr>
          <p:cNvPr id="298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99" name="Снимок экрана 2024-11-14 в 20.51.46.png" descr="Снимок экрана 2024-11-14 в 20.51.46.png"/>
          <p:cNvPicPr>
            <a:picLocks noChangeAspect="1"/>
          </p:cNvPicPr>
          <p:nvPr/>
        </p:nvPicPr>
        <p:blipFill>
          <a:blip r:embed="rId2">
            <a:extLst/>
          </a:blip>
          <a:srcRect l="1438" t="2337" r="1438" b="2337"/>
          <a:stretch>
            <a:fillRect/>
          </a:stretch>
        </p:blipFill>
        <p:spPr>
          <a:xfrm>
            <a:off x="1212466" y="2676401"/>
            <a:ext cx="8252641" cy="404266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1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04" name="Варианты ответов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Варианты ответов</a:t>
            </a:r>
          </a:p>
        </p:txBody>
      </p:sp>
      <p:sp>
        <p:nvSpPr>
          <p:cNvPr id="305" name="Выбор формы ответа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Выбор формы ответа.</a:t>
            </a:r>
          </a:p>
        </p:txBody>
      </p:sp>
      <p:sp>
        <p:nvSpPr>
          <p:cNvPr id="306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8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309" name="Выбор и ввод значений…"/>
          <p:cNvSpPr txBox="1"/>
          <p:nvPr/>
        </p:nvSpPr>
        <p:spPr>
          <a:xfrm>
            <a:off x="1363995" y="2625716"/>
            <a:ext cx="9464010" cy="3208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numCol="2" spcCol="473200"/>
          <a:lstStyle/>
          <a:p>
            <a:pPr defTabSz="45720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Выбор и ввод значений</a:t>
            </a:r>
            <a:endParaRPr b="0"/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Одиночный выбор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Множественный выбор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Одиночный ввод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Множественный ввод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Ввод числа</a:t>
            </a:r>
          </a:p>
          <a:p>
            <a:pPr defTabSz="45720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Работа с текстом</a:t>
            </a:r>
            <a:endParaRPr b="0"/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Выпадающий список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Подстановка элементов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Ввод слов в тексте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45720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Установление соответствий</a:t>
            </a:r>
            <a:endParaRPr b="0"/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Один к одному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Распределение по группам</a:t>
            </a:r>
          </a:p>
          <a:p>
            <a:pPr defTabSz="45720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Другое</a:t>
            </a:r>
            <a:endParaRPr b="0"/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Заполнение таблицы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Упорядочивание элементов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Лента времени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Ответ на изображении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Выбор на изображении</a:t>
            </a:r>
          </a:p>
          <a:p>
            <a:pPr defTabSz="457200"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Число из интервала</a:t>
            </a:r>
          </a:p>
        </p:txBody>
      </p:sp>
      <p:sp>
        <p:nvSpPr>
          <p:cNvPr id="310" name="https://school.mos.ru/help/instructions/library/tests/characteristicstesttask/"/>
          <p:cNvSpPr txBox="1"/>
          <p:nvPr/>
        </p:nvSpPr>
        <p:spPr>
          <a:xfrm>
            <a:off x="1258287" y="6005656"/>
            <a:ext cx="9675426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https://school.mos.ru/help/instructions/library/tests/characteristicstesttask/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Общая информация</a:t>
            </a:r>
          </a:p>
        </p:txBody>
      </p:sp>
      <p:sp>
        <p:nvSpPr>
          <p:cNvPr id="109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10" name="Прямоугольник 10"/>
          <p:cNvSpPr txBox="1"/>
          <p:nvPr/>
        </p:nvSpPr>
        <p:spPr>
          <a:xfrm>
            <a:off x="557412" y="1910079"/>
            <a:ext cx="11552433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1. Возможность профессионального роста.</a:t>
            </a:r>
          </a:p>
        </p:txBody>
      </p:sp>
      <p:sp>
        <p:nvSpPr>
          <p:cNvPr id="111" name="Зачем педагогу разрабатывать цифровой контент?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Зачем педагогу разрабатывать цифровой контент?</a:t>
            </a:r>
          </a:p>
        </p:txBody>
      </p:sp>
      <p:sp>
        <p:nvSpPr>
          <p:cNvPr id="112" name="Прямоугольник 10"/>
          <p:cNvSpPr txBox="1"/>
          <p:nvPr/>
        </p:nvSpPr>
        <p:spPr>
          <a:xfrm>
            <a:off x="557412" y="2339029"/>
            <a:ext cx="11077176" cy="103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200"/>
            </a:lvl1pPr>
          </a:lstStyle>
          <a:p>
            <a:pPr/>
            <a:r>
              <a:t>Библиотека «Моя школа» выступает как платформа для повышения квалификации учителей, так как в ней находится большое количество качественных, прошедших модерацию материалов. </a:t>
            </a:r>
          </a:p>
        </p:txBody>
      </p:sp>
      <p:sp>
        <p:nvSpPr>
          <p:cNvPr id="113" name="Прямоугольник 10"/>
          <p:cNvSpPr txBox="1"/>
          <p:nvPr/>
        </p:nvSpPr>
        <p:spPr>
          <a:xfrm>
            <a:off x="557412" y="3445682"/>
            <a:ext cx="11552433" cy="38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2. Обмен опытом.</a:t>
            </a:r>
          </a:p>
        </p:txBody>
      </p:sp>
      <p:sp>
        <p:nvSpPr>
          <p:cNvPr id="114" name="Прямоугольник 10"/>
          <p:cNvSpPr txBox="1"/>
          <p:nvPr/>
        </p:nvSpPr>
        <p:spPr>
          <a:xfrm>
            <a:off x="557412" y="3895447"/>
            <a:ext cx="11077176" cy="71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200"/>
            </a:lvl1pPr>
          </a:lstStyle>
          <a:p>
            <a:pPr/>
            <a:r>
              <a:t>Благодаря Библиотеке «Моя школа», педагоги могут посмотреть материалы коллег из Москвы и других регионов, а также использовать их в своей работе.</a:t>
            </a:r>
          </a:p>
        </p:txBody>
      </p:sp>
      <p:sp>
        <p:nvSpPr>
          <p:cNvPr id="115" name="Прямоугольник 10"/>
          <p:cNvSpPr txBox="1"/>
          <p:nvPr/>
        </p:nvSpPr>
        <p:spPr>
          <a:xfrm>
            <a:off x="557412" y="4671417"/>
            <a:ext cx="11552433" cy="3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/>
            </a:lvl1pPr>
          </a:lstStyle>
          <a:p>
            <a:pPr/>
            <a:r>
              <a:t>3. Повышение заинтересованности обучающихся.</a:t>
            </a:r>
          </a:p>
        </p:txBody>
      </p:sp>
      <p:sp>
        <p:nvSpPr>
          <p:cNvPr id="116" name="Прямоугольник 10"/>
          <p:cNvSpPr txBox="1"/>
          <p:nvPr/>
        </p:nvSpPr>
        <p:spPr>
          <a:xfrm>
            <a:off x="557412" y="5125658"/>
            <a:ext cx="11077176" cy="1363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200"/>
            </a:pPr>
            <a:r>
              <a:t>Библиотека позволяет адаптировать содержание материалов под потребности конкретного класса и повысить успеваемость за счёт заинтересованности детей к обучению, обеспечивает возможность</a:t>
            </a:r>
            <a:r>
              <a:rPr b="1"/>
              <a:t> </a:t>
            </a:r>
            <a:r>
              <a:t>прикреплять сценарии уроков (в том числе видео, фото материалы) для повторения дома или для учеников, которые пропустили урок по болезни.</a:t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При создании задания с одиночным ответом необходимо корректно оформить формулировку задания и варианты ответа.…"/>
          <p:cNvSpPr txBox="1"/>
          <p:nvPr/>
        </p:nvSpPr>
        <p:spPr>
          <a:xfrm>
            <a:off x="1194662" y="1910079"/>
            <a:ext cx="10413813" cy="153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При создании задания с одиночным ответом необходимо корректно оформить формулировку задания и варианты ответа.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Для заданий с одиночным выбором ответа необходимо предложить не менее четырёх вариантов ответов, один из которых будет правильным.</a:t>
            </a:r>
          </a:p>
        </p:txBody>
      </p:sp>
      <p:sp>
        <p:nvSpPr>
          <p:cNvPr id="313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14" name="Требования к оформлению текста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Требования к оформлению текста задания</a:t>
            </a:r>
          </a:p>
        </p:txBody>
      </p:sp>
      <p:sp>
        <p:nvSpPr>
          <p:cNvPr id="315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16" name="Снимок экрана 2024-11-15 в 11.36.29.png" descr="Снимок экрана 2024-11-15 в 11.36.29.png"/>
          <p:cNvPicPr>
            <a:picLocks noChangeAspect="1"/>
          </p:cNvPicPr>
          <p:nvPr/>
        </p:nvPicPr>
        <p:blipFill>
          <a:blip r:embed="rId2">
            <a:extLst/>
          </a:blip>
          <a:srcRect l="0" t="21088" r="0" b="0"/>
          <a:stretch>
            <a:fillRect/>
          </a:stretch>
        </p:blipFill>
        <p:spPr>
          <a:xfrm>
            <a:off x="1047154" y="3523311"/>
            <a:ext cx="8533987" cy="3100083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Прямоугольник"/>
          <p:cNvSpPr/>
          <p:nvPr/>
        </p:nvSpPr>
        <p:spPr>
          <a:xfrm>
            <a:off x="1143000" y="3572933"/>
            <a:ext cx="8638448" cy="300074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8" name="Текст задания и варианты ответа оформлены НЕКОРРЕКТНО."/>
          <p:cNvSpPr txBox="1"/>
          <p:nvPr/>
        </p:nvSpPr>
        <p:spPr>
          <a:xfrm>
            <a:off x="5848047" y="5142056"/>
            <a:ext cx="3744204" cy="127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Текст задания и варианты ответа оформлены НЕКОРРЕКТНО.</a:t>
            </a:r>
          </a:p>
        </p:txBody>
      </p:sp>
      <p:sp>
        <p:nvSpPr>
          <p:cNvPr id="3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Снимок экрана 2024-11-15 в 11.42.15.png" descr="Снимок экрана 2024-11-15 в 11.4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823" y="3595726"/>
            <a:ext cx="8382001" cy="295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Задание в форме незаконченного предложения (с многоточием в конце)."/>
          <p:cNvSpPr txBox="1"/>
          <p:nvPr/>
        </p:nvSpPr>
        <p:spPr>
          <a:xfrm>
            <a:off x="1177728" y="1910079"/>
            <a:ext cx="10413814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Задание в форме незаконченного предложения (с многоточием в конце).</a:t>
            </a:r>
          </a:p>
        </p:txBody>
      </p:sp>
      <p:sp>
        <p:nvSpPr>
          <p:cNvPr id="324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25" name="Оформление текста заданий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Оформление текста заданий</a:t>
            </a:r>
          </a:p>
        </p:txBody>
      </p:sp>
      <p:sp>
        <p:nvSpPr>
          <p:cNvPr id="326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6">
                <a:lumOff val="-9568"/>
              </a:schemeClr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7" name="Прямоугольник"/>
          <p:cNvSpPr/>
          <p:nvPr/>
        </p:nvSpPr>
        <p:spPr>
          <a:xfrm>
            <a:off x="1143000" y="3572933"/>
            <a:ext cx="8638448" cy="300074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8" name="Текст задания и варианты ответа оформлены КОРРЕКТНО."/>
          <p:cNvSpPr txBox="1"/>
          <p:nvPr/>
        </p:nvSpPr>
        <p:spPr>
          <a:xfrm>
            <a:off x="5848047" y="5142056"/>
            <a:ext cx="3744204" cy="127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Текст задания и варианты ответа оформлены КОРРЕКТНО.</a:t>
            </a:r>
          </a:p>
        </p:txBody>
      </p:sp>
      <p:sp>
        <p:nvSpPr>
          <p:cNvPr id="329" name="Формулировка задания в виде незаконченного предложения должна завершаться многоточием. Варианты ответов должны начинаться со строчных букв и заканчиваться соответствующим знаком препинания."/>
          <p:cNvSpPr txBox="1"/>
          <p:nvPr/>
        </p:nvSpPr>
        <p:spPr>
          <a:xfrm>
            <a:off x="1169073" y="2381255"/>
            <a:ext cx="9853854" cy="1068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Формулировка задания в виде незаконченного предложения должна завершаться многоточием. Варианты ответов должны начинаться со строчных букв и заканчиваться соответствующим знаком препинания.</a:t>
            </a:r>
          </a:p>
        </p:txBody>
      </p:sp>
      <p:sp>
        <p:nvSpPr>
          <p:cNvPr id="33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34" name="Редактор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Редактор задания</a:t>
            </a:r>
          </a:p>
        </p:txBody>
      </p:sp>
      <p:sp>
        <p:nvSpPr>
          <p:cNvPr id="335" name="В заданиях с вводом слов в тексте необходимо учитывать регистр написания ответа (прописная или строчная буква в начале слова)."/>
          <p:cNvSpPr txBox="1"/>
          <p:nvPr/>
        </p:nvSpPr>
        <p:spPr>
          <a:xfrm>
            <a:off x="1194662" y="1910079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 заданиях с вводом слов в тексте необходимо учитывать регистр написания ответа (прописная или строчная буква в начале слова). </a:t>
            </a:r>
          </a:p>
        </p:txBody>
      </p:sp>
      <p:sp>
        <p:nvSpPr>
          <p:cNvPr id="336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37" name="Снимок экрана 2024-11-15 в 11.45.08.png" descr="Снимок экрана 2024-11-15 в 11.45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6035" y="2625716"/>
            <a:ext cx="10259930" cy="173309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Какие ошибки содержит тестовое задание?"/>
          <p:cNvSpPr txBox="1"/>
          <p:nvPr/>
        </p:nvSpPr>
        <p:spPr>
          <a:xfrm>
            <a:off x="1319463" y="4853521"/>
            <a:ext cx="7834870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3200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Какие ошибки содержит тестовое задание?</a:t>
            </a:r>
          </a:p>
        </p:txBody>
      </p:sp>
      <p:sp>
        <p:nvSpPr>
          <p:cNvPr id="339" name="Отмена документа"/>
          <p:cNvSpPr/>
          <p:nvPr/>
        </p:nvSpPr>
        <p:spPr>
          <a:xfrm>
            <a:off x="550333" y="4738288"/>
            <a:ext cx="561729" cy="727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210" y="0"/>
                </a:moveTo>
                <a:cubicBezTo>
                  <a:pt x="94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4" y="21600"/>
                  <a:pt x="210" y="21600"/>
                </a:cubicBezTo>
                <a:lnTo>
                  <a:pt x="21389" y="21600"/>
                </a:lnTo>
                <a:cubicBezTo>
                  <a:pt x="21506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5" y="5837"/>
                </a:lnTo>
                <a:cubicBezTo>
                  <a:pt x="14138" y="5837"/>
                  <a:pt x="14045" y="5765"/>
                  <a:pt x="14045" y="5674"/>
                </a:cubicBezTo>
                <a:lnTo>
                  <a:pt x="14045" y="58"/>
                </a:lnTo>
                <a:cubicBezTo>
                  <a:pt x="14045" y="26"/>
                  <a:pt x="14011" y="0"/>
                  <a:pt x="13970" y="0"/>
                </a:cubicBezTo>
                <a:lnTo>
                  <a:pt x="210" y="0"/>
                </a:lnTo>
                <a:close/>
                <a:moveTo>
                  <a:pt x="15019" y="86"/>
                </a:moveTo>
                <a:cubicBezTo>
                  <a:pt x="14993" y="94"/>
                  <a:pt x="14971" y="114"/>
                  <a:pt x="14971" y="140"/>
                </a:cubicBezTo>
                <a:lnTo>
                  <a:pt x="14971" y="4958"/>
                </a:lnTo>
                <a:cubicBezTo>
                  <a:pt x="14971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1" y="99"/>
                </a:lnTo>
                <a:cubicBezTo>
                  <a:pt x="15078" y="81"/>
                  <a:pt x="15045" y="78"/>
                  <a:pt x="15019" y="86"/>
                </a:cubicBezTo>
                <a:close/>
                <a:moveTo>
                  <a:pt x="6578" y="7679"/>
                </a:moveTo>
                <a:cubicBezTo>
                  <a:pt x="6598" y="7679"/>
                  <a:pt x="6618" y="7686"/>
                  <a:pt x="6633" y="7698"/>
                </a:cubicBezTo>
                <a:lnTo>
                  <a:pt x="10772" y="10897"/>
                </a:lnTo>
                <a:cubicBezTo>
                  <a:pt x="10787" y="10909"/>
                  <a:pt x="10812" y="10909"/>
                  <a:pt x="10827" y="10897"/>
                </a:cubicBezTo>
                <a:lnTo>
                  <a:pt x="14964" y="7698"/>
                </a:lnTo>
                <a:cubicBezTo>
                  <a:pt x="14994" y="7674"/>
                  <a:pt x="15044" y="7674"/>
                  <a:pt x="15075" y="7698"/>
                </a:cubicBezTo>
                <a:lnTo>
                  <a:pt x="16692" y="8946"/>
                </a:lnTo>
                <a:cubicBezTo>
                  <a:pt x="16723" y="8970"/>
                  <a:pt x="16723" y="9007"/>
                  <a:pt x="16692" y="9030"/>
                </a:cubicBezTo>
                <a:lnTo>
                  <a:pt x="12556" y="12230"/>
                </a:lnTo>
                <a:cubicBezTo>
                  <a:pt x="12540" y="12242"/>
                  <a:pt x="12540" y="12261"/>
                  <a:pt x="12556" y="12273"/>
                </a:cubicBezTo>
                <a:lnTo>
                  <a:pt x="16692" y="15468"/>
                </a:lnTo>
                <a:cubicBezTo>
                  <a:pt x="16723" y="15492"/>
                  <a:pt x="16723" y="15531"/>
                  <a:pt x="16692" y="15554"/>
                </a:cubicBezTo>
                <a:lnTo>
                  <a:pt x="15075" y="16803"/>
                </a:lnTo>
                <a:cubicBezTo>
                  <a:pt x="15044" y="16827"/>
                  <a:pt x="14994" y="16827"/>
                  <a:pt x="14964" y="16803"/>
                </a:cubicBezTo>
                <a:lnTo>
                  <a:pt x="10827" y="13607"/>
                </a:lnTo>
                <a:cubicBezTo>
                  <a:pt x="10812" y="13595"/>
                  <a:pt x="10787" y="13595"/>
                  <a:pt x="10772" y="13607"/>
                </a:cubicBezTo>
                <a:lnTo>
                  <a:pt x="6633" y="16803"/>
                </a:lnTo>
                <a:cubicBezTo>
                  <a:pt x="6602" y="16827"/>
                  <a:pt x="6552" y="16827"/>
                  <a:pt x="6522" y="16803"/>
                </a:cubicBezTo>
                <a:lnTo>
                  <a:pt x="4905" y="15554"/>
                </a:lnTo>
                <a:cubicBezTo>
                  <a:pt x="4874" y="15530"/>
                  <a:pt x="4874" y="15492"/>
                  <a:pt x="4905" y="15468"/>
                </a:cubicBezTo>
                <a:lnTo>
                  <a:pt x="9043" y="12273"/>
                </a:lnTo>
                <a:cubicBezTo>
                  <a:pt x="9059" y="12261"/>
                  <a:pt x="9059" y="12242"/>
                  <a:pt x="9043" y="12230"/>
                </a:cubicBezTo>
                <a:lnTo>
                  <a:pt x="4905" y="9030"/>
                </a:lnTo>
                <a:cubicBezTo>
                  <a:pt x="4874" y="9007"/>
                  <a:pt x="4874" y="8970"/>
                  <a:pt x="4905" y="8946"/>
                </a:cubicBezTo>
                <a:lnTo>
                  <a:pt x="6522" y="7698"/>
                </a:lnTo>
                <a:cubicBezTo>
                  <a:pt x="6538" y="7686"/>
                  <a:pt x="6558" y="7679"/>
                  <a:pt x="6578" y="767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1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4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Типичные ошибки</a:t>
            </a:r>
          </a:p>
        </p:txBody>
      </p:sp>
      <p:sp>
        <p:nvSpPr>
          <p:cNvPr id="34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46" name="Ошибки в материале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Ошибки в материале</a:t>
            </a:r>
          </a:p>
        </p:txBody>
      </p:sp>
      <p:pic>
        <p:nvPicPr>
          <p:cNvPr id="347" name="Снимок экрана 2024-11-15 в 11.45.08.png" descr="Снимок экрана 2024-11-15 в 11.45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835" y="1677450"/>
            <a:ext cx="10259930" cy="1733097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Линия"/>
          <p:cNvSpPr/>
          <p:nvPr/>
        </p:nvSpPr>
        <p:spPr>
          <a:xfrm flipV="1">
            <a:off x="2701030" y="3156875"/>
            <a:ext cx="1590350" cy="1135659"/>
          </a:xfrm>
          <a:prstGeom prst="line">
            <a:avLst/>
          </a:prstGeom>
          <a:ln w="50800">
            <a:solidFill>
              <a:srgbClr val="535353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9" name="Линия"/>
          <p:cNvSpPr/>
          <p:nvPr/>
        </p:nvSpPr>
        <p:spPr>
          <a:xfrm flipV="1">
            <a:off x="8365230" y="3156875"/>
            <a:ext cx="1590350" cy="1135659"/>
          </a:xfrm>
          <a:prstGeom prst="line">
            <a:avLst/>
          </a:prstGeom>
          <a:ln w="50800">
            <a:solidFill>
              <a:srgbClr val="535353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0" name="Вместо дефиса нужно поставить тире (Alt+0150,  нажать одновременно)."/>
          <p:cNvSpPr txBox="1"/>
          <p:nvPr/>
        </p:nvSpPr>
        <p:spPr>
          <a:xfrm>
            <a:off x="1005113" y="4471150"/>
            <a:ext cx="3744205" cy="127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Вместо дефиса нужно поставить тире (Alt+0150,  нажать одновременно). </a:t>
            </a:r>
          </a:p>
        </p:txBody>
      </p:sp>
      <p:sp>
        <p:nvSpPr>
          <p:cNvPr id="351" name="Кавычки заменить на «ёлочки» (Alt + 0171 и Alt + 0187, нажать одновременно)."/>
          <p:cNvSpPr txBox="1"/>
          <p:nvPr/>
        </p:nvSpPr>
        <p:spPr>
          <a:xfrm>
            <a:off x="6499980" y="4471150"/>
            <a:ext cx="4383240" cy="127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Кавычки заменить на «ёлочки» (Alt + 0171 и Alt + 0187, нажать одновременно).</a:t>
            </a:r>
          </a:p>
        </p:txBody>
      </p:sp>
      <p:sp>
        <p:nvSpPr>
          <p:cNvPr id="3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56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3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8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359" name="Образец оформления заданий «Одиночный выбор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«Одиночный выбор».</a:t>
            </a:r>
          </a:p>
        </p:txBody>
      </p:sp>
      <p:pic>
        <p:nvPicPr>
          <p:cNvPr id="360" name="Снимок экрана 2024-11-20 в 11.57.18.png" descr="Снимок экрана 2024-11-20 в 11.57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613" y="2792590"/>
            <a:ext cx="5473701" cy="269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Прямоугольник"/>
          <p:cNvSpPr/>
          <p:nvPr/>
        </p:nvSpPr>
        <p:spPr>
          <a:xfrm>
            <a:off x="872066" y="2638416"/>
            <a:ext cx="5448301" cy="300074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62" name="Снимок экрана 2024-11-20 в 11.58.54.png" descr="Снимок экрана 2024-11-20 в 11.58.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1190" y="3082514"/>
            <a:ext cx="5379887" cy="2182204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Прямоугольник"/>
          <p:cNvSpPr/>
          <p:nvPr/>
        </p:nvSpPr>
        <p:spPr>
          <a:xfrm>
            <a:off x="6426983" y="2638416"/>
            <a:ext cx="5448301" cy="300074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4" name="В заданиях с одиночным выбором должно быть не менее трёх дистракторов (неправильных, но правдоподобных, ответов)"/>
          <p:cNvSpPr txBox="1"/>
          <p:nvPr/>
        </p:nvSpPr>
        <p:spPr>
          <a:xfrm>
            <a:off x="891884" y="5722120"/>
            <a:ext cx="11000318" cy="622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900"/>
            </a:lvl1pPr>
          </a:lstStyle>
          <a:p>
            <a:pPr/>
            <a:r>
              <a:t>В заданиях с одиночным выбором должно быть не менее трёх дистракторов (неправильных, но правдоподобных, ответов)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7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68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36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371" name="Образец оформления заданий «Множественный выбор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«Множественный выбор».</a:t>
            </a:r>
          </a:p>
        </p:txBody>
      </p:sp>
      <p:sp>
        <p:nvSpPr>
          <p:cNvPr id="372" name="Прямоугольник"/>
          <p:cNvSpPr/>
          <p:nvPr/>
        </p:nvSpPr>
        <p:spPr>
          <a:xfrm>
            <a:off x="872066" y="2638416"/>
            <a:ext cx="5448301" cy="300074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3" name="Прямоугольник"/>
          <p:cNvSpPr/>
          <p:nvPr/>
        </p:nvSpPr>
        <p:spPr>
          <a:xfrm>
            <a:off x="6426983" y="2638416"/>
            <a:ext cx="5448301" cy="300074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4" name="В заданиях с множественным выбором должно быть не менее четырёх дистракторов (неправильных, но правдоподобных, ответов) на 2-3 правильных ответа."/>
          <p:cNvSpPr txBox="1"/>
          <p:nvPr/>
        </p:nvSpPr>
        <p:spPr>
          <a:xfrm>
            <a:off x="1199481" y="5859741"/>
            <a:ext cx="9621390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В заданиях с множественным выбором должно быть не менее четырёх дистракторов (неправильных, но правдоподобных, ответов) на 2-3 правильных ответа.</a:t>
            </a:r>
          </a:p>
        </p:txBody>
      </p:sp>
      <p:pic>
        <p:nvPicPr>
          <p:cNvPr id="375" name="Снимок экрана 2024-11-20 в 12.01.57.png" descr="Снимок экрана 2024-11-20 в 12.01.5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079757" y="2737424"/>
            <a:ext cx="3033072" cy="280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Снимок экрана 2024-11-20 в 12.10.23.png" descr="Снимок экрана 2024-11-20 в 12.10.23.png"/>
          <p:cNvPicPr>
            <a:picLocks noChangeAspect="1"/>
          </p:cNvPicPr>
          <p:nvPr/>
        </p:nvPicPr>
        <p:blipFill>
          <a:blip r:embed="rId3">
            <a:extLst/>
          </a:blip>
          <a:srcRect l="0" t="0" r="2653" b="0"/>
          <a:stretch>
            <a:fillRect/>
          </a:stretch>
        </p:blipFill>
        <p:spPr>
          <a:xfrm>
            <a:off x="6666233" y="2767587"/>
            <a:ext cx="4969740" cy="2742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9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80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3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2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383" name="Образец оформления заданий «Одиночный ввод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«Одиночный ввод».</a:t>
            </a:r>
          </a:p>
        </p:txBody>
      </p:sp>
      <p:sp>
        <p:nvSpPr>
          <p:cNvPr id="384" name="Прямоугольник"/>
          <p:cNvSpPr/>
          <p:nvPr/>
        </p:nvSpPr>
        <p:spPr>
          <a:xfrm>
            <a:off x="872066" y="2638416"/>
            <a:ext cx="10649348" cy="300074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85" name="Снимок экрана 2024-11-20 в 12.23.11.png" descr="Снимок экрана 2024-11-20 в 12.23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458" y="2816960"/>
            <a:ext cx="10342564" cy="2643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8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89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39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1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392" name="Образец оформления заданий «Множественный ввод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«Множественный ввод».</a:t>
            </a:r>
          </a:p>
        </p:txBody>
      </p:sp>
      <p:sp>
        <p:nvSpPr>
          <p:cNvPr id="393" name="Прямоугольник"/>
          <p:cNvSpPr/>
          <p:nvPr/>
        </p:nvSpPr>
        <p:spPr>
          <a:xfrm>
            <a:off x="872066" y="2638416"/>
            <a:ext cx="10645048" cy="288545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94" name="Снимок экрана 2024-11-20 в 12.12.03.png" descr="Снимок экрана 2024-11-20 в 12.12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312" y="2908925"/>
            <a:ext cx="10290557" cy="2344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7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398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3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01" name="Образец оформления заданий «Ввод числа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«Ввод числа».</a:t>
            </a:r>
          </a:p>
        </p:txBody>
      </p:sp>
      <p:sp>
        <p:nvSpPr>
          <p:cNvPr id="402" name="Прямоугольник"/>
          <p:cNvSpPr/>
          <p:nvPr/>
        </p:nvSpPr>
        <p:spPr>
          <a:xfrm>
            <a:off x="872066" y="2638416"/>
            <a:ext cx="10645048" cy="272484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03" name="Снимок экрана 2024-11-20 в 12.18.06.png" descr="Снимок экрана 2024-11-20 в 12.18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943" y="2929387"/>
            <a:ext cx="10131294" cy="2142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6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07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9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10" name="Образец оформления заданий «Выпадающий список».  Образец показан в режиме запуска."/>
          <p:cNvSpPr txBox="1"/>
          <p:nvPr/>
        </p:nvSpPr>
        <p:spPr>
          <a:xfrm>
            <a:off x="1194662" y="1910079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Образец оформления заданий «Выпадающий список». </a:t>
            </a:r>
            <a:br/>
            <a:r>
              <a:rPr i="1"/>
              <a:t>Образец показан в режиме запуска.</a:t>
            </a:r>
          </a:p>
        </p:txBody>
      </p:sp>
      <p:sp>
        <p:nvSpPr>
          <p:cNvPr id="411" name="Прямоугольник"/>
          <p:cNvSpPr/>
          <p:nvPr/>
        </p:nvSpPr>
        <p:spPr>
          <a:xfrm>
            <a:off x="872066" y="2768225"/>
            <a:ext cx="10645048" cy="3519056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12" name="Снимок экрана 2024-11-20 в 20.27.41.png" descr="Снимок экрана 2024-11-20 в 20.27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512" y="2836310"/>
            <a:ext cx="10026157" cy="3382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Электронный журнал. Библиотека</a:t>
            </a:r>
          </a:p>
        </p:txBody>
      </p:sp>
      <p:sp>
        <p:nvSpPr>
          <p:cNvPr id="120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21" name="Прямоугольник 10"/>
          <p:cNvSpPr txBox="1"/>
          <p:nvPr/>
        </p:nvSpPr>
        <p:spPr>
          <a:xfrm>
            <a:off x="598990" y="1787889"/>
            <a:ext cx="8652458" cy="4443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AutoNum type="arabicPeriod" startAt="1"/>
              <a:defRPr sz="2400"/>
            </a:pPr>
            <a:r>
              <a:t>Перейдите к веб-версии Электронного журнала и авторизуйтесь в личном кабинете через ЕСИА </a:t>
            </a:r>
            <a:br/>
            <a:r>
              <a:t>https://authedu.mosreg.ru/50/</a:t>
            </a:r>
          </a:p>
          <a:p>
            <a:pPr marL="457200" indent="-457200">
              <a:buClr>
                <a:srgbClr val="000000"/>
              </a:buClr>
              <a:buSzPct val="100000"/>
              <a:buAutoNum type="arabicPeriod" startAt="1"/>
              <a:defRPr sz="2400"/>
            </a:pPr>
            <a:r>
              <a:t>Перейдите к Библиотеке МШ:</a:t>
            </a: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  <a:p>
            <a:pPr marL="457200" indent="-457200">
              <a:buClr>
                <a:srgbClr val="000000"/>
              </a:buClr>
              <a:buSzPct val="100000"/>
              <a:buAutoNum type="arabicPeriod" startAt="3"/>
              <a:defRPr sz="2400"/>
            </a:pPr>
            <a:r>
              <a:t>Кликните мышью по кнопке «Добавить материал» в правом верхнем углу.</a:t>
            </a:r>
          </a:p>
          <a:p>
            <a:pPr marL="457200" indent="-457200">
              <a:buClr>
                <a:srgbClr val="000000"/>
              </a:buClr>
              <a:buSzPct val="100000"/>
              <a:buAutoNum type="arabicPeriod" startAt="3"/>
              <a:defRPr sz="2400"/>
            </a:pPr>
          </a:p>
        </p:txBody>
      </p:sp>
      <p:pic>
        <p:nvPicPr>
          <p:cNvPr id="122" name="Снимок экрана 2024-11-14 в 12.44.51.png" descr="Снимок экрана 2024-11-14 в 12.44.51.png"/>
          <p:cNvPicPr>
            <a:picLocks noChangeAspect="1"/>
          </p:cNvPicPr>
          <p:nvPr/>
        </p:nvPicPr>
        <p:blipFill>
          <a:blip r:embed="rId2">
            <a:extLst/>
          </a:blip>
          <a:srcRect l="3791" t="7544" r="5443" b="13400"/>
          <a:stretch>
            <a:fillRect/>
          </a:stretch>
        </p:blipFill>
        <p:spPr>
          <a:xfrm>
            <a:off x="949042" y="3343818"/>
            <a:ext cx="3870677" cy="1331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Снимок экрана 2024-11-14 в 12.46.05.png" descr="Снимок экрана 2024-11-14 в 12.46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925" y="5544969"/>
            <a:ext cx="3870526" cy="1158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Снимок экрана 2024-11-14 в 12.50.20.png" descr="Снимок экрана 2024-11-14 в 12.50.20.png"/>
          <p:cNvPicPr>
            <a:picLocks noChangeAspect="1"/>
          </p:cNvPicPr>
          <p:nvPr/>
        </p:nvPicPr>
        <p:blipFill>
          <a:blip r:embed="rId4">
            <a:extLst/>
          </a:blip>
          <a:srcRect l="3961" t="0" r="3961" b="0"/>
          <a:stretch>
            <a:fillRect/>
          </a:stretch>
        </p:blipFill>
        <p:spPr>
          <a:xfrm>
            <a:off x="9380359" y="1966357"/>
            <a:ext cx="2038842" cy="484053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Линия"/>
          <p:cNvSpPr/>
          <p:nvPr/>
        </p:nvSpPr>
        <p:spPr>
          <a:xfrm>
            <a:off x="9575125" y="4386699"/>
            <a:ext cx="1649215" cy="1"/>
          </a:xfrm>
          <a:prstGeom prst="line">
            <a:avLst/>
          </a:prstGeom>
          <a:ln w="508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Номер слайда"/>
          <p:cNvSpPr txBox="1"/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Как создать тестовый материал?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Как создать тестовый материал?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16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8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19" name="Образец оформления заданий «Выпадающий список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«Выпадающий список». </a:t>
            </a:r>
          </a:p>
        </p:txBody>
      </p:sp>
      <p:sp>
        <p:nvSpPr>
          <p:cNvPr id="420" name="Прямоугольник"/>
          <p:cNvSpPr/>
          <p:nvPr/>
        </p:nvSpPr>
        <p:spPr>
          <a:xfrm>
            <a:off x="872066" y="2638416"/>
            <a:ext cx="10645048" cy="288545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21" name="Снимок экрана 2024-11-20 в 20.36.26.png" descr="Снимок экрана 2024-11-20 в 20.36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467" y="2702623"/>
            <a:ext cx="10494246" cy="2757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4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25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2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7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28" name="Образец оформления заданий «Подстановка элементов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«Подстановка элементов». </a:t>
            </a:r>
          </a:p>
        </p:txBody>
      </p:sp>
      <p:sp>
        <p:nvSpPr>
          <p:cNvPr id="429" name="Прямоугольник"/>
          <p:cNvSpPr/>
          <p:nvPr/>
        </p:nvSpPr>
        <p:spPr>
          <a:xfrm>
            <a:off x="872066" y="2638416"/>
            <a:ext cx="4716331" cy="3362834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30" name="Снимок экрана 2024-11-20 в 20.42.48.png" descr="Снимок экрана 2024-11-20 в 20.42.48.png"/>
          <p:cNvPicPr>
            <a:picLocks noChangeAspect="1"/>
          </p:cNvPicPr>
          <p:nvPr/>
        </p:nvPicPr>
        <p:blipFill>
          <a:blip r:embed="rId2">
            <a:extLst/>
          </a:blip>
          <a:srcRect l="0" t="0" r="5424" b="0"/>
          <a:stretch>
            <a:fillRect/>
          </a:stretch>
        </p:blipFill>
        <p:spPr>
          <a:xfrm>
            <a:off x="942975" y="2852803"/>
            <a:ext cx="4514482" cy="3058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Снимок экрана 2024-11-20 в 20.45.30.png" descr="Снимок экрана 2024-11-20 в 20.45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6732" y="2790673"/>
            <a:ext cx="5521474" cy="305832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Прямоугольник"/>
          <p:cNvSpPr/>
          <p:nvPr/>
        </p:nvSpPr>
        <p:spPr>
          <a:xfrm>
            <a:off x="5808133" y="2638416"/>
            <a:ext cx="5653221" cy="3362834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3" name="Вид материала в режиме просмотра."/>
          <p:cNvSpPr txBox="1"/>
          <p:nvPr/>
        </p:nvSpPr>
        <p:spPr>
          <a:xfrm>
            <a:off x="5776477" y="6120227"/>
            <a:ext cx="5346711" cy="36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100"/>
            </a:lvl1pPr>
          </a:lstStyle>
          <a:p>
            <a:pPr/>
            <a:r>
              <a:t>Вид материала в режиме просмотра.</a:t>
            </a:r>
          </a:p>
        </p:txBody>
      </p:sp>
      <p:sp>
        <p:nvSpPr>
          <p:cNvPr id="434" name="Вид в режиме конструктора."/>
          <p:cNvSpPr txBox="1"/>
          <p:nvPr/>
        </p:nvSpPr>
        <p:spPr>
          <a:xfrm>
            <a:off x="806543" y="6120227"/>
            <a:ext cx="5346712" cy="36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100"/>
            </a:lvl1pPr>
          </a:lstStyle>
          <a:p>
            <a:pPr/>
            <a:r>
              <a:t>Вид в режиме конструктора.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38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3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41" name="Образец оформления заданий «Ввод слов в тексте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«Ввод слов в тексте». </a:t>
            </a:r>
          </a:p>
        </p:txBody>
      </p:sp>
      <p:sp>
        <p:nvSpPr>
          <p:cNvPr id="442" name="Прямоугольник"/>
          <p:cNvSpPr/>
          <p:nvPr/>
        </p:nvSpPr>
        <p:spPr>
          <a:xfrm>
            <a:off x="872066" y="2638416"/>
            <a:ext cx="10645048" cy="3155467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43" name="Снимок экрана 2024-11-20 в 20.51.35.png" descr="Снимок экрана 2024-11-20 в 20.51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4503" y="2906771"/>
            <a:ext cx="9762994" cy="2748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6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47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4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9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50" name="Образец оформления заданий «Один к одному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«Один к одному». </a:t>
            </a:r>
          </a:p>
        </p:txBody>
      </p:sp>
      <p:sp>
        <p:nvSpPr>
          <p:cNvPr id="451" name="Прямоугольник"/>
          <p:cNvSpPr/>
          <p:nvPr/>
        </p:nvSpPr>
        <p:spPr>
          <a:xfrm>
            <a:off x="872066" y="2638416"/>
            <a:ext cx="5916953" cy="4116963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52" name="Снимок экрана 2024-11-20 в 20.54.27.png" descr="Снимок экрана 2024-11-20 в 20.54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597" y="2730106"/>
            <a:ext cx="5599891" cy="393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Прямоугольник"/>
          <p:cNvSpPr/>
          <p:nvPr/>
        </p:nvSpPr>
        <p:spPr>
          <a:xfrm>
            <a:off x="6973162" y="2638416"/>
            <a:ext cx="4732111" cy="2790388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54" name="Снимок экрана 2024-11-20 в 20.53.28.png" descr="Снимок экрана 2024-11-20 в 20.53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8619" y="2786308"/>
            <a:ext cx="4661197" cy="2494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7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58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61" name="Образец оформления заданий «Распределение по группам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«Распределение по группам». </a:t>
            </a:r>
          </a:p>
        </p:txBody>
      </p:sp>
      <p:sp>
        <p:nvSpPr>
          <p:cNvPr id="462" name="Прямоугольник"/>
          <p:cNvSpPr/>
          <p:nvPr/>
        </p:nvSpPr>
        <p:spPr>
          <a:xfrm>
            <a:off x="872066" y="2638416"/>
            <a:ext cx="8586503" cy="4020462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63" name="Снимок экрана 2024-11-20 в 23.11.02.png" descr="Снимок экрана 2024-11-20 в 23.11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7071" y="2749322"/>
            <a:ext cx="8156493" cy="3798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6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67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9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70" name="Образец оформления заданий «Заполнение таблицы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«Заполнение таблицы». </a:t>
            </a:r>
          </a:p>
        </p:txBody>
      </p:sp>
      <p:sp>
        <p:nvSpPr>
          <p:cNvPr id="471" name="Прямоугольник"/>
          <p:cNvSpPr/>
          <p:nvPr/>
        </p:nvSpPr>
        <p:spPr>
          <a:xfrm>
            <a:off x="872066" y="2638416"/>
            <a:ext cx="8106306" cy="4061197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72" name="Снимок экрана 2024-11-20 в 23.26.39.png" descr="Снимок экрана 2024-11-20 в 23.26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582" y="2745522"/>
            <a:ext cx="7787274" cy="3846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76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7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8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79" name="Образец оформления заданий «Упорядочивание элементов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«Упорядочивание элементов».</a:t>
            </a:r>
          </a:p>
        </p:txBody>
      </p:sp>
      <p:sp>
        <p:nvSpPr>
          <p:cNvPr id="480" name="Прямоугольник"/>
          <p:cNvSpPr/>
          <p:nvPr/>
        </p:nvSpPr>
        <p:spPr>
          <a:xfrm>
            <a:off x="872066" y="2638416"/>
            <a:ext cx="8106306" cy="394856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81" name="Снимок экрана 2024-11-20 в 20.13.42.png" descr="Снимок экрана 2024-11-20 в 20.13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035" y="2877534"/>
            <a:ext cx="7954368" cy="3470325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Вид материала в режиме просмотра."/>
          <p:cNvSpPr txBox="1"/>
          <p:nvPr/>
        </p:nvSpPr>
        <p:spPr>
          <a:xfrm>
            <a:off x="9136680" y="2625716"/>
            <a:ext cx="2745944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Вид материала в режиме просмотра.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86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8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8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89" name="Образец оформления заданий «Упорядочивание элементов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«Упорядочивание элементов».</a:t>
            </a:r>
          </a:p>
        </p:txBody>
      </p:sp>
      <p:sp>
        <p:nvSpPr>
          <p:cNvPr id="490" name="Прямоугольник"/>
          <p:cNvSpPr/>
          <p:nvPr/>
        </p:nvSpPr>
        <p:spPr>
          <a:xfrm>
            <a:off x="872066" y="2638416"/>
            <a:ext cx="7977123" cy="340937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1" name="Вид материала в режиме Конструктора."/>
          <p:cNvSpPr txBox="1"/>
          <p:nvPr/>
        </p:nvSpPr>
        <p:spPr>
          <a:xfrm>
            <a:off x="866475" y="6217581"/>
            <a:ext cx="561913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Вид материала в режиме Конструктора.</a:t>
            </a:r>
          </a:p>
        </p:txBody>
      </p:sp>
      <p:pic>
        <p:nvPicPr>
          <p:cNvPr id="492" name="Снимок экрана 2024-11-20 в 20.13.23.png" descr="Снимок экрана 2024-11-20 в 20.13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102" y="2767862"/>
            <a:ext cx="7885051" cy="3099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Правка документа"/>
          <p:cNvSpPr/>
          <p:nvPr/>
        </p:nvSpPr>
        <p:spPr>
          <a:xfrm>
            <a:off x="550333" y="1801140"/>
            <a:ext cx="561729" cy="61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496" name="Образец оформле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Образец оформления задания</a:t>
            </a:r>
          </a:p>
        </p:txBody>
      </p:sp>
      <p:sp>
        <p:nvSpPr>
          <p:cNvPr id="4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8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499" name="Образец оформления заданий «Ответ на изображении»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Образец оформления заданий «Ответ на изображении». </a:t>
            </a:r>
          </a:p>
        </p:txBody>
      </p:sp>
      <p:sp>
        <p:nvSpPr>
          <p:cNvPr id="500" name="Прямоугольник"/>
          <p:cNvSpPr/>
          <p:nvPr/>
        </p:nvSpPr>
        <p:spPr>
          <a:xfrm>
            <a:off x="872066" y="2497594"/>
            <a:ext cx="5805066" cy="365003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01" name="Снимок экрана 2024-11-20 в 20.51.21.png" descr="Снимок экрана 2024-11-20 в 20.51.2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928"/>
          <a:stretch>
            <a:fillRect/>
          </a:stretch>
        </p:blipFill>
        <p:spPr>
          <a:xfrm>
            <a:off x="933966" y="2556718"/>
            <a:ext cx="5681378" cy="3531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Снимок экрана 2024-11-20 в 20.58.52.png" descr="Снимок экрана 2024-11-20 в 20.58.52.png"/>
          <p:cNvPicPr>
            <a:picLocks noChangeAspect="1"/>
          </p:cNvPicPr>
          <p:nvPr/>
        </p:nvPicPr>
        <p:blipFill>
          <a:blip r:embed="rId3">
            <a:extLst/>
          </a:blip>
          <a:srcRect l="0" t="6029" r="0" b="6029"/>
          <a:stretch>
            <a:fillRect/>
          </a:stretch>
        </p:blipFill>
        <p:spPr>
          <a:xfrm>
            <a:off x="6798198" y="2578323"/>
            <a:ext cx="4781591" cy="3567565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Прямоугольник"/>
          <p:cNvSpPr/>
          <p:nvPr/>
        </p:nvSpPr>
        <p:spPr>
          <a:xfrm>
            <a:off x="6781682" y="2497594"/>
            <a:ext cx="4814584" cy="365003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4" name="Вид материала в режиме просмотра."/>
          <p:cNvSpPr txBox="1"/>
          <p:nvPr/>
        </p:nvSpPr>
        <p:spPr>
          <a:xfrm>
            <a:off x="6721304" y="6227388"/>
            <a:ext cx="4935340" cy="36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100"/>
            </a:lvl1pPr>
          </a:lstStyle>
          <a:p>
            <a:pPr/>
            <a:r>
              <a:t>Вид материала в режиме просмотра.</a:t>
            </a:r>
          </a:p>
        </p:txBody>
      </p:sp>
      <p:sp>
        <p:nvSpPr>
          <p:cNvPr id="505" name="Вид в режиме конструктора."/>
          <p:cNvSpPr txBox="1"/>
          <p:nvPr/>
        </p:nvSpPr>
        <p:spPr>
          <a:xfrm>
            <a:off x="806543" y="6227388"/>
            <a:ext cx="5346712" cy="36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100"/>
            </a:lvl1pPr>
          </a:lstStyle>
          <a:p>
            <a:pPr/>
            <a:r>
              <a:t>Вид в режиме конструктора.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Снимок экрана 2024-11-16 в 17.10.59.png" descr="Снимок экрана 2024-11-16 в 17.10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7" y="1853385"/>
            <a:ext cx="11184860" cy="193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Снимок экрана 2024-11-16 в 17.09.36.png" descr="Снимок экрана 2024-11-16 в 17.09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861" y="4050760"/>
            <a:ext cx="11280278" cy="8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10" name="Настройки оценивания зада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Настройки оценивания задания</a:t>
            </a:r>
          </a:p>
        </p:txBody>
      </p:sp>
      <p:sp>
        <p:nvSpPr>
          <p:cNvPr id="511" name="Прямоугольник"/>
          <p:cNvSpPr/>
          <p:nvPr/>
        </p:nvSpPr>
        <p:spPr>
          <a:xfrm>
            <a:off x="8384546" y="1866085"/>
            <a:ext cx="3303893" cy="54902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2" name="Наведите курсор мыши в правый верхний угол тестового задания, чтобы увидеть действия с заданием."/>
          <p:cNvSpPr txBox="1"/>
          <p:nvPr/>
        </p:nvSpPr>
        <p:spPr>
          <a:xfrm>
            <a:off x="5544231" y="2508318"/>
            <a:ext cx="6175754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Наведите курсор мыши в правый верхний угол тестового задания, чтобы увидеть действия с заданием.</a:t>
            </a:r>
          </a:p>
        </p:txBody>
      </p:sp>
      <p:sp>
        <p:nvSpPr>
          <p:cNvPr id="513" name="Прямоугольник"/>
          <p:cNvSpPr/>
          <p:nvPr/>
        </p:nvSpPr>
        <p:spPr>
          <a:xfrm>
            <a:off x="7946923" y="4063460"/>
            <a:ext cx="3736017" cy="81438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4" name="Прямоугольник"/>
          <p:cNvSpPr/>
          <p:nvPr/>
        </p:nvSpPr>
        <p:spPr>
          <a:xfrm>
            <a:off x="578550" y="4063460"/>
            <a:ext cx="3736017" cy="81438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5" name="Для управления настройками оценивания задания, включите опцию «Расширенные настройки оценивания» в карточке материала (слайд 8)."/>
          <p:cNvSpPr txBox="1"/>
          <p:nvPr/>
        </p:nvSpPr>
        <p:spPr>
          <a:xfrm>
            <a:off x="561392" y="5044714"/>
            <a:ext cx="4069059" cy="155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Для управления настройками оценивания задания, включите опцию «Расширенные настройки оценивания» в карточке материала (слайд 8).</a:t>
            </a:r>
          </a:p>
        </p:txBody>
      </p:sp>
      <p:sp>
        <p:nvSpPr>
          <p:cNvPr id="516" name="Если включить данную опцию, ответы в тесте не будут перемешиваться при выполнении обучающимся. По умолчанию ответы будут перемешиваться (тумблер серого цвета)."/>
          <p:cNvSpPr txBox="1"/>
          <p:nvPr/>
        </p:nvSpPr>
        <p:spPr>
          <a:xfrm>
            <a:off x="7221315" y="4972300"/>
            <a:ext cx="4833166" cy="1559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Если включить данную опцию, ответы в тесте </a:t>
            </a:r>
            <a:r>
              <a:rPr b="1"/>
              <a:t>не будут перемешиваться</a:t>
            </a:r>
            <a:r>
              <a:t> при выполнении обучающимся. По умолчанию ответы будут перемешиваться (</a:t>
            </a:r>
            <a:r>
              <a:rPr i="1"/>
              <a:t>тумблер серого цвета).</a:t>
            </a:r>
          </a:p>
        </p:txBody>
      </p:sp>
      <p:sp>
        <p:nvSpPr>
          <p:cNvPr id="517" name="Для просмотра ответов на задание, кликните мышью на кнопку «Развернуть»."/>
          <p:cNvSpPr txBox="1"/>
          <p:nvPr/>
        </p:nvSpPr>
        <p:spPr>
          <a:xfrm>
            <a:off x="4777520" y="3843363"/>
            <a:ext cx="2833266" cy="1254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Для просмотра ответов на задание, кликните мышью на кнопку «Развернуть».</a:t>
            </a:r>
          </a:p>
        </p:txBody>
      </p:sp>
      <p:sp>
        <p:nvSpPr>
          <p:cNvPr id="518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Конструктор заданий</a:t>
            </a:r>
          </a:p>
        </p:txBody>
      </p:sp>
      <p:sp>
        <p:nvSpPr>
          <p:cNvPr id="5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Характеристика теста</a:t>
            </a:r>
          </a:p>
        </p:txBody>
      </p:sp>
      <p:sp>
        <p:nvSpPr>
          <p:cNvPr id="130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31" name="Прямоугольник: скругленные углы 5"/>
          <p:cNvSpPr/>
          <p:nvPr/>
        </p:nvSpPr>
        <p:spPr>
          <a:xfrm>
            <a:off x="266714" y="4590326"/>
            <a:ext cx="1636516" cy="21593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2" name="Снимок экрана 2024-11-14 в 12.52.41.png" descr="Снимок экрана 2024-11-14 в 12.52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790" y="1680262"/>
            <a:ext cx="5048582" cy="511339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Прямоугольник 10"/>
          <p:cNvSpPr txBox="1"/>
          <p:nvPr/>
        </p:nvSpPr>
        <p:spPr>
          <a:xfrm>
            <a:off x="5476347" y="1732869"/>
            <a:ext cx="6202029" cy="465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rPr b="1"/>
              <a:t>Тест</a:t>
            </a:r>
            <a:r>
              <a:t> – это совокупность </a:t>
            </a:r>
            <a:r>
              <a:rPr u="sng"/>
              <a:t>не менее чем 10 тестовых заданий с автоматической проверкой ответов</a:t>
            </a:r>
            <a:r>
              <a:t>.</a:t>
            </a:r>
          </a:p>
          <a:p>
            <a:pPr>
              <a:defRPr sz="2200"/>
            </a:pPr>
            <a:r>
              <a:t>В карточка материала заполните:</a:t>
            </a:r>
          </a:p>
          <a:p>
            <a:pPr marL="240631" indent="-240631">
              <a:buSzPct val="100000"/>
              <a:buChar char="-"/>
              <a:defRPr sz="2200"/>
            </a:pPr>
            <a:r>
              <a:t>название тестового материала в соответствии с инструкциями;</a:t>
            </a:r>
          </a:p>
          <a:p>
            <a:pPr marL="240631" indent="-240631">
              <a:buSzPct val="100000"/>
              <a:buChar char="-"/>
              <a:defRPr sz="2200"/>
            </a:pPr>
            <a:r>
              <a:t>параллель;</a:t>
            </a:r>
          </a:p>
          <a:p>
            <a:pPr marL="240631" indent="-240631">
              <a:buSzPct val="100000"/>
              <a:buChar char="-"/>
              <a:defRPr sz="2200"/>
            </a:pPr>
            <a:r>
              <a:t>предмет;</a:t>
            </a:r>
          </a:p>
          <a:p>
            <a:pPr marL="240631" indent="-240631">
              <a:buSzPct val="100000"/>
              <a:buChar char="-"/>
              <a:defRPr sz="2200"/>
            </a:pPr>
            <a:r>
              <a:t>темы каркаса и дидактические единицы.</a:t>
            </a:r>
          </a:p>
          <a:p>
            <a:pPr>
              <a:defRPr sz="2200"/>
            </a:pPr>
            <a:r>
              <a:t>Кликните мышью на кнопку «Сохранить и перейти в Конструктор».</a:t>
            </a:r>
          </a:p>
          <a:p>
            <a:pPr>
              <a:defRPr sz="2200"/>
            </a:pPr>
          </a:p>
          <a:p>
            <a:pPr>
              <a:defRPr i="1" sz="2200"/>
            </a:pPr>
            <a:r>
              <a:t>Сведения из карточки материала далее можно отредактировать.</a:t>
            </a:r>
          </a:p>
        </p:txBody>
      </p:sp>
      <p:sp>
        <p:nvSpPr>
          <p:cNvPr id="134" name="Номер слайда"/>
          <p:cNvSpPr txBox="1"/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Общая характеристика материала (теста)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Общая характеристика материала (теста)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Снимок экрана 2024-11-16 в 16.46.53.png" descr="Снимок экрана 2024-11-16 в 16.46.5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9139"/>
          <a:stretch>
            <a:fillRect/>
          </a:stretch>
        </p:blipFill>
        <p:spPr>
          <a:xfrm>
            <a:off x="532745" y="3934994"/>
            <a:ext cx="11075111" cy="643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Сохранение материала</a:t>
            </a:r>
          </a:p>
        </p:txBody>
      </p:sp>
      <p:sp>
        <p:nvSpPr>
          <p:cNvPr id="523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24" name="Сохранение теста и заданий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Сохранение теста и заданий</a:t>
            </a:r>
          </a:p>
        </p:txBody>
      </p:sp>
      <p:sp>
        <p:nvSpPr>
          <p:cNvPr id="525" name="Прямоугольник"/>
          <p:cNvSpPr/>
          <p:nvPr/>
        </p:nvSpPr>
        <p:spPr>
          <a:xfrm>
            <a:off x="8412777" y="3874559"/>
            <a:ext cx="3303893" cy="77867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26" name="Снимок экрана 2024-11-16 в 16.47.03.png" descr="Снимок экрана 2024-11-16 в 16.47.03.png"/>
          <p:cNvPicPr>
            <a:picLocks noChangeAspect="1"/>
          </p:cNvPicPr>
          <p:nvPr/>
        </p:nvPicPr>
        <p:blipFill>
          <a:blip r:embed="rId3">
            <a:extLst/>
          </a:blip>
          <a:srcRect l="1860" t="0" r="0" b="0"/>
          <a:stretch>
            <a:fillRect/>
          </a:stretch>
        </p:blipFill>
        <p:spPr>
          <a:xfrm>
            <a:off x="593658" y="1982494"/>
            <a:ext cx="11074965" cy="857305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Прямоугольник"/>
          <p:cNvSpPr/>
          <p:nvPr/>
        </p:nvSpPr>
        <p:spPr>
          <a:xfrm>
            <a:off x="7025692" y="1995194"/>
            <a:ext cx="4629389" cy="77867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8" name="Прямоугольник"/>
          <p:cNvSpPr/>
          <p:nvPr/>
        </p:nvSpPr>
        <p:spPr>
          <a:xfrm>
            <a:off x="3291892" y="2021784"/>
            <a:ext cx="2958744" cy="77867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9" name="Воспользуйтесь предпросмотром для проверки материала."/>
          <p:cNvSpPr txBox="1"/>
          <p:nvPr/>
        </p:nvSpPr>
        <p:spPr>
          <a:xfrm>
            <a:off x="970317" y="2895830"/>
            <a:ext cx="5222233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Воспользуйтесь предпросмотром для проверки материала.</a:t>
            </a:r>
          </a:p>
        </p:txBody>
      </p:sp>
      <p:sp>
        <p:nvSpPr>
          <p:cNvPr id="530" name="Не забудьте сохранить материал после проделанной работы."/>
          <p:cNvSpPr txBox="1"/>
          <p:nvPr/>
        </p:nvSpPr>
        <p:spPr>
          <a:xfrm>
            <a:off x="6803850" y="2895830"/>
            <a:ext cx="4807387" cy="85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Не забудьте сохранить материал после проделанной работы.</a:t>
            </a:r>
          </a:p>
        </p:txBody>
      </p:sp>
      <p:sp>
        <p:nvSpPr>
          <p:cNvPr id="531" name="После создания задания кликните мышью на кнопку «Сохранить задание»."/>
          <p:cNvSpPr txBox="1"/>
          <p:nvPr/>
        </p:nvSpPr>
        <p:spPr>
          <a:xfrm>
            <a:off x="7645909" y="4775195"/>
            <a:ext cx="4098172" cy="127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После создания задания кликните мышью на кнопку «Сохранить задание».</a:t>
            </a:r>
          </a:p>
        </p:txBody>
      </p:sp>
      <p:sp>
        <p:nvSpPr>
          <p:cNvPr id="5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Сохранение материала</a:t>
            </a:r>
          </a:p>
        </p:txBody>
      </p:sp>
      <p:sp>
        <p:nvSpPr>
          <p:cNvPr id="53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36" name="Фильтрация материала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Фильтрация материала</a:t>
            </a:r>
          </a:p>
        </p:txBody>
      </p:sp>
      <p:sp>
        <p:nvSpPr>
          <p:cNvPr id="537" name="Прямоугольник"/>
          <p:cNvSpPr/>
          <p:nvPr/>
        </p:nvSpPr>
        <p:spPr>
          <a:xfrm>
            <a:off x="7025692" y="1995194"/>
            <a:ext cx="3726200" cy="4720632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8" name="Прямоугольник"/>
          <p:cNvSpPr/>
          <p:nvPr/>
        </p:nvSpPr>
        <p:spPr>
          <a:xfrm>
            <a:off x="726135" y="2021784"/>
            <a:ext cx="5710597" cy="77867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9" name="Для перехода к материалам, перейдите к вкладке «Мои материалы»."/>
          <p:cNvSpPr txBox="1"/>
          <p:nvPr/>
        </p:nvSpPr>
        <p:spPr>
          <a:xfrm>
            <a:off x="733250" y="2963563"/>
            <a:ext cx="5222233" cy="1275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Для перехода к материалам, перейдите к вкладке «Мои материалы».</a:t>
            </a:r>
          </a:p>
        </p:txBody>
      </p:sp>
      <p:pic>
        <p:nvPicPr>
          <p:cNvPr id="540" name="Снимок экрана 2024-11-20 в 23.31.24.png" descr="Снимок экрана 2024-11-20 в 23.31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83" y="2061869"/>
            <a:ext cx="55499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Снимок экрана 2024-11-20 в 23.32.14.png" descr="Снимок экрана 2024-11-20 в 23.32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1644" y="2078489"/>
            <a:ext cx="3494296" cy="4554042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Слева в фильтрах выберите тип материала «Тест». Перейдите к нужному материалу, кликнув мышью на его обложку."/>
          <p:cNvSpPr txBox="1"/>
          <p:nvPr/>
        </p:nvSpPr>
        <p:spPr>
          <a:xfrm>
            <a:off x="733250" y="4733096"/>
            <a:ext cx="5222233" cy="169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Слева в фильтрах выберите тип материала «Тест». Перейдите к нужному материалу, кликнув мышью на его обложку.</a:t>
            </a:r>
          </a:p>
        </p:txBody>
      </p:sp>
      <p:sp>
        <p:nvSpPr>
          <p:cNvPr id="5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Модерация</a:t>
            </a:r>
          </a:p>
        </p:txBody>
      </p:sp>
      <p:sp>
        <p:nvSpPr>
          <p:cNvPr id="546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47" name="Проверка теста и отправка на модерацию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Проверка теста и отправка на модерацию</a:t>
            </a:r>
          </a:p>
        </p:txBody>
      </p:sp>
      <p:sp>
        <p:nvSpPr>
          <p:cNvPr id="548" name="По окончании создания теста запустите предварительный просмотр из Конструктора или Карточки материалов."/>
          <p:cNvSpPr txBox="1"/>
          <p:nvPr/>
        </p:nvSpPr>
        <p:spPr>
          <a:xfrm>
            <a:off x="1194662" y="1910079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По окончании создания теста запустите предварительный просмотр из Конструктора или Карточки материалов.</a:t>
            </a:r>
          </a:p>
        </p:txBody>
      </p:sp>
      <p:sp>
        <p:nvSpPr>
          <p:cNvPr id="549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50" name="Снимок экрана 2024-11-15 в 12.01.37.png" descr="Снимок экрана 2024-11-15 в 12.01.3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538"/>
          <a:stretch>
            <a:fillRect/>
          </a:stretch>
        </p:blipFill>
        <p:spPr>
          <a:xfrm>
            <a:off x="1142210" y="2716206"/>
            <a:ext cx="8988610" cy="2347725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Проверьте правильность заполнения Карточки материала. Далее запустите тест и ответьте на вопросы. При необходимости кликните мышью на «Редактировать» и внесите изменения, если были обнаружены ошибки. Сохраните изменения. Отправьте тест на модерацию."/>
          <p:cNvSpPr txBox="1"/>
          <p:nvPr/>
        </p:nvSpPr>
        <p:spPr>
          <a:xfrm>
            <a:off x="1194662" y="5311557"/>
            <a:ext cx="10494246" cy="14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Проверьте правильность заполнения Карточки материала. Далее запустите тест и ответьте на вопросы. При необходимости кликните мышью на «Редактировать» и внесите изменения, если были обнаружены ошибки. Сохраните изменения. Отправьте тест на модерацию.</a:t>
            </a:r>
          </a:p>
        </p:txBody>
      </p:sp>
      <p:sp>
        <p:nvSpPr>
          <p:cNvPr id="5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Модерация</a:t>
            </a:r>
          </a:p>
        </p:txBody>
      </p:sp>
      <p:sp>
        <p:nvSpPr>
          <p:cNvPr id="55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56" name="История модерации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История модерации</a:t>
            </a:r>
          </a:p>
        </p:txBody>
      </p:sp>
      <p:sp>
        <p:nvSpPr>
          <p:cNvPr id="557" name="При просмотре карточки материала со статусом «Отклонен» появится результат модерации."/>
          <p:cNvSpPr txBox="1"/>
          <p:nvPr/>
        </p:nvSpPr>
        <p:spPr>
          <a:xfrm>
            <a:off x="1194662" y="1910079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При просмотре карточки материала со статусом «Отклонен» появится результат модерации.</a:t>
            </a:r>
          </a:p>
        </p:txBody>
      </p:sp>
      <p:sp>
        <p:nvSpPr>
          <p:cNvPr id="558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60" name="Bs4hSZMJ7Eh4JMqYpo_AX7UucW9-e7yLb2kf-rjJu_G23t0kfgZPCgBzkUR7DVVFZWkzq1DHoLfaEK6H6vXh8QyP.jpg" descr="Bs4hSZMJ7Eh4JMqYpo_AX7UucW9-e7yLb2kf-rjJu_G23t0kfgZPCgBzkUR7DVVFZWkzq1DHoLfaEK6H6vXh8Qy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595" y="2614810"/>
            <a:ext cx="6269794" cy="4232112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В результатах модерации появится информация о необходимости исправления содержания тестового материала, с целью приведения его к соответствию требованиям к материалами ОПЭОМ МЭШ."/>
          <p:cNvSpPr txBox="1"/>
          <p:nvPr/>
        </p:nvSpPr>
        <p:spPr>
          <a:xfrm>
            <a:off x="1194662" y="2832946"/>
            <a:ext cx="3590804" cy="3436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 результатах модерации появится информация о необходимости исправления содержания тестового материала, с целью приведения его к соответствию требованиям к материалами ОПЭОМ МЭШ.</a:t>
            </a:r>
          </a:p>
        </p:txBody>
      </p:sp>
      <p:sp>
        <p:nvSpPr>
          <p:cNvPr id="562" name="Текст"/>
          <p:cNvSpPr txBox="1"/>
          <p:nvPr/>
        </p:nvSpPr>
        <p:spPr>
          <a:xfrm>
            <a:off x="11095176" y="6440160"/>
            <a:ext cx="258624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Модерация</a:t>
            </a:r>
          </a:p>
        </p:txBody>
      </p:sp>
      <p:sp>
        <p:nvSpPr>
          <p:cNvPr id="56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66" name="Модерация материала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Модерация материала</a:t>
            </a:r>
          </a:p>
        </p:txBody>
      </p:sp>
      <p:sp>
        <p:nvSpPr>
          <p:cNvPr id="567" name="Первая модерация теста происходит в течение месяца с момента отправки теста и назначение ответственного модератора."/>
          <p:cNvSpPr txBox="1"/>
          <p:nvPr/>
        </p:nvSpPr>
        <p:spPr>
          <a:xfrm>
            <a:off x="1194662" y="1910079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Первая модерация теста происходит в течение месяца с момента отправки теста и назначение ответственного модератора.</a:t>
            </a:r>
          </a:p>
        </p:txBody>
      </p:sp>
      <p:sp>
        <p:nvSpPr>
          <p:cNvPr id="568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9" name="С ходом модерации и заключением эксперта можно ознакомиться в появившихся вкладках. Материал всегда можно отозвать с модерации для доработки или удалить. При отзыве с модерации и последующей отправке, материал также встает в очередь на первую модерацию."/>
          <p:cNvSpPr txBox="1"/>
          <p:nvPr/>
        </p:nvSpPr>
        <p:spPr>
          <a:xfrm>
            <a:off x="1194662" y="5311557"/>
            <a:ext cx="10494246" cy="14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С ходом модерации и заключением эксперта можно ознакомиться в появившихся вкладках. Материал всегда можно отозвать с модерации для доработки или удалить. При отзыве с модерации и последующей отправке, материал также встает в очередь на первую модерацию.</a:t>
            </a:r>
          </a:p>
        </p:txBody>
      </p:sp>
      <p:pic>
        <p:nvPicPr>
          <p:cNvPr id="570" name="Снимок экрана 2024-11-15 в 12.06.38.png" descr="Снимок экрана 2024-11-15 в 12.06.38.png"/>
          <p:cNvPicPr>
            <a:picLocks noChangeAspect="1"/>
          </p:cNvPicPr>
          <p:nvPr/>
        </p:nvPicPr>
        <p:blipFill>
          <a:blip r:embed="rId2">
            <a:extLst/>
          </a:blip>
          <a:srcRect l="1307" t="0" r="0" b="3726"/>
          <a:stretch>
            <a:fillRect/>
          </a:stretch>
        </p:blipFill>
        <p:spPr>
          <a:xfrm>
            <a:off x="1248238" y="2730560"/>
            <a:ext cx="8306277" cy="2491220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Модерация</a:t>
            </a:r>
          </a:p>
        </p:txBody>
      </p:sp>
      <p:sp>
        <p:nvSpPr>
          <p:cNvPr id="574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75" name="Информация о ходе модерации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Информация о ходе модерации</a:t>
            </a:r>
          </a:p>
        </p:txBody>
      </p:sp>
      <p:sp>
        <p:nvSpPr>
          <p:cNvPr id="576" name="После проверки материала на соответствие технических требований (автоматически) будет проведена содержательная экспертиза. В истории модерации будет назначен ответственный модератор. После этого материал проверит корректор на соответствие требованиям рус"/>
          <p:cNvSpPr txBox="1"/>
          <p:nvPr/>
        </p:nvSpPr>
        <p:spPr>
          <a:xfrm>
            <a:off x="1194662" y="1910079"/>
            <a:ext cx="10494246" cy="221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После проверки материала на соответствие технических требований (автоматически) будет проведена содержательная экспертиза. В истории модерации будет назначен ответственный модератор. После этого материал проверит корректор на соответствие требованиям русского языка.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Модерация проводится трижды, далее возможность временно блокируется для качественной доработки материала по указанным замечаниям.</a:t>
            </a:r>
          </a:p>
        </p:txBody>
      </p:sp>
      <p:sp>
        <p:nvSpPr>
          <p:cNvPr id="577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78" name="Снимок экрана 2024-11-15 в 12.10.10.png" descr="Снимок экрана 2024-11-15 в 12.10.1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3981"/>
          <a:stretch>
            <a:fillRect/>
          </a:stretch>
        </p:blipFill>
        <p:spPr>
          <a:xfrm>
            <a:off x="1138237" y="4443701"/>
            <a:ext cx="9915690" cy="1216731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Модерация</a:t>
            </a:r>
          </a:p>
        </p:txBody>
      </p:sp>
      <p:sp>
        <p:nvSpPr>
          <p:cNvPr id="582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83" name="Прямоугольник: скругленные углы 5"/>
          <p:cNvSpPr/>
          <p:nvPr/>
        </p:nvSpPr>
        <p:spPr>
          <a:xfrm>
            <a:off x="266714" y="4590326"/>
            <a:ext cx="1636516" cy="21593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4" name="Проведение модерации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Проведение модерации</a:t>
            </a:r>
          </a:p>
        </p:txBody>
      </p:sp>
      <p:sp>
        <p:nvSpPr>
          <p:cNvPr id="585" name="После модерации содержания теста материал будет одобрен или отклонен. В истории модерации появится соответствующее уведомление."/>
          <p:cNvSpPr txBox="1"/>
          <p:nvPr/>
        </p:nvSpPr>
        <p:spPr>
          <a:xfrm>
            <a:off x="1194662" y="1910079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После модерации содержания теста материал будет одобрен или отклонен. В истории модерации появится соответствующее уведомление.</a:t>
            </a:r>
          </a:p>
        </p:txBody>
      </p:sp>
      <p:sp>
        <p:nvSpPr>
          <p:cNvPr id="586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87" name="Снимок экрана 2024-11-15 в 12.14.43.png" descr="Снимок экрана 2024-11-15 в 12.14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935" y="2807824"/>
            <a:ext cx="10671699" cy="3855963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Модерация</a:t>
            </a:r>
          </a:p>
        </p:txBody>
      </p:sp>
      <p:sp>
        <p:nvSpPr>
          <p:cNvPr id="591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592" name="Прямоугольник: скругленные углы 5"/>
          <p:cNvSpPr/>
          <p:nvPr/>
        </p:nvSpPr>
        <p:spPr>
          <a:xfrm>
            <a:off x="266714" y="4590326"/>
            <a:ext cx="1636516" cy="21593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3" name="Публикация материала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Публикация материала</a:t>
            </a:r>
          </a:p>
        </p:txBody>
      </p:sp>
      <p:sp>
        <p:nvSpPr>
          <p:cNvPr id="594" name="Автору материала необходимо внести изменения в заданиях или Карточке материала, если это указано модератором и после доработки отправить материал на повторную экспертизу."/>
          <p:cNvSpPr txBox="1"/>
          <p:nvPr/>
        </p:nvSpPr>
        <p:spPr>
          <a:xfrm>
            <a:off x="1194662" y="1910079"/>
            <a:ext cx="10494246" cy="106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Автору материала необходимо внести изменения в заданиях или Карточке материала, если это указано модератором и после доработки отправить материал на повторную экспертизу.</a:t>
            </a:r>
          </a:p>
        </p:txBody>
      </p:sp>
      <p:sp>
        <p:nvSpPr>
          <p:cNvPr id="595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96" name="Снимок экрана 2024-11-15 в 12.16.37.png" descr="Снимок экрана 2024-11-15 в 12.16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566" y="3023764"/>
            <a:ext cx="9448913" cy="1515392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После успешной модерации материал будет опубликован для всех пользователей Библиотеки «Моя школа»."/>
          <p:cNvSpPr txBox="1"/>
          <p:nvPr/>
        </p:nvSpPr>
        <p:spPr>
          <a:xfrm>
            <a:off x="1211595" y="4753309"/>
            <a:ext cx="10062182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После успешной модерации материал будет опубликован для всех пользователей Библиотеки «Моя школа». </a:t>
            </a:r>
          </a:p>
        </p:txBody>
      </p:sp>
      <p:sp>
        <p:nvSpPr>
          <p:cNvPr id="59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Модерация</a:t>
            </a:r>
          </a:p>
        </p:txBody>
      </p:sp>
      <p:sp>
        <p:nvSpPr>
          <p:cNvPr id="601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602" name="Прямоугольник: скругленные углы 5"/>
          <p:cNvSpPr/>
          <p:nvPr/>
        </p:nvSpPr>
        <p:spPr>
          <a:xfrm>
            <a:off x="266714" y="4590326"/>
            <a:ext cx="1636516" cy="21593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3" name="Дополнительная информац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Дополнительная информация</a:t>
            </a:r>
          </a:p>
        </p:txBody>
      </p:sp>
      <p:sp>
        <p:nvSpPr>
          <p:cNvPr id="604" name="После публикации в Карточке материала будет представлена дополнительная информация. Для каждого материала будет указан свой ID."/>
          <p:cNvSpPr txBox="1"/>
          <p:nvPr/>
        </p:nvSpPr>
        <p:spPr>
          <a:xfrm>
            <a:off x="1194662" y="1910079"/>
            <a:ext cx="10494246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После публикации в Карточке материала будет представлена дополнительная информация. Для каждого материала будет указан свой ID.</a:t>
            </a:r>
          </a:p>
        </p:txBody>
      </p:sp>
      <p:sp>
        <p:nvSpPr>
          <p:cNvPr id="605" name="Подтверждено"/>
          <p:cNvSpPr/>
          <p:nvPr/>
        </p:nvSpPr>
        <p:spPr>
          <a:xfrm>
            <a:off x="5503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07" name="Снимок экрана 2024-11-20 в 23.36.09.png" descr="Снимок экрана 2024-11-20 в 23.36.09.png"/>
          <p:cNvPicPr>
            <a:picLocks noChangeAspect="1"/>
          </p:cNvPicPr>
          <p:nvPr/>
        </p:nvPicPr>
        <p:blipFill>
          <a:blip r:embed="rId2">
            <a:extLst/>
          </a:blip>
          <a:srcRect l="0" t="0" r="8035" b="0"/>
          <a:stretch>
            <a:fillRect/>
          </a:stretch>
        </p:blipFill>
        <p:spPr>
          <a:xfrm>
            <a:off x="1161983" y="2860807"/>
            <a:ext cx="7309516" cy="3493876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Прямоугольник"/>
          <p:cNvSpPr/>
          <p:nvPr/>
        </p:nvSpPr>
        <p:spPr>
          <a:xfrm>
            <a:off x="1098668" y="2817651"/>
            <a:ext cx="7436275" cy="3580188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9" name="С помощью ID можно поделиться материалом с коллегами.…"/>
          <p:cNvSpPr txBox="1"/>
          <p:nvPr/>
        </p:nvSpPr>
        <p:spPr>
          <a:xfrm>
            <a:off x="8636861" y="2776034"/>
            <a:ext cx="3438206" cy="221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С помощью ID можно поделиться материалом с коллегами.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Также в Карточке материала будет доступен рейтинг.</a:t>
            </a:r>
          </a:p>
        </p:txBody>
      </p:sp>
      <p:pic>
        <p:nvPicPr>
          <p:cNvPr id="610" name="Снимок экрана 2024-11-20 в 23.39.18.png" descr="Снимок экрана 2024-11-20 в 23.39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7154" y="5121777"/>
            <a:ext cx="3066309" cy="525937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Прямоугольник"/>
          <p:cNvSpPr/>
          <p:nvPr/>
        </p:nvSpPr>
        <p:spPr>
          <a:xfrm>
            <a:off x="8642468" y="5134477"/>
            <a:ext cx="3115680" cy="500537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Индикаторы состояния материала</a:t>
            </a:r>
          </a:p>
        </p:txBody>
      </p:sp>
      <p:sp>
        <p:nvSpPr>
          <p:cNvPr id="614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615" name="Прямоугольник: скругленные углы 5"/>
          <p:cNvSpPr/>
          <p:nvPr/>
        </p:nvSpPr>
        <p:spPr>
          <a:xfrm>
            <a:off x="266714" y="4590326"/>
            <a:ext cx="1636516" cy="21593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6" name="Статусы материала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Статусы материала</a:t>
            </a:r>
          </a:p>
        </p:txBody>
      </p:sp>
      <p:sp>
        <p:nvSpPr>
          <p:cNvPr id="617" name="В системе предусмотрены специальные индикаторы статуса материала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 системе предусмотрены специальные индикаторы статуса материала.</a:t>
            </a:r>
          </a:p>
        </p:txBody>
      </p:sp>
      <p:sp>
        <p:nvSpPr>
          <p:cNvPr id="618" name="Черновик"/>
          <p:cNvSpPr txBox="1"/>
          <p:nvPr/>
        </p:nvSpPr>
        <p:spPr>
          <a:xfrm>
            <a:off x="1211595" y="5966147"/>
            <a:ext cx="20389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Черновик</a:t>
            </a:r>
          </a:p>
        </p:txBody>
      </p:sp>
      <p:pic>
        <p:nvPicPr>
          <p:cNvPr id="619" name="Снимок экрана 2024-11-15 в 12.19.02.png" descr="Снимок экрана 2024-11-15 в 12.19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654" y="2362255"/>
            <a:ext cx="2319151" cy="3544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Снимок экрана 2024-11-15 в 12.17.59.png" descr="Снимок экрана 2024-11-15 в 12.17.5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6488" y="2362255"/>
            <a:ext cx="2285677" cy="3544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Снимок экрана 2024-11-15 в 12.17.50.png" descr="Снимок экрана 2024-11-15 в 12.17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0136" y="2362255"/>
            <a:ext cx="2297158" cy="3544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Снимок экрана 2024-11-15 в 12.17.40.png" descr="Снимок экрана 2024-11-15 в 12.17.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6000" y="2362255"/>
            <a:ext cx="2297158" cy="3553563"/>
          </a:xfrm>
          <a:prstGeom prst="rect">
            <a:avLst/>
          </a:prstGeom>
          <a:ln w="12700">
            <a:miter lim="400000"/>
          </a:ln>
        </p:spPr>
      </p:pic>
      <p:sp>
        <p:nvSpPr>
          <p:cNvPr id="623" name="Отправлен на модерацию"/>
          <p:cNvSpPr txBox="1"/>
          <p:nvPr/>
        </p:nvSpPr>
        <p:spPr>
          <a:xfrm>
            <a:off x="3607661" y="5966147"/>
            <a:ext cx="2038987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Отправлен на модерацию</a:t>
            </a:r>
          </a:p>
        </p:txBody>
      </p:sp>
      <p:sp>
        <p:nvSpPr>
          <p:cNvPr id="624" name="Прошёл модерацию и виден всем"/>
          <p:cNvSpPr txBox="1"/>
          <p:nvPr/>
        </p:nvSpPr>
        <p:spPr>
          <a:xfrm>
            <a:off x="6107481" y="5847025"/>
            <a:ext cx="2285677" cy="96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100"/>
            </a:lvl1pPr>
          </a:lstStyle>
          <a:p>
            <a:pPr/>
            <a:r>
              <a:t>Прошёл модерацию и виден всем</a:t>
            </a:r>
          </a:p>
        </p:txBody>
      </p:sp>
      <p:sp>
        <p:nvSpPr>
          <p:cNvPr id="625" name="Не прошёл модерацию"/>
          <p:cNvSpPr txBox="1"/>
          <p:nvPr/>
        </p:nvSpPr>
        <p:spPr>
          <a:xfrm>
            <a:off x="8701955" y="5966147"/>
            <a:ext cx="2285677" cy="73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Не прошёл модерацию</a:t>
            </a:r>
          </a:p>
        </p:txBody>
      </p:sp>
      <p:sp>
        <p:nvSpPr>
          <p:cNvPr id="626" name="Текстовый документ"/>
          <p:cNvSpPr/>
          <p:nvPr/>
        </p:nvSpPr>
        <p:spPr>
          <a:xfrm>
            <a:off x="573213" y="1916429"/>
            <a:ext cx="554422" cy="717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7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Карточка материала</a:t>
            </a:r>
          </a:p>
        </p:txBody>
      </p:sp>
      <p:sp>
        <p:nvSpPr>
          <p:cNvPr id="138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39" name="Прямоугольник: скругленные углы 5"/>
          <p:cNvSpPr/>
          <p:nvPr/>
        </p:nvSpPr>
        <p:spPr>
          <a:xfrm>
            <a:off x="266714" y="4590326"/>
            <a:ext cx="1636516" cy="21593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Прямоугольник 10"/>
          <p:cNvSpPr txBox="1"/>
          <p:nvPr/>
        </p:nvSpPr>
        <p:spPr>
          <a:xfrm>
            <a:off x="718080" y="4000836"/>
            <a:ext cx="4631831" cy="251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При создании материала в карточке материала выберите папку для хранения. Во всплывающем окне выберите «Тесты.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Кликните мышью на кнопку</a:t>
            </a:r>
            <a:br/>
            <a:r>
              <a:t>«Применить».</a:t>
            </a:r>
          </a:p>
        </p:txBody>
      </p:sp>
      <p:sp>
        <p:nvSpPr>
          <p:cNvPr id="141" name="Номер слайда"/>
          <p:cNvSpPr txBox="1"/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Выбор папки сохранения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Выбор папки сохранения</a:t>
            </a:r>
          </a:p>
        </p:txBody>
      </p:sp>
      <p:sp>
        <p:nvSpPr>
          <p:cNvPr id="143" name="Прямоугольник"/>
          <p:cNvSpPr/>
          <p:nvPr/>
        </p:nvSpPr>
        <p:spPr>
          <a:xfrm>
            <a:off x="669659" y="1922779"/>
            <a:ext cx="4204468" cy="1740448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44" name="Снимок экрана 2024-11-20 в 19.19.58.png" descr="Снимок экрана 2024-11-20 в 19.19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492" y="2043703"/>
            <a:ext cx="3860801" cy="149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Снимок экрана 2024-11-20 в 19.20.10.png" descr="Снимок экрана 2024-11-20 в 19.20.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3924" y="1982494"/>
            <a:ext cx="4326342" cy="448657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Прямоугольник"/>
          <p:cNvSpPr/>
          <p:nvPr/>
        </p:nvSpPr>
        <p:spPr>
          <a:xfrm>
            <a:off x="5775059" y="1995194"/>
            <a:ext cx="4859907" cy="4641075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Дополнительно</a:t>
            </a:r>
          </a:p>
        </p:txBody>
      </p:sp>
      <p:sp>
        <p:nvSpPr>
          <p:cNvPr id="630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631" name="Инструкции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Инструкции</a:t>
            </a:r>
          </a:p>
        </p:txBody>
      </p:sp>
      <p:sp>
        <p:nvSpPr>
          <p:cNvPr id="632" name="Все инструкции можно скачать с Гугл-диска."/>
          <p:cNvSpPr txBox="1"/>
          <p:nvPr/>
        </p:nvSpPr>
        <p:spPr>
          <a:xfrm>
            <a:off x="1194662" y="1910079"/>
            <a:ext cx="1049424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Все инструкции можно скачать с Гугл-диска.</a:t>
            </a:r>
          </a:p>
        </p:txBody>
      </p:sp>
      <p:sp>
        <p:nvSpPr>
          <p:cNvPr id="63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4" name="https://drive.google.com/drive/folders/1Dyis5O4Z_jqTzoqz8dDf7TQ7r4V7_ONn?usp=drive_link"/>
          <p:cNvSpPr txBox="1"/>
          <p:nvPr/>
        </p:nvSpPr>
        <p:spPr>
          <a:xfrm>
            <a:off x="1356296" y="6039523"/>
            <a:ext cx="94794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https://drive.google.com/drive/folders/1Dyis5O4Z_jqTzoqz8dDf7TQ7r4V7_ONn?usp=drive_link</a:t>
            </a:r>
            <a:r>
              <a:t> </a:t>
            </a:r>
          </a:p>
        </p:txBody>
      </p:sp>
      <p:pic>
        <p:nvPicPr>
          <p:cNvPr id="635" name="clck (5).png" descr="clck (5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975" y="2356904"/>
            <a:ext cx="3628265" cy="3628265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Редактура"/>
          <p:cNvSpPr/>
          <p:nvPr/>
        </p:nvSpPr>
        <p:spPr>
          <a:xfrm>
            <a:off x="601133" y="1825450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535353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49" name="Требования к названию материала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Требования к названию материала</a:t>
            </a:r>
          </a:p>
        </p:txBody>
      </p:sp>
      <p:sp>
        <p:nvSpPr>
          <p:cNvPr id="150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Название теста</a:t>
            </a:r>
          </a:p>
        </p:txBody>
      </p:sp>
      <p:sp>
        <p:nvSpPr>
          <p:cNvPr id="151" name="Корректное название"/>
          <p:cNvSpPr/>
          <p:nvPr/>
        </p:nvSpPr>
        <p:spPr>
          <a:xfrm>
            <a:off x="546100" y="1910079"/>
            <a:ext cx="5493544" cy="574429"/>
          </a:xfrm>
          <a:prstGeom prst="roundRect">
            <a:avLst>
              <a:gd name="adj" fmla="val 33163"/>
            </a:avLst>
          </a:prstGeom>
          <a:solidFill>
            <a:srgbClr val="FFFFFF"/>
          </a:solidFill>
          <a:ln w="12700">
            <a:solidFill>
              <a:srgbClr val="A7A7A7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lnSpc>
                <a:spcPct val="90000"/>
              </a:lnSpc>
              <a:spcBef>
                <a:spcPts val="1000"/>
              </a:spcBef>
              <a:defRPr b="1" sz="3000"/>
            </a:lvl1pPr>
          </a:lstStyle>
          <a:p>
            <a:pPr/>
            <a:r>
              <a:t>Корректное название</a:t>
            </a:r>
          </a:p>
        </p:txBody>
      </p:sp>
      <p:sp>
        <p:nvSpPr>
          <p:cNvPr id="152" name="Некорректное название"/>
          <p:cNvSpPr/>
          <p:nvPr/>
        </p:nvSpPr>
        <p:spPr>
          <a:xfrm>
            <a:off x="6171803" y="1910079"/>
            <a:ext cx="5493544" cy="574429"/>
          </a:xfrm>
          <a:prstGeom prst="roundRect">
            <a:avLst>
              <a:gd name="adj" fmla="val 33163"/>
            </a:avLst>
          </a:prstGeom>
          <a:solidFill>
            <a:srgbClr val="FFFFFF"/>
          </a:solidFill>
          <a:ln w="12700">
            <a:solidFill>
              <a:srgbClr val="A7A7A7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lnSpc>
                <a:spcPct val="90000"/>
              </a:lnSpc>
              <a:spcBef>
                <a:spcPts val="1000"/>
              </a:spcBef>
              <a:defRPr b="1" sz="3000"/>
            </a:lvl1pPr>
          </a:lstStyle>
          <a:p>
            <a:pPr/>
            <a:r>
              <a:t>Некорректное название</a:t>
            </a:r>
          </a:p>
        </p:txBody>
      </p:sp>
      <p:sp>
        <p:nvSpPr>
          <p:cNvPr id="153" name="Химический элемент. Знаки химических элементов"/>
          <p:cNvSpPr/>
          <p:nvPr/>
        </p:nvSpPr>
        <p:spPr>
          <a:xfrm>
            <a:off x="584200" y="2794000"/>
            <a:ext cx="5417344" cy="933274"/>
          </a:xfrm>
          <a:prstGeom prst="roundRect">
            <a:avLst>
              <a:gd name="adj" fmla="val 20412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Химический элемент. Знаки химических элементов </a:t>
            </a:r>
          </a:p>
        </p:txBody>
      </p:sp>
      <p:sp>
        <p:nvSpPr>
          <p:cNvPr id="154" name="химический элемент знаки химических элементов"/>
          <p:cNvSpPr/>
          <p:nvPr/>
        </p:nvSpPr>
        <p:spPr>
          <a:xfrm>
            <a:off x="6209903" y="2814025"/>
            <a:ext cx="5417344" cy="893224"/>
          </a:xfrm>
          <a:prstGeom prst="roundRect">
            <a:avLst>
              <a:gd name="adj" fmla="val 21327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химический элемент знаки химических элементов</a:t>
            </a:r>
          </a:p>
        </p:txBody>
      </p:sp>
      <p:sp>
        <p:nvSpPr>
          <p:cNvPr id="155" name="Задание ЕГЭ № 12. Профильный уровень. Вариант 5"/>
          <p:cNvSpPr/>
          <p:nvPr/>
        </p:nvSpPr>
        <p:spPr>
          <a:xfrm>
            <a:off x="584200" y="3903133"/>
            <a:ext cx="5417344" cy="933275"/>
          </a:xfrm>
          <a:prstGeom prst="roundRect">
            <a:avLst>
              <a:gd name="adj" fmla="val 20412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Задание ЕГЭ № 12. Профильный уровень. Вариант 5</a:t>
            </a:r>
          </a:p>
        </p:txBody>
      </p:sp>
      <p:sp>
        <p:nvSpPr>
          <p:cNvPr id="156" name="Суффиксы существительных"/>
          <p:cNvSpPr/>
          <p:nvPr/>
        </p:nvSpPr>
        <p:spPr>
          <a:xfrm>
            <a:off x="584200" y="5012266"/>
            <a:ext cx="5417344" cy="561729"/>
          </a:xfrm>
          <a:prstGeom prst="roundRect">
            <a:avLst>
              <a:gd name="adj" fmla="val 33913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Суффиксы существительных</a:t>
            </a:r>
          </a:p>
        </p:txBody>
      </p:sp>
      <p:sp>
        <p:nvSpPr>
          <p:cNvPr id="157" name="Crime. Problems in the community"/>
          <p:cNvSpPr/>
          <p:nvPr/>
        </p:nvSpPr>
        <p:spPr>
          <a:xfrm>
            <a:off x="584200" y="5749854"/>
            <a:ext cx="5417344" cy="561729"/>
          </a:xfrm>
          <a:prstGeom prst="roundRect">
            <a:avLst>
              <a:gd name="adj" fmla="val 33913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Crime. Problems in the community</a:t>
            </a:r>
          </a:p>
        </p:txBody>
      </p:sp>
      <p:sp>
        <p:nvSpPr>
          <p:cNvPr id="158" name="Задание стр. 14. 11 класс. ЕГЭ №5"/>
          <p:cNvSpPr/>
          <p:nvPr/>
        </p:nvSpPr>
        <p:spPr>
          <a:xfrm>
            <a:off x="6209903" y="3923158"/>
            <a:ext cx="5417344" cy="893224"/>
          </a:xfrm>
          <a:prstGeom prst="roundRect">
            <a:avLst>
              <a:gd name="adj" fmla="val 21327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Задание стр. 14. 11 класс. ЕГЭ №5</a:t>
            </a:r>
          </a:p>
        </p:txBody>
      </p:sp>
      <p:sp>
        <p:nvSpPr>
          <p:cNvPr id="159" name="ЦДЗ. Суффиксы сущ."/>
          <p:cNvSpPr/>
          <p:nvPr/>
        </p:nvSpPr>
        <p:spPr>
          <a:xfrm>
            <a:off x="6209903" y="5032291"/>
            <a:ext cx="5417344" cy="561729"/>
          </a:xfrm>
          <a:prstGeom prst="roundRect">
            <a:avLst>
              <a:gd name="adj" fmla="val 33913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ЦДЗ. Суффиксы сущ.</a:t>
            </a:r>
          </a:p>
        </p:txBody>
      </p:sp>
      <p:sp>
        <p:nvSpPr>
          <p:cNvPr id="160" name="Номер слайда"/>
          <p:cNvSpPr txBox="1"/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Линия"/>
          <p:cNvSpPr/>
          <p:nvPr/>
        </p:nvSpPr>
        <p:spPr>
          <a:xfrm flipV="1">
            <a:off x="6105723" y="2656902"/>
            <a:ext cx="1" cy="3860778"/>
          </a:xfrm>
          <a:prstGeom prst="line">
            <a:avLst/>
          </a:prstGeom>
          <a:ln w="127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К тестам типа ЕГЭ/ОГЭ автоматические будет добавлен год, например, 2025."/>
          <p:cNvSpPr txBox="1"/>
          <p:nvPr/>
        </p:nvSpPr>
        <p:spPr>
          <a:xfrm>
            <a:off x="632580" y="6481091"/>
            <a:ext cx="7620148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К тестам типа ЕГЭ/ОГЭ автоматические будет добавлен год, например, 2025.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65" name="Общие требования к названию материала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Общие требования к названию материала</a:t>
            </a:r>
          </a:p>
        </p:txBody>
      </p:sp>
      <p:sp>
        <p:nvSpPr>
          <p:cNvPr id="166" name="Книга"/>
          <p:cNvSpPr/>
          <p:nvPr/>
        </p:nvSpPr>
        <p:spPr>
          <a:xfrm>
            <a:off x="271721" y="1973001"/>
            <a:ext cx="452748" cy="36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167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Карточка материала</a:t>
            </a:r>
          </a:p>
        </p:txBody>
      </p:sp>
      <p:sp>
        <p:nvSpPr>
          <p:cNvPr id="168" name="Названия материалов всегда пишутся с прописной буквы.…"/>
          <p:cNvSpPr txBox="1"/>
          <p:nvPr/>
        </p:nvSpPr>
        <p:spPr>
          <a:xfrm>
            <a:off x="909210" y="1982494"/>
            <a:ext cx="10912083" cy="4443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buSzPct val="100000"/>
              <a:buChar char="•"/>
              <a:defRPr sz="2400"/>
            </a:pPr>
            <a:r>
              <a:t>Названия материалов всегда пишутся с прописной буквы.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Названия материалов не должны носить технический характер: обозначаться цифрами, содержать теги, обозначение расширения файла, технические знаки пунктуации.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Если название материала состоит из двух предложений, в конце первого предложения ставится необходимый знак препинания.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Название и описание материала должны соответствовать нормам русского или иностранного языка, указанного автором материала.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Карточки материалов на иностранном языке заполняются на языке содержания материала.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Допустимо отразить в описании название УМК и/или его разделов, содержание которых представляет (раскрывает) данный материал.</a:t>
            </a:r>
          </a:p>
        </p:txBody>
      </p:sp>
      <p:sp>
        <p:nvSpPr>
          <p:cNvPr id="169" name="Номер слайда"/>
          <p:cNvSpPr txBox="1"/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Снимок экрана 2024-11-16 в 17.05.57.png" descr="Снимок экрана 2024-11-16 в 17.05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732" y="1910079"/>
            <a:ext cx="7180861" cy="108173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Карточка материала (Конструктор)</a:t>
            </a:r>
          </a:p>
        </p:txBody>
      </p:sp>
      <p:sp>
        <p:nvSpPr>
          <p:cNvPr id="173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74" name="Прямоугольник 10"/>
          <p:cNvSpPr txBox="1"/>
          <p:nvPr/>
        </p:nvSpPr>
        <p:spPr>
          <a:xfrm>
            <a:off x="8057820" y="5137194"/>
            <a:ext cx="3539757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В карточке материала также необходимо выбрать Тип теста из списка предложенных.</a:t>
            </a:r>
          </a:p>
        </p:txBody>
      </p:sp>
      <p:sp>
        <p:nvSpPr>
          <p:cNvPr id="175" name="Номер слайда"/>
          <p:cNvSpPr txBox="1"/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6" name="Снимок экрана 2024-11-16 в 16.56.56.png" descr="Снимок экрана 2024-11-16 в 16.56.56.png"/>
          <p:cNvPicPr>
            <a:picLocks noChangeAspect="1"/>
          </p:cNvPicPr>
          <p:nvPr/>
        </p:nvPicPr>
        <p:blipFill>
          <a:blip r:embed="rId3">
            <a:extLst/>
          </a:blip>
          <a:srcRect l="0" t="0" r="45414" b="0"/>
          <a:stretch>
            <a:fillRect/>
          </a:stretch>
        </p:blipFill>
        <p:spPr>
          <a:xfrm>
            <a:off x="8031773" y="1774825"/>
            <a:ext cx="3354603" cy="330836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Настройка карточки материала в Конструкторе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Настройка карточки материала в Конструкторе</a:t>
            </a:r>
          </a:p>
        </p:txBody>
      </p:sp>
      <p:sp>
        <p:nvSpPr>
          <p:cNvPr id="178" name="Прямоугольник"/>
          <p:cNvSpPr/>
          <p:nvPr/>
        </p:nvSpPr>
        <p:spPr>
          <a:xfrm>
            <a:off x="1201403" y="2665396"/>
            <a:ext cx="1836845" cy="27563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9" name="Прямоугольник"/>
          <p:cNvSpPr/>
          <p:nvPr/>
        </p:nvSpPr>
        <p:spPr>
          <a:xfrm>
            <a:off x="1200545" y="1922779"/>
            <a:ext cx="4838278" cy="549029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Прямоугольник"/>
          <p:cNvSpPr/>
          <p:nvPr/>
        </p:nvSpPr>
        <p:spPr>
          <a:xfrm>
            <a:off x="5267585" y="2665396"/>
            <a:ext cx="2584425" cy="27563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1" name="Снимок экрана 2024-11-16 в 17.05.50.png" descr="Снимок экрана 2024-11-16 в 17.05.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4522" y="3008990"/>
            <a:ext cx="6832155" cy="289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Прямоугольник"/>
          <p:cNvSpPr/>
          <p:nvPr/>
        </p:nvSpPr>
        <p:spPr>
          <a:xfrm>
            <a:off x="1188142" y="5621347"/>
            <a:ext cx="2274985" cy="275631"/>
          </a:xfrm>
          <a:prstGeom prst="rect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" name="Прямоугольник 10"/>
          <p:cNvSpPr txBox="1"/>
          <p:nvPr/>
        </p:nvSpPr>
        <p:spPr>
          <a:xfrm>
            <a:off x="1141146" y="5955108"/>
            <a:ext cx="6118032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Включите эту опцию, если хотите настроить алгоритмы оценивания заданий и баллы.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6"/>
          <p:cNvSpPr txBox="1"/>
          <p:nvPr/>
        </p:nvSpPr>
        <p:spPr>
          <a:xfrm>
            <a:off x="9972357" y="271463"/>
            <a:ext cx="203898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2700">
              <a:spcBef>
                <a:spcPts val="100"/>
              </a:spcBef>
              <a:defRPr b="1" sz="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МИНИСТЕРСТВО ОБРАЗОВАНИЯ  МОСКОВСКОЙ ОБЛАСТИ</a:t>
            </a:r>
          </a:p>
        </p:txBody>
      </p:sp>
      <p:sp>
        <p:nvSpPr>
          <p:cNvPr id="186" name="Как правильно оформить описание теста?"/>
          <p:cNvSpPr/>
          <p:nvPr/>
        </p:nvSpPr>
        <p:spPr>
          <a:xfrm>
            <a:off x="546100" y="1012484"/>
            <a:ext cx="11099800" cy="574429"/>
          </a:xfrm>
          <a:prstGeom prst="roundRect">
            <a:avLst>
              <a:gd name="adj" fmla="val 33163"/>
            </a:avLst>
          </a:prstGeom>
          <a:solidFill>
            <a:srgbClr val="A7A7A7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Как правильно оформить описание теста?</a:t>
            </a:r>
          </a:p>
        </p:txBody>
      </p:sp>
      <p:sp>
        <p:nvSpPr>
          <p:cNvPr id="187" name="Google Shape;555;p91"/>
          <p:cNvSpPr txBox="1"/>
          <p:nvPr/>
        </p:nvSpPr>
        <p:spPr>
          <a:xfrm>
            <a:off x="530224" y="388288"/>
            <a:ext cx="8789990" cy="30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chemeClr val="accent3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Описание материала</a:t>
            </a:r>
          </a:p>
        </p:txBody>
      </p:sp>
      <p:sp>
        <p:nvSpPr>
          <p:cNvPr id="188" name="Правильное описание"/>
          <p:cNvSpPr/>
          <p:nvPr/>
        </p:nvSpPr>
        <p:spPr>
          <a:xfrm>
            <a:off x="546100" y="1910079"/>
            <a:ext cx="5493544" cy="574429"/>
          </a:xfrm>
          <a:prstGeom prst="roundRect">
            <a:avLst>
              <a:gd name="adj" fmla="val 33163"/>
            </a:avLst>
          </a:prstGeom>
          <a:solidFill>
            <a:srgbClr val="FFFFFF"/>
          </a:solidFill>
          <a:ln w="12700">
            <a:solidFill>
              <a:srgbClr val="A7A7A7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lnSpc>
                <a:spcPct val="90000"/>
              </a:lnSpc>
              <a:spcBef>
                <a:spcPts val="1000"/>
              </a:spcBef>
              <a:defRPr b="1" sz="3000"/>
            </a:lvl1pPr>
          </a:lstStyle>
          <a:p>
            <a:pPr/>
            <a:r>
              <a:t>Правильное описание</a:t>
            </a:r>
          </a:p>
        </p:txBody>
      </p:sp>
      <p:sp>
        <p:nvSpPr>
          <p:cNvPr id="189" name="Некорректное описание"/>
          <p:cNvSpPr/>
          <p:nvPr/>
        </p:nvSpPr>
        <p:spPr>
          <a:xfrm>
            <a:off x="6171803" y="1910079"/>
            <a:ext cx="5493544" cy="574429"/>
          </a:xfrm>
          <a:prstGeom prst="roundRect">
            <a:avLst>
              <a:gd name="adj" fmla="val 33163"/>
            </a:avLst>
          </a:prstGeom>
          <a:solidFill>
            <a:srgbClr val="FFFFFF"/>
          </a:solidFill>
          <a:ln w="12700">
            <a:solidFill>
              <a:srgbClr val="A7A7A7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>
            <a:lvl1pPr algn="ctr">
              <a:lnSpc>
                <a:spcPct val="90000"/>
              </a:lnSpc>
              <a:spcBef>
                <a:spcPts val="1000"/>
              </a:spcBef>
              <a:defRPr b="1" sz="3000"/>
            </a:lvl1pPr>
          </a:lstStyle>
          <a:p>
            <a:pPr/>
            <a:r>
              <a:t>Некорректное описание</a:t>
            </a:r>
          </a:p>
        </p:txBody>
      </p:sp>
      <p:sp>
        <p:nvSpPr>
          <p:cNvPr id="190" name="Обобщение знаний о правлении Василия III и завершении объединения русских земель."/>
          <p:cNvSpPr/>
          <p:nvPr/>
        </p:nvSpPr>
        <p:spPr>
          <a:xfrm>
            <a:off x="584200" y="2794000"/>
            <a:ext cx="5417344" cy="1406680"/>
          </a:xfrm>
          <a:prstGeom prst="roundRect">
            <a:avLst>
              <a:gd name="adj" fmla="val 13543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Обо­бще­ние зна­ний о пра­вле­нии Ва­си­лия III и за­верше­нии объе­ди­не­ния рус­ских зе­мель.</a:t>
            </a:r>
          </a:p>
        </p:txBody>
      </p:sp>
      <p:sp>
        <p:nvSpPr>
          <p:cNvPr id="191" name="Знакомство с правлением Василия III на уроках истории России в 7 классе"/>
          <p:cNvSpPr/>
          <p:nvPr/>
        </p:nvSpPr>
        <p:spPr>
          <a:xfrm>
            <a:off x="6209903" y="2814025"/>
            <a:ext cx="5417344" cy="1406680"/>
          </a:xfrm>
          <a:prstGeom prst="roundRect">
            <a:avLst>
              <a:gd name="adj" fmla="val 13543"/>
            </a:avLst>
          </a:prstGeom>
          <a:ln w="12700">
            <a:solidFill>
              <a:srgbClr val="A7A7A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Знакомство с правлением Василия III на уроках истории России в 7 классе </a:t>
            </a:r>
          </a:p>
        </p:txBody>
      </p:sp>
      <p:sp>
        <p:nvSpPr>
          <p:cNvPr id="192" name="Описание может быть сформулировано по шаблону: «Данный материал направлен на закрепление (изучение, ознакомление, повторение, контроль и т. д.) знаний учащихся по теме…».…"/>
          <p:cNvSpPr txBox="1"/>
          <p:nvPr/>
        </p:nvSpPr>
        <p:spPr>
          <a:xfrm>
            <a:off x="546100" y="5104998"/>
            <a:ext cx="11099800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buSzPct val="100000"/>
              <a:buChar char="•"/>
              <a:defRPr sz="2400"/>
            </a:pPr>
            <a:r>
              <a:t>Описание может быть сформулировано по шаблону: «Данный материал направлен на закрепление (изучение, ознакомление, повторение, контроль и т. д.) знаний учащихся по теме…». 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Описание начинается с заглавной буквы и заканчивается точкой. </a:t>
            </a:r>
          </a:p>
        </p:txBody>
      </p:sp>
      <p:sp>
        <p:nvSpPr>
          <p:cNvPr id="193" name="Как лучше оформить описание?"/>
          <p:cNvSpPr txBox="1"/>
          <p:nvPr/>
        </p:nvSpPr>
        <p:spPr>
          <a:xfrm>
            <a:off x="1234797" y="4407491"/>
            <a:ext cx="5806838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3200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Как лучше оформить описание?</a:t>
            </a:r>
          </a:p>
        </p:txBody>
      </p:sp>
      <p:sp>
        <p:nvSpPr>
          <p:cNvPr id="194" name="Подтверждено"/>
          <p:cNvSpPr/>
          <p:nvPr/>
        </p:nvSpPr>
        <p:spPr>
          <a:xfrm>
            <a:off x="550333" y="4336459"/>
            <a:ext cx="561729" cy="56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A7A7A7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A7A7A7"/>
                </a:solidFill>
              </a:defRPr>
            </a:pPr>
          </a:p>
        </p:txBody>
      </p:sp>
      <p:sp>
        <p:nvSpPr>
          <p:cNvPr id="195" name="Номер слайда"/>
          <p:cNvSpPr txBox="1"/>
          <p:nvPr>
            <p:ph type="sldNum" sz="quarter" idx="2"/>
          </p:nvPr>
        </p:nvSpPr>
        <p:spPr>
          <a:xfrm>
            <a:off x="11172418" y="6414760"/>
            <a:ext cx="181382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