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83" r:id="rId2"/>
  </p:sldMasterIdLst>
  <p:notesMasterIdLst>
    <p:notesMasterId r:id="rId10"/>
  </p:notesMasterIdLst>
  <p:sldIdLst>
    <p:sldId id="344" r:id="rId3"/>
    <p:sldId id="286" r:id="rId4"/>
    <p:sldId id="342" r:id="rId5"/>
    <p:sldId id="337" r:id="rId6"/>
    <p:sldId id="343" r:id="rId7"/>
    <p:sldId id="340" r:id="rId8"/>
    <p:sldId id="335" r:id="rId9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8573C"/>
    <a:srgbClr val="E8573B"/>
    <a:srgbClr val="1C3051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83" d="100"/>
          <a:sy n="83" d="100"/>
        </p:scale>
        <p:origin x="4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56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393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227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2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439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666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744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2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121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809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1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641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18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988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22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88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22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62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1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65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7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34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hyperlink" Target="https://disk.yandex.ru/d/yW1hwaNL09QVWQ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isk.yandex.ru/i/k3JQ0fie0kgbSg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kHFWgMImZGe6DQ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zavuch.asou-mo.ru/course/view.php?id=34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d_e_content" TargetMode="External"/><Relationship Id="rId2" Type="http://schemas.openxmlformats.org/officeDocument/2006/relationships/hyperlink" Target="https://cppm.kuro-mo.ru/index.php/component/sppagebuilder/?view=page&amp;id=1413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7651" y="2008685"/>
            <a:ext cx="10616697" cy="17183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solidFill>
                  <a:srgbClr val="373C59"/>
                </a:solidFill>
              </a:rPr>
              <a:t>Вводный инструктаж по вопросам запуска проекта «Использование цифрового образовательного контента»</a:t>
            </a:r>
            <a:br>
              <a:rPr lang="ru-RU" sz="3200" b="1" dirty="0">
                <a:solidFill>
                  <a:srgbClr val="373C59"/>
                </a:solidFill>
              </a:rPr>
            </a:br>
            <a:endParaRPr lang="ru-RU" sz="2000" b="1" dirty="0">
              <a:solidFill>
                <a:srgbClr val="373C59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843D427-CFD8-4C19-9549-4E5D6F10CB5E}"/>
              </a:ext>
            </a:extLst>
          </p:cNvPr>
          <p:cNvSpPr/>
          <p:nvPr/>
        </p:nvSpPr>
        <p:spPr>
          <a:xfrm>
            <a:off x="4965721" y="5531254"/>
            <a:ext cx="2260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1 ноября 2024 года</a:t>
            </a:r>
          </a:p>
        </p:txBody>
      </p:sp>
    </p:spTree>
    <p:extLst>
      <p:ext uri="{BB962C8B-B14F-4D97-AF65-F5344CB8AC3E}">
        <p14:creationId xmlns:p14="http://schemas.microsoft.com/office/powerpoint/2010/main" val="81099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1468962" y="234763"/>
            <a:ext cx="9021339" cy="9541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Нормативные документы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для размещения на сайт ОО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C72E036-CFB6-4F59-AF36-9CF9E359D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5027" y="1383141"/>
            <a:ext cx="2629207" cy="355310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1EBF107-06EC-4908-B481-CAF400133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931" y="3982943"/>
            <a:ext cx="953303" cy="95330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FF939D-392F-492A-AAE5-137A2B6564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3952" y="1332682"/>
            <a:ext cx="3266729" cy="36540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DE4C83-F1CE-424D-90B5-A75D2C27F8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378" y="3982942"/>
            <a:ext cx="953303" cy="953303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E679648-9A8D-4A57-A9BB-CB079FDC5045}"/>
              </a:ext>
            </a:extLst>
          </p:cNvPr>
          <p:cNvSpPr/>
          <p:nvPr/>
        </p:nvSpPr>
        <p:spPr>
          <a:xfrm>
            <a:off x="4245921" y="4927606"/>
            <a:ext cx="36880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hlinkClick r:id="rId6"/>
              </a:rPr>
              <a:t>Приказ КУРО «Об утверждении перечня образовательных организаций Московской области, участвующих в реализации регионального проекта «Использование цифрового образовательного контента» в 2024-2025 учебном году» от 30.08.2024 № 900-04</a:t>
            </a:r>
            <a:endParaRPr lang="ru-RU" sz="12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E45C549-ADA7-43E3-96F2-12561CBA22E3}"/>
              </a:ext>
            </a:extLst>
          </p:cNvPr>
          <p:cNvSpPr/>
          <p:nvPr/>
        </p:nvSpPr>
        <p:spPr>
          <a:xfrm>
            <a:off x="8165937" y="4967650"/>
            <a:ext cx="3825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hlinkClick r:id="rId7"/>
              </a:rPr>
              <a:t>Шаблон приказа общеобразовательной организации, участвующей в проекте, для организации работы в 2024-2025 учебном году</a:t>
            </a:r>
            <a:endParaRPr lang="ru-RU" sz="12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C135B58-C0ED-42FE-B161-1F6D6A0FEA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061" y="1651516"/>
            <a:ext cx="3443875" cy="3554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09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2502798" y="467967"/>
            <a:ext cx="7186404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Результаты мониторинга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49EF3C-5D4E-4552-A949-58C283EDE2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069" y="1315294"/>
            <a:ext cx="7781925" cy="466725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FC18F8D-224E-41B6-BBC8-85B57C5DEF34}"/>
              </a:ext>
            </a:extLst>
          </p:cNvPr>
          <p:cNvSpPr/>
          <p:nvPr/>
        </p:nvSpPr>
        <p:spPr>
          <a:xfrm>
            <a:off x="9372091" y="4398379"/>
            <a:ext cx="20628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u="sng" dirty="0">
                <a:latin typeface="Roboto"/>
                <a:hlinkClick r:id="rId3"/>
              </a:rPr>
              <a:t>https://disk.yandex.ru/i/kHFWgMImZGe6DQ</a:t>
            </a:r>
            <a:endParaRPr lang="ru-RU" sz="14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9770331-3577-482C-A2DA-A6D0C294CF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091" y="2569580"/>
            <a:ext cx="1718840" cy="171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5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89568F6-5ED1-491C-AEEB-ED774C48F2CA}"/>
              </a:ext>
            </a:extLst>
          </p:cNvPr>
          <p:cNvSpPr/>
          <p:nvPr/>
        </p:nvSpPr>
        <p:spPr>
          <a:xfrm>
            <a:off x="1098138" y="3175710"/>
            <a:ext cx="101226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E8573B"/>
              </a:buClr>
            </a:pPr>
            <a:r>
              <a:rPr lang="ru-RU" b="1" dirty="0">
                <a:solidFill>
                  <a:srgbClr val="E8573B"/>
                </a:solidFill>
                <a:latin typeface="+mn-lt"/>
                <a:cs typeface="Calibri Light" panose="020F0302020204030204" pitchFamily="34" charset="0"/>
                <a:sym typeface="Calibri"/>
              </a:rPr>
              <a:t>Краткое содержание программы:</a:t>
            </a:r>
          </a:p>
          <a:p>
            <a:pPr>
              <a:spcBef>
                <a:spcPts val="1200"/>
              </a:spcBef>
              <a:buClr>
                <a:srgbClr val="E8573B"/>
              </a:buClr>
            </a:pPr>
            <a:r>
              <a:rPr lang="ru-RU" dirty="0">
                <a:solidFill>
                  <a:srgbClr val="E8573B"/>
                </a:solidFill>
                <a:latin typeface="+mn-lt"/>
                <a:cs typeface="Calibri Light" panose="020F0302020204030204" pitchFamily="34" charset="0"/>
                <a:sym typeface="Calibri"/>
              </a:rPr>
              <a:t>1. </a:t>
            </a:r>
            <a:r>
              <a:rPr lang="ru-RU" dirty="0">
                <a:latin typeface="+mn-lt"/>
                <a:cs typeface="Calibri Light" panose="020F0302020204030204" pitchFamily="34" charset="0"/>
                <a:sym typeface="Calibri"/>
              </a:rPr>
              <a:t>Организация и функционирование цифровой образовательной среды школы в современных условиях</a:t>
            </a:r>
          </a:p>
          <a:p>
            <a:pPr>
              <a:spcBef>
                <a:spcPts val="1200"/>
              </a:spcBef>
              <a:buClr>
                <a:srgbClr val="E8573B"/>
              </a:buClr>
            </a:pPr>
            <a:r>
              <a:rPr lang="ru-RU" dirty="0">
                <a:solidFill>
                  <a:srgbClr val="E8573B"/>
                </a:solidFill>
                <a:latin typeface="+mn-lt"/>
                <a:cs typeface="Calibri Light" panose="020F0302020204030204" pitchFamily="34" charset="0"/>
                <a:sym typeface="Calibri"/>
              </a:rPr>
              <a:t>2. </a:t>
            </a:r>
            <a:r>
              <a:rPr lang="ru-RU" dirty="0">
                <a:latin typeface="+mn-lt"/>
                <a:cs typeface="Calibri Light" panose="020F0302020204030204" pitchFamily="34" charset="0"/>
                <a:sym typeface="Calibri"/>
              </a:rPr>
              <a:t>Разработка цифрового образовательного контента в ЭЖД «Моя школа» (витрина Библиотеки «Моя школа», разработка тестовых заданий, тестов, ЦДЗ, сценариев уроков)</a:t>
            </a:r>
          </a:p>
        </p:txBody>
      </p:sp>
      <p:sp>
        <p:nvSpPr>
          <p:cNvPr id="5" name="Shape 55">
            <a:extLst>
              <a:ext uri="{FF2B5EF4-FFF2-40B4-BE49-F238E27FC236}">
                <a16:creationId xmlns:a16="http://schemas.microsoft.com/office/drawing/2014/main" id="{1167C661-4A89-4FAA-AE40-F454A53B6991}"/>
              </a:ext>
            </a:extLst>
          </p:cNvPr>
          <p:cNvSpPr/>
          <p:nvPr/>
        </p:nvSpPr>
        <p:spPr>
          <a:xfrm>
            <a:off x="1257054" y="620583"/>
            <a:ext cx="9677892" cy="1660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algn="ctr"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Курсы повышения квалификации </a:t>
            </a:r>
          </a:p>
          <a:p>
            <a:pPr algn="ctr">
              <a:defRPr sz="1800" b="0">
                <a:solidFill>
                  <a:srgbClr val="000000"/>
                </a:solidFill>
              </a:defRPr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«Эффективные практики использования и разработки цифрового образовательного контента для образовательных организаций Московской области»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sp>
        <p:nvSpPr>
          <p:cNvPr id="8" name="Shape 57">
            <a:extLst>
              <a:ext uri="{FF2B5EF4-FFF2-40B4-BE49-F238E27FC236}">
                <a16:creationId xmlns:a16="http://schemas.microsoft.com/office/drawing/2014/main" id="{B88BEFB6-3B59-4936-96C4-CD6EF25930B7}"/>
              </a:ext>
            </a:extLst>
          </p:cNvPr>
          <p:cNvSpPr/>
          <p:nvPr/>
        </p:nvSpPr>
        <p:spPr>
          <a:xfrm>
            <a:off x="1098139" y="2442511"/>
            <a:ext cx="10122631" cy="6463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>
              <a:spcBef>
                <a:spcPts val="0"/>
              </a:spcBef>
              <a:buClr>
                <a:srgbClr val="EB7C3C"/>
              </a:buClr>
              <a:defRPr sz="1800"/>
            </a:pPr>
            <a:r>
              <a:rPr lang="ru-RU" sz="2000" b="1" dirty="0">
                <a:solidFill>
                  <a:schemeClr val="tx1"/>
                </a:solidFill>
                <a:latin typeface="+mn-lt"/>
                <a:cs typeface="Calibri Light" panose="020F0302020204030204" pitchFamily="34" charset="0"/>
              </a:rPr>
              <a:t>Сроки обучения: </a:t>
            </a:r>
            <a:r>
              <a:rPr lang="ru-RU" sz="2000" dirty="0">
                <a:solidFill>
                  <a:schemeClr val="tx1"/>
                </a:solidFill>
                <a:latin typeface="+mn-lt"/>
                <a:cs typeface="Calibri Light" panose="020F0302020204030204" pitchFamily="34" charset="0"/>
              </a:rPr>
              <a:t>ноябрь - декабрь 2024. </a:t>
            </a:r>
          </a:p>
          <a:p>
            <a:pPr>
              <a:spcBef>
                <a:spcPts val="0"/>
              </a:spcBef>
              <a:buClr>
                <a:srgbClr val="EB7C3C"/>
              </a:buClr>
              <a:defRPr sz="1800"/>
            </a:pPr>
            <a:r>
              <a:rPr lang="ru-RU" sz="2000" dirty="0">
                <a:solidFill>
                  <a:schemeClr val="tx1"/>
                </a:solidFill>
                <a:latin typeface="+mn-lt"/>
                <a:cs typeface="Calibri Light" panose="020F0302020204030204" pitchFamily="34" charset="0"/>
              </a:rPr>
              <a:t>Заявки п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одаем на всех участников проекта (минимум 3 чел. от ОО)</a:t>
            </a:r>
            <a:endParaRPr kumimoji="0" lang="ru-RU" sz="20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52357CB-4A98-4215-81FA-21EE6B8E7E57}"/>
              </a:ext>
            </a:extLst>
          </p:cNvPr>
          <p:cNvSpPr/>
          <p:nvPr/>
        </p:nvSpPr>
        <p:spPr>
          <a:xfrm>
            <a:off x="3588148" y="5253863"/>
            <a:ext cx="51426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1D3152"/>
                </a:solidFill>
                <a:latin typeface="+mn-lt"/>
                <a:cs typeface="Calibri"/>
                <a:sym typeface="Calibri"/>
              </a:rPr>
              <a:t>Как записаться на курс? </a:t>
            </a:r>
          </a:p>
          <a:p>
            <a:r>
              <a:rPr lang="en-US" u="sng" dirty="0">
                <a:latin typeface="+mn-lt"/>
                <a:hlinkClick r:id="rId2"/>
              </a:rPr>
              <a:t>https://zavuch.asou-mo.ru/course/view.php?id=34</a:t>
            </a:r>
            <a:r>
              <a:rPr lang="ru-RU" dirty="0">
                <a:latin typeface="+mn-lt"/>
              </a:rPr>
              <a:t> </a:t>
            </a:r>
            <a:r>
              <a:rPr lang="en-US" dirty="0">
                <a:latin typeface="+mn-lt"/>
              </a:rPr>
              <a:t> </a:t>
            </a:r>
            <a:endParaRPr lang="ru-RU" dirty="0">
              <a:latin typeface="+mn-lt"/>
            </a:endParaRPr>
          </a:p>
        </p:txBody>
      </p:sp>
      <p:pic>
        <p:nvPicPr>
          <p:cNvPr id="10" name="Рисунок 9" descr="Предупреждение">
            <a:extLst>
              <a:ext uri="{FF2B5EF4-FFF2-40B4-BE49-F238E27FC236}">
                <a16:creationId xmlns:a16="http://schemas.microsoft.com/office/drawing/2014/main" id="{4E152286-DF71-4554-9571-7B12D531F6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95363" y="5119828"/>
            <a:ext cx="914400" cy="9144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40BFA7B-D7AD-4A32-96FA-FE768F38F3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238" y="512177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15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31D2E1-0147-447B-B4AA-CE9DD1FC6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194" y="0"/>
            <a:ext cx="7661611" cy="68580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0639F5-B57D-442C-B867-7249B7743A27}"/>
              </a:ext>
            </a:extLst>
          </p:cNvPr>
          <p:cNvSpPr/>
          <p:nvPr/>
        </p:nvSpPr>
        <p:spPr>
          <a:xfrm>
            <a:off x="2265194" y="3244285"/>
            <a:ext cx="7661610" cy="563786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5335E77-3C64-4181-93EF-F2B0D4EDAFAC}"/>
              </a:ext>
            </a:extLst>
          </p:cNvPr>
          <p:cNvSpPr/>
          <p:nvPr/>
        </p:nvSpPr>
        <p:spPr>
          <a:xfrm>
            <a:off x="2415250" y="6371379"/>
            <a:ext cx="1392821" cy="260914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287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5">
            <a:extLst>
              <a:ext uri="{FF2B5EF4-FFF2-40B4-BE49-F238E27FC236}">
                <a16:creationId xmlns:a16="http://schemas.microsoft.com/office/drawing/2014/main" id="{1167C661-4A89-4FAA-AE40-F454A53B6991}"/>
              </a:ext>
            </a:extLst>
          </p:cNvPr>
          <p:cNvSpPr/>
          <p:nvPr/>
        </p:nvSpPr>
        <p:spPr>
          <a:xfrm>
            <a:off x="1046703" y="3094741"/>
            <a:ext cx="9878528" cy="1015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n-lt"/>
                <a:cs typeface="Calibri"/>
                <a:sym typeface="Calibri"/>
              </a:rPr>
              <a:t>Цикл вебинаров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defRPr sz="1800" b="0">
                <a:solidFill>
                  <a:srgbClr val="000000"/>
                </a:solidFill>
              </a:defRPr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n-lt"/>
                <a:cs typeface="Calibri"/>
                <a:sym typeface="Calibri"/>
              </a:rPr>
              <a:t>«Цифровой образовательный контент – инструмент совершенствования работы педагогов»</a:t>
            </a:r>
            <a:endParaRPr sz="2000" dirty="0">
              <a:latin typeface="+mn-lt"/>
            </a:endParaRPr>
          </a:p>
        </p:txBody>
      </p:sp>
      <p:sp>
        <p:nvSpPr>
          <p:cNvPr id="8" name="Shape 57">
            <a:extLst>
              <a:ext uri="{FF2B5EF4-FFF2-40B4-BE49-F238E27FC236}">
                <a16:creationId xmlns:a16="http://schemas.microsoft.com/office/drawing/2014/main" id="{B88BEFB6-3B59-4936-96C4-CD6EF25930B7}"/>
              </a:ext>
            </a:extLst>
          </p:cNvPr>
          <p:cNvSpPr/>
          <p:nvPr/>
        </p:nvSpPr>
        <p:spPr>
          <a:xfrm>
            <a:off x="1046703" y="4122094"/>
            <a:ext cx="9890019" cy="70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buClr>
                <a:srgbClr val="EB7C3C"/>
              </a:buClr>
              <a:defRPr sz="1800"/>
            </a:pPr>
            <a:r>
              <a:rPr lang="ru-RU" sz="2000" b="1" dirty="0">
                <a:solidFill>
                  <a:srgbClr val="E8573B"/>
                </a:solidFill>
                <a:latin typeface="+mn-lt"/>
                <a:cs typeface="Calibri Light" panose="020F0302020204030204" pitchFamily="34" charset="0"/>
              </a:rPr>
              <a:t>18.12.2024 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Виды цифрового образовательного контента, размещенного в Библиотеке ЭЖД «Моя школа». Поиск, фильтрация и отбор материалов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D1DE27-92F2-440C-B404-1A5B1B1C230A}"/>
              </a:ext>
            </a:extLst>
          </p:cNvPr>
          <p:cNvSpPr/>
          <p:nvPr/>
        </p:nvSpPr>
        <p:spPr>
          <a:xfrm>
            <a:off x="1046703" y="1752371"/>
            <a:ext cx="96946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rgbClr val="1D3152"/>
                </a:solidFill>
                <a:latin typeface="+mn-lt"/>
                <a:cs typeface="Calibri"/>
                <a:sym typeface="Calibri"/>
              </a:rPr>
              <a:t>Митап</a:t>
            </a:r>
            <a:r>
              <a:rPr lang="ru-RU" sz="2000" b="1" dirty="0">
                <a:solidFill>
                  <a:srgbClr val="1D3152"/>
                </a:solidFill>
                <a:latin typeface="+mn-lt"/>
                <a:cs typeface="Calibri"/>
                <a:sym typeface="Calibri"/>
              </a:rPr>
              <a:t> по разработке материалов в модуле «Библиотека»</a:t>
            </a:r>
          </a:p>
          <a:p>
            <a:r>
              <a:rPr lang="ru-RU" sz="2000" b="1" dirty="0">
                <a:solidFill>
                  <a:srgbClr val="E8573B"/>
                </a:solidFill>
                <a:latin typeface="+mn-lt"/>
              </a:rPr>
              <a:t>21.11.2024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B08B548-E4EA-472E-8878-7A3A08EC4F8F}"/>
              </a:ext>
            </a:extLst>
          </p:cNvPr>
          <p:cNvCxnSpPr/>
          <p:nvPr/>
        </p:nvCxnSpPr>
        <p:spPr>
          <a:xfrm>
            <a:off x="1059548" y="2748142"/>
            <a:ext cx="5157216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Shape 55">
            <a:extLst>
              <a:ext uri="{FF2B5EF4-FFF2-40B4-BE49-F238E27FC236}">
                <a16:creationId xmlns:a16="http://schemas.microsoft.com/office/drawing/2014/main" id="{741751EB-4A04-48D2-AACA-CCBBD5FA5063}"/>
              </a:ext>
            </a:extLst>
          </p:cNvPr>
          <p:cNvSpPr/>
          <p:nvPr/>
        </p:nvSpPr>
        <p:spPr>
          <a:xfrm>
            <a:off x="3143012" y="637760"/>
            <a:ext cx="5685910" cy="48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1D3152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Анонс мероприятий</a:t>
            </a:r>
            <a:endParaRPr kumimoji="0" sz="2800" b="1" i="0" u="none" strike="noStrike" kern="0" cap="none" spc="0" normalizeH="0" baseline="0" noProof="0" dirty="0">
              <a:ln>
                <a:noFill/>
              </a:ln>
              <a:solidFill>
                <a:srgbClr val="1D3152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3183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57">
            <a:extLst>
              <a:ext uri="{FF2B5EF4-FFF2-40B4-BE49-F238E27FC236}">
                <a16:creationId xmlns:a16="http://schemas.microsoft.com/office/drawing/2014/main" id="{18AD5409-AB46-19C8-D53E-5446D917FE21}"/>
              </a:ext>
            </a:extLst>
          </p:cNvPr>
          <p:cNvSpPr/>
          <p:nvPr/>
        </p:nvSpPr>
        <p:spPr>
          <a:xfrm>
            <a:off x="3286423" y="1450941"/>
            <a:ext cx="7199680" cy="1051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buClr>
                <a:srgbClr val="EB7C3C"/>
              </a:buClr>
              <a:defRPr sz="1800"/>
            </a:pPr>
            <a:r>
              <a:rPr lang="ru-RU" sz="2000" b="1" dirty="0">
                <a:latin typeface="+mn-lt"/>
                <a:cs typeface="Calibri Light" panose="020F0302020204030204" pitchFamily="34" charset="0"/>
              </a:rPr>
              <a:t>Сайт проекта ИЦОК 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Calibri Light" panose="020F0302020204030204" pitchFamily="34" charset="0"/>
              <a:sym typeface="Calibri"/>
            </a:endParaRPr>
          </a:p>
          <a:p>
            <a:pPr lvl="0">
              <a:buClr>
                <a:srgbClr val="EB7C3C"/>
              </a:buClr>
              <a:defRPr sz="1800"/>
            </a:pPr>
            <a:r>
              <a:rPr lang="en-US" sz="2000" dirty="0">
                <a:latin typeface="+mn-lt"/>
                <a:cs typeface="Calibri Light" panose="020F0302020204030204" pitchFamily="34" charset="0"/>
                <a:hlinkClick r:id="rId2"/>
              </a:rPr>
              <a:t>https://cppm.kuro-mo.ru/index.php/component/sppagebuilder/?view=page&amp;id=1413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 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Calibri Light" panose="020F0302020204030204" pitchFamily="34" charset="0"/>
              <a:sym typeface="Calibri"/>
            </a:endParaRPr>
          </a:p>
        </p:txBody>
      </p:sp>
      <p:sp>
        <p:nvSpPr>
          <p:cNvPr id="4" name="Shape 57">
            <a:extLst>
              <a:ext uri="{FF2B5EF4-FFF2-40B4-BE49-F238E27FC236}">
                <a16:creationId xmlns:a16="http://schemas.microsoft.com/office/drawing/2014/main" id="{44E055CB-1DF9-4FDD-7A2F-89D901C27702}"/>
              </a:ext>
            </a:extLst>
          </p:cNvPr>
          <p:cNvSpPr/>
          <p:nvPr/>
        </p:nvSpPr>
        <p:spPr>
          <a:xfrm>
            <a:off x="3286423" y="3292273"/>
            <a:ext cx="2998762" cy="7745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buClr>
                <a:srgbClr val="EB7C3C"/>
              </a:buClr>
              <a:defRPr sz="1800"/>
            </a:pPr>
            <a:r>
              <a:rPr lang="ru-RU" sz="2000" b="1" dirty="0" err="1">
                <a:latin typeface="+mn-lt"/>
                <a:cs typeface="Calibri Light" panose="020F0302020204030204" pitchFamily="34" charset="0"/>
              </a:rPr>
              <a:t>Telegram</a:t>
            </a:r>
            <a:r>
              <a:rPr lang="ru-RU" sz="2000" b="1" dirty="0">
                <a:latin typeface="+mn-lt"/>
                <a:cs typeface="Calibri Light" panose="020F0302020204030204" pitchFamily="34" charset="0"/>
              </a:rPr>
              <a:t> чат ИЦОК </a:t>
            </a:r>
          </a:p>
          <a:p>
            <a:pPr lvl="0">
              <a:buClr>
                <a:srgbClr val="EB7C3C"/>
              </a:buClr>
              <a:defRPr sz="1800"/>
            </a:pPr>
            <a:r>
              <a:rPr lang="en-US" sz="2000" dirty="0">
                <a:latin typeface="+mn-lt"/>
                <a:cs typeface="Calibri Light" panose="020F0302020204030204" pitchFamily="34" charset="0"/>
                <a:hlinkClick r:id="rId3"/>
              </a:rPr>
              <a:t>https://t.me/d_e_content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 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Calibri Light" panose="020F0302020204030204" pitchFamily="34" charset="0"/>
              <a:sym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80BCD0F-EEF1-8DF1-A0F2-BC5907732C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70" y="1313553"/>
            <a:ext cx="1326342" cy="132634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811ABEA-D259-46F6-8195-196EDCC66D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70" y="2968506"/>
            <a:ext cx="1326342" cy="1639780"/>
          </a:xfrm>
          <a:prstGeom prst="rect">
            <a:avLst/>
          </a:prstGeom>
        </p:spPr>
      </p:pic>
      <p:sp>
        <p:nvSpPr>
          <p:cNvPr id="8" name="Shape 57">
            <a:extLst>
              <a:ext uri="{FF2B5EF4-FFF2-40B4-BE49-F238E27FC236}">
                <a16:creationId xmlns:a16="http://schemas.microsoft.com/office/drawing/2014/main" id="{1C837119-6647-481F-B66D-C5BF770EBD58}"/>
              </a:ext>
            </a:extLst>
          </p:cNvPr>
          <p:cNvSpPr/>
          <p:nvPr/>
        </p:nvSpPr>
        <p:spPr>
          <a:xfrm>
            <a:off x="1393203" y="4856606"/>
            <a:ext cx="9783964" cy="1179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buClr>
                <a:srgbClr val="EB7C3C"/>
              </a:buClr>
              <a:defRPr sz="1800"/>
            </a:pPr>
            <a:r>
              <a:rPr lang="ru-RU" sz="2000" b="1" dirty="0">
                <a:solidFill>
                  <a:srgbClr val="E8573C"/>
                </a:solidFill>
                <a:latin typeface="+mn-lt"/>
                <a:cs typeface="Calibri Light" panose="020F0302020204030204" pitchFamily="34" charset="0"/>
              </a:rPr>
              <a:t>Кураторы проекта:</a:t>
            </a:r>
          </a:p>
          <a:p>
            <a:pPr lvl="0">
              <a:buClr>
                <a:srgbClr val="EB7C3C"/>
              </a:buClr>
              <a:defRPr sz="1800"/>
            </a:pPr>
            <a:r>
              <a:rPr kumimoji="0" lang="ru-RU" sz="20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Calibri Light" panose="020F0302020204030204" pitchFamily="34" charset="0"/>
                <a:sym typeface="Calibri"/>
              </a:rPr>
              <a:t>Наталья Владимировна Яковлева, директор ЦНППМ (г. 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Ивантеевка</a:t>
            </a:r>
            <a:r>
              <a:rPr kumimoji="0" lang="ru-RU" sz="20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Calibri Light" panose="020F0302020204030204" pitchFamily="34" charset="0"/>
                <a:sym typeface="Calibri"/>
              </a:rPr>
              <a:t>), +7 (926) 646-73-91</a:t>
            </a:r>
          </a:p>
          <a:p>
            <a:pPr lvl="0">
              <a:buClr>
                <a:srgbClr val="EB7C3C"/>
              </a:buClr>
              <a:defRPr sz="1800"/>
            </a:pPr>
            <a:r>
              <a:rPr lang="ru-RU" sz="2000" dirty="0">
                <a:latin typeface="+mn-lt"/>
                <a:cs typeface="Calibri Light" panose="020F0302020204030204" pitchFamily="34" charset="0"/>
              </a:rPr>
              <a:t>Руслан </a:t>
            </a:r>
            <a:r>
              <a:rPr lang="ru-RU" sz="2000" dirty="0" err="1">
                <a:latin typeface="+mn-lt"/>
                <a:cs typeface="Calibri Light" panose="020F0302020204030204" pitchFamily="34" charset="0"/>
              </a:rPr>
              <a:t>Имранович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 </a:t>
            </a:r>
            <a:r>
              <a:rPr lang="ru-RU" sz="2000" dirty="0" err="1">
                <a:latin typeface="+mn-lt"/>
                <a:cs typeface="Calibri Light" panose="020F0302020204030204" pitchFamily="34" charset="0"/>
              </a:rPr>
              <a:t>Джангиров</a:t>
            </a:r>
            <a:r>
              <a:rPr lang="ru-RU" sz="2000" dirty="0">
                <a:latin typeface="+mn-lt"/>
                <a:cs typeface="Calibri Light" panose="020F0302020204030204" pitchFamily="34" charset="0"/>
              </a:rPr>
              <a:t>, специалист ИЦТО, +7 (985) 821-41-44</a:t>
            </a:r>
            <a:endParaRPr kumimoji="0" sz="20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cs typeface="Calibri Light" panose="020F03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349975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Words>309</Words>
  <Application>Microsoft Office PowerPoint</Application>
  <PresentationFormat>Широкоэкранный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Helvetica Neue</vt:lpstr>
      <vt:lpstr>Roboto</vt:lpstr>
      <vt:lpstr>1_Тема Office</vt:lpstr>
      <vt:lpstr>2_Тема Office</vt:lpstr>
      <vt:lpstr>Вводный инструктаж по вопросам запуска проекта «Использование цифрового образовательного контента»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CNPPM-1</cp:lastModifiedBy>
  <cp:revision>241</cp:revision>
  <dcterms:modified xsi:type="dcterms:W3CDTF">2024-11-01T11:17:19Z</dcterms:modified>
</cp:coreProperties>
</file>