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431" r:id="rId3"/>
    <p:sldId id="434" r:id="rId4"/>
    <p:sldId id="433" r:id="rId5"/>
    <p:sldId id="389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7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2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08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7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7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0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18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6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19.09.2024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6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457200" y="2846789"/>
            <a:ext cx="10011723" cy="1219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28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 Итоговые работы. </a:t>
            </a:r>
          </a:p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28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Нужно ли готовить обучающихся к итоговым </a:t>
            </a:r>
          </a:p>
          <a:p>
            <a:pPr marL="988695" algn="ctr">
              <a:lnSpc>
                <a:spcPts val="2530"/>
              </a:lnSpc>
              <a:spcBef>
                <a:spcPts val="615"/>
              </a:spcBef>
            </a:pPr>
            <a:r>
              <a:rPr lang="ru-RU" sz="2800" b="1" spc="2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l Tarikh" pitchFamily="2" charset="-78"/>
              </a:rPr>
              <a:t>работам?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457200" y="5456651"/>
            <a:ext cx="11073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Янычева</a:t>
            </a:r>
            <a:r>
              <a:rPr lang="ru-RU" b="1" dirty="0"/>
              <a:t> Галина Владимировна, учитель начальных классов, автора методических пособий по математике, член регионального методического актива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ED387EB-5DE5-4A25-B1D5-95AB2D018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0948"/>
              </p:ext>
            </p:extLst>
          </p:nvPr>
        </p:nvGraphicFramePr>
        <p:xfrm>
          <a:off x="1910472" y="1023457"/>
          <a:ext cx="7921426" cy="483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1804">
                  <a:extLst>
                    <a:ext uri="{9D8B030D-6E8A-4147-A177-3AD203B41FA5}">
                      <a16:colId xmlns:a16="http://schemas.microsoft.com/office/drawing/2014/main" val="327037818"/>
                    </a:ext>
                  </a:extLst>
                </a:gridCol>
                <a:gridCol w="1195124">
                  <a:extLst>
                    <a:ext uri="{9D8B030D-6E8A-4147-A177-3AD203B41FA5}">
                      <a16:colId xmlns:a16="http://schemas.microsoft.com/office/drawing/2014/main" val="2724876197"/>
                    </a:ext>
                  </a:extLst>
                </a:gridCol>
                <a:gridCol w="1007249">
                  <a:extLst>
                    <a:ext uri="{9D8B030D-6E8A-4147-A177-3AD203B41FA5}">
                      <a16:colId xmlns:a16="http://schemas.microsoft.com/office/drawing/2014/main" val="3738151941"/>
                    </a:ext>
                  </a:extLst>
                </a:gridCol>
                <a:gridCol w="1007249">
                  <a:extLst>
                    <a:ext uri="{9D8B030D-6E8A-4147-A177-3AD203B41FA5}">
                      <a16:colId xmlns:a16="http://schemas.microsoft.com/office/drawing/2014/main" val="1783559058"/>
                    </a:ext>
                  </a:extLst>
                </a:gridCol>
              </a:tblGrid>
              <a:tr h="174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Ожидаемый результат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Уровень освоения*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58355"/>
                  </a:ext>
                </a:extLst>
              </a:tr>
              <a:tr h="174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 </a:t>
                      </a:r>
                      <a:r>
                        <a:rPr lang="ru-RU" sz="1000">
                          <a:effectLst/>
                        </a:rPr>
                        <a:t>модуль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 модуль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 модуль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1428045847"/>
                  </a:ext>
                </a:extLst>
              </a:tr>
              <a:tr h="17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читать, записывать, сравнивать, упорядочивать числа от 0 до 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694573911"/>
                  </a:ext>
                </a:extLst>
              </a:tr>
              <a:tr h="17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пересчитывать различные объекты, устанавливать порядковый номер объекта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3103851552"/>
                  </a:ext>
                </a:extLst>
              </a:tr>
              <a:tr h="174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находить числа, большие/меньшие данного числа на заданное число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3778168925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выполнять арифметические действия сложения и вычитания в пределах 20 (устно и письменно) без перехода через десяток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1873114576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называть и различать компоненты действий сложения (слагаемые, сумма) и вычитания (уменьшаемое, вычитаемое, разность)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3588548662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решать текстовые задачи в одно действие на сложение и вычитание: выделять условие и требование (вопрос)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2800831808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сравнивать объекты по длине, устанавливая между ними соотношение длиннее/короче (выше/ниже, шире/уже)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3458039110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знать и использовать единицу длины — сантиметр; измерять длину отрезка, чертить отрезок заданной длины (в см);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136182721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различать число и цифру; распознавать геометрические фигуры: круг, треугольник, прямоугольник (квадрат), отрезок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1311504358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устанавливать между объектами соотношения: слева/справа, дальше/ближе, между, перед/за, над/под;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2946354420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распознавать верные (истинные) и неверные (ложные) утверждения относительно заданного набора объектов/предметов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3774884942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группировать объекты по заданному признаку; находить и называть закономерности в ряду объектов повседневной жизни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1682942967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различать строки и столбцы таблицы, вносить данное в таблицу, извлекать данное/данные из таблицы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642075033"/>
                  </a:ext>
                </a:extLst>
              </a:tr>
              <a:tr h="359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сравнивать два объекта (числа, геометрические фигуры); распределять объекты на две группы по заданному основанию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594" marR="54594" marT="0" marB="0"/>
                </a:tc>
                <a:extLst>
                  <a:ext uri="{0D108BD9-81ED-4DB2-BD59-A6C34878D82A}">
                    <a16:rowId xmlns:a16="http://schemas.microsoft.com/office/drawing/2014/main" val="368141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84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9">
            <a:extLst>
              <a:ext uri="{FF2B5EF4-FFF2-40B4-BE49-F238E27FC236}">
                <a16:creationId xmlns:a16="http://schemas.microsoft.com/office/drawing/2014/main" id="{838A22F5-2900-40BA-A2B7-4D80130D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87" y="3165088"/>
            <a:ext cx="36480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0">
            <a:extLst>
              <a:ext uri="{FF2B5EF4-FFF2-40B4-BE49-F238E27FC236}">
                <a16:creationId xmlns:a16="http://schemas.microsoft.com/office/drawing/2014/main" id="{783AC7AD-11ED-44EB-96D2-CAB3D150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58" y="3813988"/>
            <a:ext cx="36480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ле 5">
            <a:extLst>
              <a:ext uri="{FF2B5EF4-FFF2-40B4-BE49-F238E27FC236}">
                <a16:creationId xmlns:a16="http://schemas.microsoft.com/office/drawing/2014/main" id="{29394820-4D7E-4E34-A73D-60C4C5EB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031" y="2147666"/>
            <a:ext cx="376237" cy="269875"/>
          </a:xfrm>
          <a:prstGeom prst="rect">
            <a:avLst/>
          </a:prstGeom>
          <a:noFill/>
          <a:ln w="91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6D229-B324-4406-B31D-8D09C9C6A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35258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3F4A9A-07B0-4A8B-A84E-772E44E5F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776" y="2329348"/>
            <a:ext cx="48796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Рассмотри рисунок.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Впиши </a:t>
            </a:r>
            <a:r>
              <a:rPr kumimoji="0" lang="ru-RU" altLang="ru-RU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пропущенные числа.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C7BABB-992C-4DA9-8952-474ABEA7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3688" y="4611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CD9DF-8510-4D62-9FE7-7A6D6B7942FB}"/>
              </a:ext>
            </a:extLst>
          </p:cNvPr>
          <p:cNvSpPr/>
          <p:nvPr/>
        </p:nvSpPr>
        <p:spPr>
          <a:xfrm>
            <a:off x="905854" y="3073647"/>
            <a:ext cx="8238146" cy="294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Планируемый результат: читать, записывать, сравнивать, упорядочивать числа от 0 до 20.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0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Рисунок 114">
            <a:extLst>
              <a:ext uri="{FF2B5EF4-FFF2-40B4-BE49-F238E27FC236}">
                <a16:creationId xmlns:a16="http://schemas.microsoft.com/office/drawing/2014/main" id="{224CA2C2-C2B3-4C18-98DE-FDE763F9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53" y="135331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1ECD572-CACA-4155-8126-37739C21D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51" y="2483699"/>
            <a:ext cx="257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F6DD02F3-D922-47C7-B0E8-22B4E417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43" y="2721824"/>
            <a:ext cx="257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B773A3F-5C6B-4DFE-B432-3BA48C826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92" y="3016834"/>
            <a:ext cx="257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17.png">
            <a:extLst>
              <a:ext uri="{FF2B5EF4-FFF2-40B4-BE49-F238E27FC236}">
                <a16:creationId xmlns:a16="http://schemas.microsoft.com/office/drawing/2014/main" id="{9CCAAC29-8EC8-4157-9BE8-B1CD05936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91" y="3201931"/>
            <a:ext cx="2571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ле 40">
            <a:extLst>
              <a:ext uri="{FF2B5EF4-FFF2-40B4-BE49-F238E27FC236}">
                <a16:creationId xmlns:a16="http://schemas.microsoft.com/office/drawing/2014/main" id="{72138DBC-0DC8-48C0-B7A5-8FEC2FB1E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760" y="1393825"/>
            <a:ext cx="356765" cy="269875"/>
          </a:xfrm>
          <a:prstGeom prst="rect">
            <a:avLst/>
          </a:prstGeom>
          <a:noFill/>
          <a:ln w="913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9D2371-25F5-4F8D-9B80-541AB5341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C996736-E53A-4331-BC47-93E6732D084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57305" y="932642"/>
            <a:ext cx="42913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Рассмотри предметы. Отметь знаком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  <a:cs typeface="MS Gothic" panose="020B0609070205080204" pitchFamily="49" charset="-128"/>
                <a:sym typeface="Wingdings" panose="05000000000000000000" pitchFamily="2" charset="2"/>
              </a:rPr>
              <a:t>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4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все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верные утверждения.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S Gothic" panose="020B0609070205080204" pitchFamily="49" charset="-128"/>
              <a:ea typeface="MS Gothic" panose="020B0609070205080204" pitchFamily="49" charset="-128"/>
              <a:cs typeface="MS Gothic" panose="020B0609070205080204" pitchFamily="49" charset="-128"/>
              <a:sym typeface="Wingdings" panose="05000000000000000000" pitchFamily="2" charset="2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BF1742D-0FE4-4CCD-B357-092C241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6437"/>
            <a:ext cx="44181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</a:t>
            </a:r>
            <a:r>
              <a:rPr lang="ru-RU" alt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Вил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 лежит между ножом и ложкой.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936ED9C1-7FE3-4D1F-9AAD-19D84ADF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2684562"/>
            <a:ext cx="25759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Ложка лежит правее вилки.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1DFC4715-43C1-494D-94B5-FAD70553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2922687"/>
            <a:ext cx="25875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Вилка лежит правее ложки.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2FDFB5B7-86D3-4A5E-8A7E-5E70277FF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3160812"/>
            <a:ext cx="33595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Ложка лежит левее всех предметов.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E3480E45-BF17-4B76-A2F4-F85C2199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175" y="3552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8FEAB8-BA05-4D19-ACEF-4666FC4EB429}"/>
              </a:ext>
            </a:extLst>
          </p:cNvPr>
          <p:cNvSpPr/>
          <p:nvPr/>
        </p:nvSpPr>
        <p:spPr>
          <a:xfrm>
            <a:off x="679507" y="3073647"/>
            <a:ext cx="8858775" cy="29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/>
              <a:t>Планируемые результаты: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dirty="0"/>
              <a:t>Устанавливать между объектами соотношения: слева/справа, дальше/ближе, между, перед/за, над/под.</a:t>
            </a:r>
          </a:p>
          <a:p>
            <a:pPr marL="342900" indent="-342900">
              <a:lnSpc>
                <a:spcPct val="115000"/>
              </a:lnSpc>
              <a:buFontTx/>
              <a:buAutoNum type="arabicParenR"/>
            </a:pPr>
            <a:r>
              <a:rPr lang="ru-RU" dirty="0"/>
              <a:t>Распознавать верные (истинные) и неверные (ложные) утверждения относительно заданного набора объектов/предметов.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endParaRPr lang="ru-RU" dirty="0"/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9B361-BA9C-4183-B241-CCF07D5DBF19}"/>
              </a:ext>
            </a:extLst>
          </p:cNvPr>
          <p:cNvSpPr/>
          <p:nvPr/>
        </p:nvSpPr>
        <p:spPr>
          <a:xfrm>
            <a:off x="2705488" y="140946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D2940B-E709-9EB4-7B4E-3D5B83241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721" y="1409467"/>
            <a:ext cx="56197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163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432</Words>
  <Application>Microsoft Office PowerPoint</Application>
  <PresentationFormat>Широкоэкранный</PresentationFormat>
  <Paragraphs>92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MS Gothic</vt:lpstr>
      <vt:lpstr>Al Tarikh</vt:lpstr>
      <vt:lpstr>Arial</vt:lpstr>
      <vt:lpstr>Calibri</vt:lpstr>
      <vt:lpstr>Calibri Light</vt:lpstr>
      <vt:lpstr>Cambria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Фомина Светлана Анатольевна</dc:creator>
  <cp:lastModifiedBy>Янычева Галина Владимировна</cp:lastModifiedBy>
  <cp:revision>58</cp:revision>
  <cp:lastPrinted>2022-01-13T14:31:19Z</cp:lastPrinted>
  <dcterms:created xsi:type="dcterms:W3CDTF">2022-01-13T13:40:39Z</dcterms:created>
  <dcterms:modified xsi:type="dcterms:W3CDTF">2024-09-19T11:07:25Z</dcterms:modified>
</cp:coreProperties>
</file>