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</p:sldMasterIdLst>
  <p:notesMasterIdLst>
    <p:notesMasterId r:id="rId18"/>
  </p:notesMasterIdLst>
  <p:sldIdLst>
    <p:sldId id="256" r:id="rId3"/>
    <p:sldId id="324" r:id="rId4"/>
    <p:sldId id="286" r:id="rId5"/>
    <p:sldId id="336" r:id="rId6"/>
    <p:sldId id="319" r:id="rId7"/>
    <p:sldId id="341" r:id="rId8"/>
    <p:sldId id="337" r:id="rId9"/>
    <p:sldId id="340" r:id="rId10"/>
    <p:sldId id="334" r:id="rId11"/>
    <p:sldId id="346" r:id="rId12"/>
    <p:sldId id="344" r:id="rId13"/>
    <p:sldId id="345" r:id="rId14"/>
    <p:sldId id="342" r:id="rId15"/>
    <p:sldId id="343" r:id="rId16"/>
    <p:sldId id="335" r:id="rId17"/>
  </p:sldIdLst>
  <p:sldSz cx="12192000" cy="6858000"/>
  <p:notesSz cx="6858000" cy="9144000"/>
  <p:defaultTextStyle>
    <a:lvl1pPr>
      <a:defRPr>
        <a:latin typeface="+mj-lt"/>
        <a:ea typeface="+mj-ea"/>
        <a:cs typeface="+mj-cs"/>
        <a:sym typeface="Helvetica Neue"/>
      </a:defRPr>
    </a:lvl1pPr>
    <a:lvl2pPr>
      <a:defRPr>
        <a:latin typeface="+mj-lt"/>
        <a:ea typeface="+mj-ea"/>
        <a:cs typeface="+mj-cs"/>
        <a:sym typeface="Helvetica Neue"/>
      </a:defRPr>
    </a:lvl2pPr>
    <a:lvl3pPr>
      <a:defRPr>
        <a:latin typeface="+mj-lt"/>
        <a:ea typeface="+mj-ea"/>
        <a:cs typeface="+mj-cs"/>
        <a:sym typeface="Helvetica Neue"/>
      </a:defRPr>
    </a:lvl3pPr>
    <a:lvl4pPr>
      <a:defRPr>
        <a:latin typeface="+mj-lt"/>
        <a:ea typeface="+mj-ea"/>
        <a:cs typeface="+mj-cs"/>
        <a:sym typeface="Helvetica Neue"/>
      </a:defRPr>
    </a:lvl4pPr>
    <a:lvl5pPr>
      <a:defRPr>
        <a:latin typeface="+mj-lt"/>
        <a:ea typeface="+mj-ea"/>
        <a:cs typeface="+mj-cs"/>
        <a:sym typeface="Helvetica Neue"/>
      </a:defRPr>
    </a:lvl5pPr>
    <a:lvl6pPr>
      <a:defRPr>
        <a:latin typeface="+mj-lt"/>
        <a:ea typeface="+mj-ea"/>
        <a:cs typeface="+mj-cs"/>
        <a:sym typeface="Helvetica Neue"/>
      </a:defRPr>
    </a:lvl6pPr>
    <a:lvl7pPr>
      <a:defRPr>
        <a:latin typeface="+mj-lt"/>
        <a:ea typeface="+mj-ea"/>
        <a:cs typeface="+mj-cs"/>
        <a:sym typeface="Helvetica Neue"/>
      </a:defRPr>
    </a:lvl7pPr>
    <a:lvl8pPr>
      <a:defRPr>
        <a:latin typeface="+mj-lt"/>
        <a:ea typeface="+mj-ea"/>
        <a:cs typeface="+mj-cs"/>
        <a:sym typeface="Helvetica Neue"/>
      </a:defRPr>
    </a:lvl8pPr>
    <a:lvl9pPr>
      <a:defRPr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73B"/>
    <a:srgbClr val="E8573C"/>
    <a:srgbClr val="1C3051"/>
    <a:srgbClr val="CC0000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569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39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227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Образец подзаголовка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782294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647275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0" cy="4562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831850" y="4589462"/>
            <a:ext cx="10515600" cy="22685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Образец текста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730862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81600" cy="50323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094276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Образец текста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722012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205581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155232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839787" y="0"/>
            <a:ext cx="3932240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5183187" y="987425"/>
            <a:ext cx="6172202" cy="5870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459161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839787" y="0"/>
            <a:ext cx="3932240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839787" y="2057400"/>
            <a:ext cx="3932240" cy="4800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Образец текста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779331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641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5786456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8724900" y="0"/>
            <a:ext cx="2628900" cy="654208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64928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13048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88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4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228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62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112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65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473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34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230186"/>
            <a:ext cx="10515600" cy="159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610600" y="6414760"/>
            <a:ext cx="2743200" cy="248303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573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ransition spd="med"/>
  <p:txStyles>
    <p:titleStyle>
      <a:lvl1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1pPr>
      <a:lvl2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2pPr>
      <a:lvl3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3pPr>
      <a:lvl4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4pPr>
      <a:lvl5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5pPr>
      <a:lvl6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6pPr>
      <a:lvl7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7pPr>
      <a:lvl8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8pPr>
      <a:lvl9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1pPr>
      <a:lvl2pPr marL="723900" indent="-2667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2pPr>
      <a:lvl3pPr marL="1234438" indent="-320038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3pPr>
      <a:lvl4pPr marL="1727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4pPr>
      <a:lvl5pPr marL="21844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5pPr>
      <a:lvl6pPr marL="26416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6pPr>
      <a:lvl7pPr marL="30988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7pPr>
      <a:lvl8pPr marL="35560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8pPr>
      <a:lvl9pPr marL="4013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d_e_content" TargetMode="External"/><Relationship Id="rId2" Type="http://schemas.openxmlformats.org/officeDocument/2006/relationships/hyperlink" Target="https://cppm.kuro-mo.ru/index.php/component/sppagebuilder/?view=page&amp;id=141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disk.yandex.ru/d/yW1hwaNL09QVWQ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isk.yandex.ru/i/k3JQ0fie0kgbSg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isk.yandex.ru/i/xwD6dbHEbUkL6w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isk.yandex.ru/i/kHFWgMImZGe6DQ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5363370" y="876391"/>
            <a:ext cx="6401092" cy="274413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defRPr sz="1800"/>
            </a:pPr>
            <a:r>
              <a:rPr lang="ru-RU" sz="3200" b="1" dirty="0">
                <a:solidFill>
                  <a:srgbClr val="1D3152"/>
                </a:solidFill>
              </a:rPr>
              <a:t>Установочное совещание участников проекта «Использование цифрового образовательного контента»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E038AE5-F752-493C-B43D-F690CC3331EA}"/>
              </a:ext>
            </a:extLst>
          </p:cNvPr>
          <p:cNvSpPr/>
          <p:nvPr/>
        </p:nvSpPr>
        <p:spPr>
          <a:xfrm>
            <a:off x="5363370" y="5612277"/>
            <a:ext cx="261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20 сентября 2024 года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0D9B3BD-0A2B-4CD0-B820-F154257C1D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387044"/>
              </p:ext>
            </p:extLst>
          </p:nvPr>
        </p:nvGraphicFramePr>
        <p:xfrm>
          <a:off x="248384" y="1139662"/>
          <a:ext cx="11695232" cy="5532986"/>
        </p:xfrm>
        <a:graphic>
          <a:graphicData uri="http://schemas.openxmlformats.org/drawingml/2006/table">
            <a:tbl>
              <a:tblPr firstRow="1" firstCol="1" bandRow="1"/>
              <a:tblGrid>
                <a:gridCol w="967432">
                  <a:extLst>
                    <a:ext uri="{9D8B030D-6E8A-4147-A177-3AD203B41FA5}">
                      <a16:colId xmlns:a16="http://schemas.microsoft.com/office/drawing/2014/main" val="3469077049"/>
                    </a:ext>
                  </a:extLst>
                </a:gridCol>
                <a:gridCol w="2626219">
                  <a:extLst>
                    <a:ext uri="{9D8B030D-6E8A-4147-A177-3AD203B41FA5}">
                      <a16:colId xmlns:a16="http://schemas.microsoft.com/office/drawing/2014/main" val="749231709"/>
                    </a:ext>
                  </a:extLst>
                </a:gridCol>
                <a:gridCol w="3056874">
                  <a:extLst>
                    <a:ext uri="{9D8B030D-6E8A-4147-A177-3AD203B41FA5}">
                      <a16:colId xmlns:a16="http://schemas.microsoft.com/office/drawing/2014/main" val="1926601745"/>
                    </a:ext>
                  </a:extLst>
                </a:gridCol>
                <a:gridCol w="3379095">
                  <a:extLst>
                    <a:ext uri="{9D8B030D-6E8A-4147-A177-3AD203B41FA5}">
                      <a16:colId xmlns:a16="http://schemas.microsoft.com/office/drawing/2014/main" val="519936342"/>
                    </a:ext>
                  </a:extLst>
                </a:gridCol>
                <a:gridCol w="1526516">
                  <a:extLst>
                    <a:ext uri="{9D8B030D-6E8A-4147-A177-3AD203B41FA5}">
                      <a16:colId xmlns:a16="http://schemas.microsoft.com/office/drawing/2014/main" val="3478007832"/>
                    </a:ext>
                  </a:extLst>
                </a:gridCol>
                <a:gridCol w="139096">
                  <a:extLst>
                    <a:ext uri="{9D8B030D-6E8A-4147-A177-3AD203B41FA5}">
                      <a16:colId xmlns:a16="http://schemas.microsoft.com/office/drawing/2014/main" val="4192319518"/>
                    </a:ext>
                  </a:extLst>
                </a:gridCol>
              </a:tblGrid>
              <a:tr h="4597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ru-RU" sz="1400" kern="100">
                          <a:effectLst/>
                        </a:rPr>
                        <a:t>Этап</a:t>
                      </a:r>
                      <a:endParaRPr lang="ru-RU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ru-RU" sz="1400" kern="100" dirty="0">
                          <a:effectLst/>
                        </a:rPr>
                        <a:t>Мероприятие</a:t>
                      </a:r>
                      <a:endParaRPr lang="ru-RU" sz="1400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ru-RU" sz="1400" kern="100">
                          <a:effectLst/>
                        </a:rPr>
                        <a:t>Результаты</a:t>
                      </a:r>
                      <a:endParaRPr lang="ru-RU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ru-RU" sz="1400" kern="100">
                          <a:effectLst/>
                        </a:rPr>
                        <a:t>Контроль</a:t>
                      </a:r>
                      <a:endParaRPr lang="ru-RU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ru-RU" sz="1400" kern="100">
                          <a:effectLst/>
                        </a:rPr>
                        <a:t>Ответственный</a:t>
                      </a:r>
                      <a:endParaRPr lang="ru-RU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ru-RU" sz="1400" kern="100">
                          <a:effectLst/>
                        </a:rPr>
                        <a:t> </a:t>
                      </a:r>
                      <a:endParaRPr lang="ru-RU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69855"/>
                  </a:ext>
                </a:extLst>
              </a:tr>
              <a:tr h="459746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ru-RU" sz="1400" kern="100">
                          <a:effectLst/>
                        </a:rPr>
                        <a:t>Подготовительный этап (1)</a:t>
                      </a:r>
                      <a:endParaRPr lang="ru-RU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363620"/>
                  </a:ext>
                </a:extLst>
              </a:tr>
              <a:tr h="19222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400" kern="100">
                          <a:effectLst/>
                        </a:rPr>
                        <a:t>Сентябрь-май</a:t>
                      </a:r>
                      <a:endParaRPr lang="ru-RU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400" kern="100">
                          <a:effectLst/>
                        </a:rPr>
                        <a:t>Комплексная методическая поддержка педагогических работников ОО с целью организации взаимодействия с цифровой образовательной средой.</a:t>
                      </a:r>
                      <a:endParaRPr lang="ru-RU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400" kern="100" dirty="0">
                          <a:effectLst/>
                        </a:rPr>
                        <a:t>Получение педагогами знаний по работе с Библиотекой и её возможностях для нужд образовательного процесса.</a:t>
                      </a:r>
                      <a:endParaRPr lang="ru-RU" sz="1400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400" kern="100" dirty="0">
                          <a:effectLst/>
                        </a:rPr>
                        <a:t>Контроль текущих показателей по использованию контента в ОО Московской области.</a:t>
                      </a:r>
                      <a:endParaRPr lang="ru-RU" sz="1400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400" kern="100">
                          <a:effectLst/>
                        </a:rPr>
                        <a:t>ИЦТО, КУРО</a:t>
                      </a:r>
                      <a:endParaRPr lang="ru-RU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ru-RU" sz="1400" kern="100">
                          <a:effectLst/>
                        </a:rPr>
                        <a:t> </a:t>
                      </a:r>
                      <a:endParaRPr lang="ru-RU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821303"/>
                  </a:ext>
                </a:extLst>
              </a:tr>
              <a:tr h="11533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400" kern="100">
                          <a:effectLst/>
                        </a:rPr>
                        <a:t>Сентябрь</a:t>
                      </a:r>
                      <a:endParaRPr lang="ru-RU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400" kern="100">
                          <a:effectLst/>
                        </a:rPr>
                        <a:t>Назначение педагогов, ответственных за реализацию проекта.</a:t>
                      </a:r>
                      <a:endParaRPr lang="ru-RU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400" kern="100">
                          <a:effectLst/>
                        </a:rPr>
                        <a:t>Создание методического актива на базе образовательной организации</a:t>
                      </a:r>
                      <a:endParaRPr lang="ru-RU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400" kern="100">
                          <a:effectLst/>
                        </a:rPr>
                        <a:t>Оформление состава приказом директора.</a:t>
                      </a:r>
                      <a:endParaRPr lang="ru-RU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400" kern="100">
                          <a:effectLst/>
                        </a:rPr>
                        <a:t>ОО</a:t>
                      </a:r>
                      <a:endParaRPr lang="ru-RU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ru-RU" sz="1400" kern="100">
                          <a:effectLst/>
                        </a:rPr>
                        <a:t> </a:t>
                      </a:r>
                      <a:endParaRPr lang="ru-RU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188109"/>
                  </a:ext>
                </a:extLst>
              </a:tr>
              <a:tr h="1537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400" kern="100">
                          <a:effectLst/>
                        </a:rPr>
                        <a:t>Сентябрь-октябрь </a:t>
                      </a:r>
                      <a:endParaRPr lang="ru-RU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400" kern="100">
                          <a:effectLst/>
                        </a:rPr>
                        <a:t>Разработка локальных актов по работе и взаимодействию между региональными проектными школами.</a:t>
                      </a:r>
                      <a:endParaRPr lang="ru-RU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400" kern="100">
                          <a:effectLst/>
                        </a:rPr>
                        <a:t>Подготовка примерных ЛА.</a:t>
                      </a:r>
                      <a:endParaRPr lang="ru-RU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400" kern="100">
                          <a:effectLst/>
                        </a:rPr>
                        <a:t>Представление информации на сайте ОО.</a:t>
                      </a:r>
                      <a:endParaRPr lang="ru-RU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400" kern="100">
                          <a:effectLst/>
                        </a:rPr>
                        <a:t>ИЦТО, ОО</a:t>
                      </a:r>
                      <a:endParaRPr lang="ru-RU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18951"/>
                  </a:ext>
                </a:extLst>
              </a:tr>
            </a:tbl>
          </a:graphicData>
        </a:graphic>
      </p:graphicFrame>
      <p:sp>
        <p:nvSpPr>
          <p:cNvPr id="3" name="Shape 55">
            <a:extLst>
              <a:ext uri="{FF2B5EF4-FFF2-40B4-BE49-F238E27FC236}">
                <a16:creationId xmlns:a16="http://schemas.microsoft.com/office/drawing/2014/main" id="{D09D4EF3-F9AE-4E76-8774-B9FB6D034CB6}"/>
              </a:ext>
            </a:extLst>
          </p:cNvPr>
          <p:cNvSpPr/>
          <p:nvPr/>
        </p:nvSpPr>
        <p:spPr>
          <a:xfrm>
            <a:off x="356736" y="449775"/>
            <a:ext cx="10122632" cy="480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Дорожная карта реализации проекта в школе</a:t>
            </a:r>
          </a:p>
        </p:txBody>
      </p:sp>
    </p:spTree>
    <p:extLst>
      <p:ext uri="{BB962C8B-B14F-4D97-AF65-F5344CB8AC3E}">
        <p14:creationId xmlns:p14="http://schemas.microsoft.com/office/powerpoint/2010/main" val="3064604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C05B338-D0C1-4771-8A9B-14DF68D58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037824"/>
              </p:ext>
            </p:extLst>
          </p:nvPr>
        </p:nvGraphicFramePr>
        <p:xfrm>
          <a:off x="146222" y="753763"/>
          <a:ext cx="11695232" cy="5758251"/>
        </p:xfrm>
        <a:graphic>
          <a:graphicData uri="http://schemas.openxmlformats.org/drawingml/2006/table">
            <a:tbl>
              <a:tblPr firstRow="1" firstCol="1" bandRow="1"/>
              <a:tblGrid>
                <a:gridCol w="967432">
                  <a:extLst>
                    <a:ext uri="{9D8B030D-6E8A-4147-A177-3AD203B41FA5}">
                      <a16:colId xmlns:a16="http://schemas.microsoft.com/office/drawing/2014/main" val="2935758747"/>
                    </a:ext>
                  </a:extLst>
                </a:gridCol>
                <a:gridCol w="2626219">
                  <a:extLst>
                    <a:ext uri="{9D8B030D-6E8A-4147-A177-3AD203B41FA5}">
                      <a16:colId xmlns:a16="http://schemas.microsoft.com/office/drawing/2014/main" val="2479819490"/>
                    </a:ext>
                  </a:extLst>
                </a:gridCol>
                <a:gridCol w="3056874">
                  <a:extLst>
                    <a:ext uri="{9D8B030D-6E8A-4147-A177-3AD203B41FA5}">
                      <a16:colId xmlns:a16="http://schemas.microsoft.com/office/drawing/2014/main" val="248604711"/>
                    </a:ext>
                  </a:extLst>
                </a:gridCol>
                <a:gridCol w="3379095">
                  <a:extLst>
                    <a:ext uri="{9D8B030D-6E8A-4147-A177-3AD203B41FA5}">
                      <a16:colId xmlns:a16="http://schemas.microsoft.com/office/drawing/2014/main" val="3307724903"/>
                    </a:ext>
                  </a:extLst>
                </a:gridCol>
                <a:gridCol w="1526516">
                  <a:extLst>
                    <a:ext uri="{9D8B030D-6E8A-4147-A177-3AD203B41FA5}">
                      <a16:colId xmlns:a16="http://schemas.microsoft.com/office/drawing/2014/main" val="2665006113"/>
                    </a:ext>
                  </a:extLst>
                </a:gridCol>
                <a:gridCol w="139096">
                  <a:extLst>
                    <a:ext uri="{9D8B030D-6E8A-4147-A177-3AD203B41FA5}">
                      <a16:colId xmlns:a16="http://schemas.microsoft.com/office/drawing/2014/main" val="3284842162"/>
                    </a:ext>
                  </a:extLst>
                </a:gridCol>
              </a:tblGrid>
              <a:tr h="403979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ru-RU" sz="1200" kern="100">
                          <a:effectLst/>
                        </a:rPr>
                        <a:t>Опытно-эксплуатационный этап (2)</a:t>
                      </a:r>
                      <a:endParaRPr lang="ru-RU" sz="12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414599"/>
                  </a:ext>
                </a:extLst>
              </a:tr>
              <a:tr h="12927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200" kern="100">
                          <a:effectLst/>
                        </a:rPr>
                        <a:t>Сентябрь-октябрь</a:t>
                      </a:r>
                      <a:endParaRPr lang="ru-RU" sz="12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200" kern="100" dirty="0">
                          <a:effectLst/>
                        </a:rPr>
                        <a:t>Участие педагогов в методических встречах по вопросам разработки и публикации контента.</a:t>
                      </a:r>
                      <a:endParaRPr lang="ru-RU" sz="1200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200" kern="100">
                          <a:effectLst/>
                        </a:rPr>
                        <a:t>Пробное наполнение материалами.</a:t>
                      </a:r>
                      <a:endParaRPr lang="ru-RU" sz="12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200" kern="100">
                          <a:effectLst/>
                        </a:rPr>
                        <a:t>Размещение материалов в пробном режиме.</a:t>
                      </a:r>
                      <a:endParaRPr lang="ru-RU" sz="12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200" kern="100">
                          <a:effectLst/>
                        </a:rPr>
                        <a:t>КУРО</a:t>
                      </a:r>
                      <a:endParaRPr lang="ru-RU" sz="12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ru-RU" sz="440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068604"/>
                  </a:ext>
                </a:extLst>
              </a:tr>
              <a:tr h="12927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200" kern="100">
                          <a:effectLst/>
                        </a:rPr>
                        <a:t>Сентябрь-октябрь</a:t>
                      </a:r>
                      <a:endParaRPr lang="ru-RU" sz="12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200" kern="100" dirty="0">
                          <a:effectLst/>
                        </a:rPr>
                        <a:t>Обучение педагогических работников ОО по использованию материалов в рамках профессиональной деятельности.</a:t>
                      </a:r>
                      <a:endParaRPr lang="ru-RU" sz="1200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200" kern="100">
                          <a:effectLst/>
                        </a:rPr>
                        <a:t>Повышение уровня педагогического мастерства по использованию материалов ЦОС.</a:t>
                      </a:r>
                      <a:endParaRPr lang="ru-RU" sz="12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200" kern="100">
                          <a:effectLst/>
                        </a:rPr>
                        <a:t>Обучение 3 педагогов школы в рамках курсов повышения квалификации.</a:t>
                      </a:r>
                      <a:endParaRPr lang="ru-RU" sz="12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200" kern="100">
                          <a:effectLst/>
                        </a:rPr>
                        <a:t>КУРО</a:t>
                      </a:r>
                      <a:endParaRPr lang="ru-RU" sz="12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ru-RU" sz="440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588282"/>
                  </a:ext>
                </a:extLst>
              </a:tr>
              <a:tr h="12927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200" kern="100">
                          <a:effectLst/>
                        </a:rPr>
                        <a:t>Октябрь-декабрь</a:t>
                      </a:r>
                      <a:endParaRPr lang="ru-RU" sz="12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200" kern="100">
                          <a:effectLst/>
                        </a:rPr>
                        <a:t>Первичная апробация цифровой образовательной среды в школах Подмосковья.</a:t>
                      </a:r>
                      <a:endParaRPr lang="ru-RU" sz="12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200" kern="100">
                          <a:effectLst/>
                        </a:rPr>
                        <a:t>Разработка педагогами школ образовательного контента (организация индивидуального сопровождения педагогов).</a:t>
                      </a:r>
                      <a:endParaRPr lang="ru-RU" sz="12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200" kern="100">
                          <a:effectLst/>
                        </a:rPr>
                        <a:t>Разработка не менее 3-х единиц контента</a:t>
                      </a:r>
                      <a:endParaRPr lang="ru-RU" sz="12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200" kern="100">
                          <a:effectLst/>
                        </a:rPr>
                        <a:t>ОО</a:t>
                      </a:r>
                      <a:endParaRPr lang="ru-RU" sz="12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ru-RU" sz="440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421889"/>
                  </a:ext>
                </a:extLst>
              </a:tr>
              <a:tr h="14760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200" kern="100">
                          <a:effectLst/>
                        </a:rPr>
                        <a:t>Декабрь-январь</a:t>
                      </a:r>
                      <a:endParaRPr lang="ru-RU" sz="12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200" kern="100">
                          <a:effectLst/>
                        </a:rPr>
                        <a:t>Обучение педагогических работников ОО по созданию материалов в рамках профессиональной деятельности.</a:t>
                      </a:r>
                      <a:endParaRPr lang="ru-RU" sz="12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200" kern="100">
                          <a:effectLst/>
                        </a:rPr>
                        <a:t>Повышение уровня педагогического мастерства по созданию материалов в МЭШ.</a:t>
                      </a:r>
                      <a:endParaRPr lang="ru-RU" sz="12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200" kern="100">
                          <a:effectLst/>
                        </a:rPr>
                        <a:t>Участие в региональных вебинарах</a:t>
                      </a:r>
                      <a:endParaRPr lang="ru-RU" sz="12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200" kern="100" dirty="0">
                          <a:effectLst/>
                        </a:rPr>
                        <a:t>КУРО</a:t>
                      </a:r>
                      <a:endParaRPr lang="ru-RU" sz="1200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ru-RU" sz="4400" dirty="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330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473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3066294-AC5E-472F-B9DA-BC2D786A93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094001"/>
              </p:ext>
            </p:extLst>
          </p:nvPr>
        </p:nvGraphicFramePr>
        <p:xfrm>
          <a:off x="248384" y="404596"/>
          <a:ext cx="11695232" cy="6020916"/>
        </p:xfrm>
        <a:graphic>
          <a:graphicData uri="http://schemas.openxmlformats.org/drawingml/2006/table">
            <a:tbl>
              <a:tblPr firstRow="1" firstCol="1" bandRow="1"/>
              <a:tblGrid>
                <a:gridCol w="967432">
                  <a:extLst>
                    <a:ext uri="{9D8B030D-6E8A-4147-A177-3AD203B41FA5}">
                      <a16:colId xmlns:a16="http://schemas.microsoft.com/office/drawing/2014/main" val="2546715956"/>
                    </a:ext>
                  </a:extLst>
                </a:gridCol>
                <a:gridCol w="2626219">
                  <a:extLst>
                    <a:ext uri="{9D8B030D-6E8A-4147-A177-3AD203B41FA5}">
                      <a16:colId xmlns:a16="http://schemas.microsoft.com/office/drawing/2014/main" val="2101252621"/>
                    </a:ext>
                  </a:extLst>
                </a:gridCol>
                <a:gridCol w="3056874">
                  <a:extLst>
                    <a:ext uri="{9D8B030D-6E8A-4147-A177-3AD203B41FA5}">
                      <a16:colId xmlns:a16="http://schemas.microsoft.com/office/drawing/2014/main" val="4051283197"/>
                    </a:ext>
                  </a:extLst>
                </a:gridCol>
                <a:gridCol w="3379095">
                  <a:extLst>
                    <a:ext uri="{9D8B030D-6E8A-4147-A177-3AD203B41FA5}">
                      <a16:colId xmlns:a16="http://schemas.microsoft.com/office/drawing/2014/main" val="1576724028"/>
                    </a:ext>
                  </a:extLst>
                </a:gridCol>
                <a:gridCol w="1526516">
                  <a:extLst>
                    <a:ext uri="{9D8B030D-6E8A-4147-A177-3AD203B41FA5}">
                      <a16:colId xmlns:a16="http://schemas.microsoft.com/office/drawing/2014/main" val="143985957"/>
                    </a:ext>
                  </a:extLst>
                </a:gridCol>
                <a:gridCol w="139096">
                  <a:extLst>
                    <a:ext uri="{9D8B030D-6E8A-4147-A177-3AD203B41FA5}">
                      <a16:colId xmlns:a16="http://schemas.microsoft.com/office/drawing/2014/main" val="3282141873"/>
                    </a:ext>
                  </a:extLst>
                </a:gridCol>
              </a:tblGrid>
              <a:tr h="356509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ru-RU" sz="1400" kern="100" dirty="0">
                          <a:effectLst/>
                        </a:rPr>
                        <a:t>Эксплуатационный этап (3)</a:t>
                      </a:r>
                      <a:endParaRPr lang="ru-RU" sz="1400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511417"/>
                  </a:ext>
                </a:extLst>
              </a:tr>
              <a:tr h="11925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400" kern="100">
                          <a:effectLst/>
                        </a:rPr>
                        <a:t>Январь</a:t>
                      </a:r>
                      <a:endParaRPr lang="ru-RU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400" kern="100" dirty="0">
                          <a:effectLst/>
                        </a:rPr>
                        <a:t>Обучение педагогических работников ОО по созданию материалов в рамках профессиональной деятельности.</a:t>
                      </a:r>
                      <a:endParaRPr lang="ru-RU" sz="1400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400" kern="100" dirty="0">
                          <a:effectLst/>
                        </a:rPr>
                        <a:t>Повышение уровня педагогического мастерства по созданию материалов МЭШ.</a:t>
                      </a:r>
                      <a:endParaRPr lang="ru-RU" sz="1400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400" kern="100">
                          <a:effectLst/>
                        </a:rPr>
                        <a:t>Обучение на курсах не менее одного педагогического работника в образовательной организации на курсах повышения квалификации (2 этап).</a:t>
                      </a:r>
                      <a:endParaRPr lang="ru-RU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400" kern="100">
                          <a:effectLst/>
                        </a:rPr>
                        <a:t>КУРО</a:t>
                      </a:r>
                      <a:endParaRPr lang="ru-RU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ru-RU" sz="480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182510"/>
                  </a:ext>
                </a:extLst>
              </a:tr>
              <a:tr h="11925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400" kern="100">
                          <a:effectLst/>
                        </a:rPr>
                        <a:t>Январь</a:t>
                      </a:r>
                      <a:endParaRPr lang="ru-RU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400" kern="100" dirty="0">
                          <a:effectLst/>
                        </a:rPr>
                        <a:t>Обучение педагогических работников ОО по созданию материалов в рамках профессиональной деятельности.</a:t>
                      </a:r>
                      <a:endParaRPr lang="ru-RU" sz="1400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400" kern="100" dirty="0">
                          <a:effectLst/>
                        </a:rPr>
                        <a:t>Повышение уровня педагогического мастерства по созданию материалов МЭШ.</a:t>
                      </a:r>
                      <a:endParaRPr lang="ru-RU" sz="1400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400" kern="100">
                          <a:effectLst/>
                        </a:rPr>
                        <a:t>Участие в региональном вебинаре по разработке контента в Библиотеке МЭШ не менее одного педагогического работка.</a:t>
                      </a:r>
                      <a:endParaRPr lang="ru-RU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400" kern="100">
                          <a:effectLst/>
                        </a:rPr>
                        <a:t>КУРО, ОО</a:t>
                      </a:r>
                      <a:endParaRPr lang="ru-RU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ru-RU" sz="480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089143"/>
                  </a:ext>
                </a:extLst>
              </a:tr>
              <a:tr h="14906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400" kern="100">
                          <a:effectLst/>
                        </a:rPr>
                        <a:t>Февраль</a:t>
                      </a:r>
                      <a:endParaRPr lang="ru-RU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400" kern="100">
                          <a:effectLst/>
                        </a:rPr>
                        <a:t>Организация очного семинара на базе образовательной площадки ОО для диссеминации педагогического опыта среди школ городских округов</a:t>
                      </a:r>
                      <a:endParaRPr lang="ru-RU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400" kern="100" dirty="0">
                          <a:effectLst/>
                        </a:rPr>
                        <a:t>Проведение очного регионального семинара</a:t>
                      </a:r>
                      <a:endParaRPr lang="ru-RU" sz="1400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400" kern="100" dirty="0">
                          <a:effectLst/>
                        </a:rPr>
                        <a:t>Участие в работе семинара не менее 10 школ из разных городских округов. </a:t>
                      </a:r>
                      <a:endParaRPr lang="ru-RU" sz="1400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400" kern="100">
                          <a:effectLst/>
                        </a:rPr>
                        <a:t>ОО</a:t>
                      </a:r>
                      <a:endParaRPr lang="ru-RU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ru-RU" sz="480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246378"/>
                  </a:ext>
                </a:extLst>
              </a:tr>
              <a:tr h="8943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400" kern="100">
                          <a:effectLst/>
                        </a:rPr>
                        <a:t>Февраль-май</a:t>
                      </a:r>
                      <a:endParaRPr lang="ru-RU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400" kern="100">
                          <a:effectLst/>
                        </a:rPr>
                        <a:t>Разработка цифрового образовательного контента для обучающихся Московской области.</a:t>
                      </a:r>
                      <a:endParaRPr lang="ru-RU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400" kern="100">
                          <a:effectLst/>
                        </a:rPr>
                        <a:t>Наполнение материалами библиотеки.</a:t>
                      </a:r>
                      <a:endParaRPr lang="ru-RU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400" kern="100" dirty="0">
                          <a:effectLst/>
                        </a:rPr>
                        <a:t>Контроль ключевых показателей в сфере образования. Не менее 10 единиц контента на пилотную школу.</a:t>
                      </a:r>
                      <a:endParaRPr lang="ru-RU" sz="1400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400" kern="100">
                          <a:effectLst/>
                        </a:rPr>
                        <a:t>Все участники взаимодействия в ОО</a:t>
                      </a:r>
                      <a:endParaRPr lang="ru-RU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ru-RU" sz="480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297221"/>
                  </a:ext>
                </a:extLst>
              </a:tr>
              <a:tr h="8943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400" kern="100">
                          <a:effectLst/>
                        </a:rPr>
                        <a:t>Май-июнь</a:t>
                      </a:r>
                      <a:endParaRPr lang="ru-RU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400" kern="100">
                          <a:effectLst/>
                        </a:rPr>
                        <a:t>Заседание по вопросам развития и функционирования системы в 2025-2026 уч. году</a:t>
                      </a:r>
                      <a:endParaRPr lang="ru-RU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400" kern="100">
                          <a:effectLst/>
                        </a:rPr>
                        <a:t>Формирование программы развития и сбор предложений по развитию Библиотеки МШ.</a:t>
                      </a:r>
                      <a:endParaRPr lang="ru-RU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400" kern="100" dirty="0">
                          <a:effectLst/>
                        </a:rPr>
                        <a:t>Участие в опросе участников проекта в ОО.</a:t>
                      </a:r>
                      <a:endParaRPr lang="ru-RU" sz="1400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just"/>
                      <a:r>
                        <a:rPr lang="ru-RU" sz="1400" kern="100" dirty="0">
                          <a:effectLst/>
                        </a:rPr>
                        <a:t>ИЦТО</a:t>
                      </a:r>
                      <a:endParaRPr lang="ru-RU" sz="1400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558" marR="3855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ru-RU" sz="4800" dirty="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25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8501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89568F6-5ED1-491C-AEEB-ED774C48F2CA}"/>
              </a:ext>
            </a:extLst>
          </p:cNvPr>
          <p:cNvSpPr/>
          <p:nvPr/>
        </p:nvSpPr>
        <p:spPr>
          <a:xfrm>
            <a:off x="1034684" y="1810265"/>
            <a:ext cx="63175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rgbClr val="E8573B"/>
              </a:buClr>
            </a:pPr>
            <a:r>
              <a:rPr lang="ru-RU" sz="2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Единый Центр модерации 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— специалисты Центра реализуют методическое и техническое сопровождение педагогов в части разработки качественного контента МЭШ, осуществляют модерацию электронных образовательных материалов библиотеки и консультирование разработчиков. Приоритетной задачей Центра является организация тематических информационных вебинаров по созданию качественного контента МЭШ.</a:t>
            </a:r>
          </a:p>
        </p:txBody>
      </p:sp>
      <p:sp>
        <p:nvSpPr>
          <p:cNvPr id="5" name="Shape 55">
            <a:extLst>
              <a:ext uri="{FF2B5EF4-FFF2-40B4-BE49-F238E27FC236}">
                <a16:creationId xmlns:a16="http://schemas.microsoft.com/office/drawing/2014/main" id="{1167C661-4A89-4FAA-AE40-F454A53B6991}"/>
              </a:ext>
            </a:extLst>
          </p:cNvPr>
          <p:cNvSpPr/>
          <p:nvPr/>
        </p:nvSpPr>
        <p:spPr>
          <a:xfrm>
            <a:off x="1098141" y="746337"/>
            <a:ext cx="10122632" cy="480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Знакомство с инструкциями</a:t>
            </a:r>
          </a:p>
        </p:txBody>
      </p:sp>
      <p:pic>
        <p:nvPicPr>
          <p:cNvPr id="6" name="Рисунок 5" descr="Изображение выглядит как Графика, графический дизайн, Шрифт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E085599C-A488-4BAE-BB15-1C9A41D17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121" y="1690688"/>
            <a:ext cx="4107797" cy="410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89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, число, программное обеспечение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EE124F99-1837-428D-B447-3C0E7B49AC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" t="691" r="772"/>
          <a:stretch/>
        </p:blipFill>
        <p:spPr>
          <a:xfrm>
            <a:off x="0" y="321276"/>
            <a:ext cx="12192000" cy="630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59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7">
            <a:extLst>
              <a:ext uri="{FF2B5EF4-FFF2-40B4-BE49-F238E27FC236}">
                <a16:creationId xmlns:a16="http://schemas.microsoft.com/office/drawing/2014/main" id="{18AD5409-AB46-19C8-D53E-5446D917FE21}"/>
              </a:ext>
            </a:extLst>
          </p:cNvPr>
          <p:cNvSpPr/>
          <p:nvPr/>
        </p:nvSpPr>
        <p:spPr>
          <a:xfrm>
            <a:off x="3286423" y="1205960"/>
            <a:ext cx="7199680" cy="1051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buClr>
                <a:srgbClr val="EB7C3C"/>
              </a:buClr>
              <a:defRPr sz="1800"/>
            </a:pPr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Сайт проекта ИЦОК 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  <a:p>
            <a:pPr lvl="0">
              <a:buClr>
                <a:srgbClr val="EB7C3C"/>
              </a:buClr>
              <a:defRPr sz="1800"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https://cppm.kuro-mo.ru/index.php/component/sppagebuilder/?view=page&amp;id=1413</a:t>
            </a:r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4" name="Shape 57">
            <a:extLst>
              <a:ext uri="{FF2B5EF4-FFF2-40B4-BE49-F238E27FC236}">
                <a16:creationId xmlns:a16="http://schemas.microsoft.com/office/drawing/2014/main" id="{44E055CB-1DF9-4FDD-7A2F-89D901C27702}"/>
              </a:ext>
            </a:extLst>
          </p:cNvPr>
          <p:cNvSpPr/>
          <p:nvPr/>
        </p:nvSpPr>
        <p:spPr>
          <a:xfrm>
            <a:off x="3286423" y="3339997"/>
            <a:ext cx="2998762" cy="774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buClr>
                <a:srgbClr val="EB7C3C"/>
              </a:buClr>
              <a:defRPr sz="1800"/>
            </a:pPr>
            <a:r>
              <a:rPr lang="ru-RU" sz="2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Telegram</a:t>
            </a:r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чат ИЦОК </a:t>
            </a:r>
          </a:p>
          <a:p>
            <a:pPr lvl="0">
              <a:buClr>
                <a:srgbClr val="EB7C3C"/>
              </a:buClr>
              <a:defRPr sz="1800"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https://t.me/d_e_content</a:t>
            </a:r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80BCD0F-EEF1-8DF1-A0F2-BC5907732C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046" y="954647"/>
            <a:ext cx="1554193" cy="15541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11ABEA-D259-46F6-8195-196EDCC66D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046" y="2783310"/>
            <a:ext cx="1527069" cy="1887943"/>
          </a:xfrm>
          <a:prstGeom prst="rect">
            <a:avLst/>
          </a:prstGeom>
        </p:spPr>
      </p:pic>
      <p:sp>
        <p:nvSpPr>
          <p:cNvPr id="8" name="Shape 57">
            <a:extLst>
              <a:ext uri="{FF2B5EF4-FFF2-40B4-BE49-F238E27FC236}">
                <a16:creationId xmlns:a16="http://schemas.microsoft.com/office/drawing/2014/main" id="{1C837119-6647-481F-B66D-C5BF770EBD58}"/>
              </a:ext>
            </a:extLst>
          </p:cNvPr>
          <p:cNvSpPr/>
          <p:nvPr/>
        </p:nvSpPr>
        <p:spPr>
          <a:xfrm>
            <a:off x="1362456" y="4975233"/>
            <a:ext cx="9464039" cy="1179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buClr>
                <a:srgbClr val="EB7C3C"/>
              </a:buClr>
              <a:defRPr sz="1800"/>
            </a:pPr>
            <a:r>
              <a:rPr lang="ru-RU" sz="2000" b="1" dirty="0">
                <a:solidFill>
                  <a:srgbClr val="E8573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Кураторы проекта:</a:t>
            </a:r>
          </a:p>
          <a:p>
            <a:pPr lvl="0">
              <a:buClr>
                <a:srgbClr val="EB7C3C"/>
              </a:buClr>
              <a:defRPr sz="1800"/>
            </a:pP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Наталья Владимировна Яковлева, директор ЦНППМ (г. </a:t>
            </a:r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Ивантеевка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), +7 (926) 646-73-91</a:t>
            </a:r>
          </a:p>
          <a:p>
            <a:pPr lvl="0">
              <a:buClr>
                <a:srgbClr val="EB7C3C"/>
              </a:buClr>
              <a:defRPr sz="1800"/>
            </a:pPr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Руслан </a:t>
            </a:r>
            <a:r>
              <a:rPr lang="ru-RU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Имранович</a:t>
            </a:r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Джангиров</a:t>
            </a:r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специалист ИЦТО, +7 (985) 821-41-44</a:t>
            </a:r>
            <a:endParaRPr kumimoji="0" sz="2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3499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6">
            <a:extLst>
              <a:ext uri="{FF2B5EF4-FFF2-40B4-BE49-F238E27FC236}">
                <a16:creationId xmlns:a16="http://schemas.microsoft.com/office/drawing/2014/main" id="{7628FEB5-9DDD-4A89-B1F9-E5435DB05F14}"/>
              </a:ext>
            </a:extLst>
          </p:cNvPr>
          <p:cNvSpPr/>
          <p:nvPr/>
        </p:nvSpPr>
        <p:spPr>
          <a:xfrm>
            <a:off x="1070021" y="1571020"/>
            <a:ext cx="10051958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dirty="0">
                <a:solidFill>
                  <a:srgbClr val="E8573C"/>
                </a:solidFill>
                <a:latin typeface="+mn-lt"/>
                <a:cs typeface="+mj-cs"/>
                <a:sym typeface="Helvetica Neue"/>
              </a:rPr>
              <a:t>Цель проекта - </a:t>
            </a:r>
            <a:r>
              <a:rPr lang="ru-RU" sz="1800" b="0" dirty="0">
                <a:solidFill>
                  <a:srgbClr val="000000"/>
                </a:solidFill>
                <a:latin typeface="+mn-lt"/>
                <a:cs typeface="+mj-cs"/>
                <a:sym typeface="Helvetica Neue"/>
              </a:rPr>
              <a:t>сопровождение педагогических работников – участников проекта в части использования и разработки цифрового образовательного контента Библиотеки «Моя школа» для реализации общеобразовательных программ начального, основного и среднего общего образования.</a:t>
            </a:r>
            <a:endParaRPr sz="1800" b="0" dirty="0">
              <a:solidFill>
                <a:srgbClr val="000000"/>
              </a:solidFill>
              <a:latin typeface="+mn-lt"/>
              <a:cs typeface="+mj-cs"/>
              <a:sym typeface="Helvetica Neue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4A1138A-C0C0-44F0-9FC3-EC14554CEBDB}"/>
              </a:ext>
            </a:extLst>
          </p:cNvPr>
          <p:cNvSpPr txBox="1">
            <a:spLocks/>
          </p:cNvSpPr>
          <p:nvPr/>
        </p:nvSpPr>
        <p:spPr>
          <a:xfrm>
            <a:off x="1070021" y="2857661"/>
            <a:ext cx="10051958" cy="2858927"/>
          </a:xfrm>
          <a:prstGeom prst="rect">
            <a:avLst/>
          </a:prstGeom>
        </p:spPr>
        <p:txBody>
          <a:bodyPr vert="horz" wrap="square" lIns="57598" tIns="28799" rIns="57598" bIns="28799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685713">
              <a:spcBef>
                <a:spcPts val="600"/>
              </a:spcBef>
            </a:pPr>
            <a:r>
              <a:rPr lang="ru-RU" sz="1800" b="1" dirty="0">
                <a:solidFill>
                  <a:srgbClr val="E8573C"/>
                </a:solidFill>
                <a:latin typeface="+mn-lt"/>
                <a:cs typeface="Times New Roman" pitchFamily="18" charset="0"/>
              </a:rPr>
              <a:t>Задачи проекта:</a:t>
            </a:r>
          </a:p>
          <a:p>
            <a:pPr marL="342900" indent="-342900" algn="just" defTabSz="685713">
              <a:spcBef>
                <a:spcPts val="600"/>
              </a:spcBef>
              <a:buClr>
                <a:srgbClr val="1C3051"/>
              </a:buClr>
              <a:buFont typeface="+mj-lt"/>
              <a:buAutoNum type="arabicPeriod"/>
              <a:tabLst>
                <a:tab pos="442913" algn="l"/>
              </a:tabLst>
            </a:pPr>
            <a:r>
              <a:rPr lang="ru-RU" sz="18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Обучить группу сотрудников КУРО/ИЦТО для прохождения обучения на базе единого центра модерации (г. Москва) по предметам: история, география, математика, окружающий мир, прочих предметов (при наличии кандидатов)</a:t>
            </a:r>
          </a:p>
          <a:p>
            <a:pPr marL="342900" indent="-342900" algn="just" defTabSz="685713">
              <a:spcBef>
                <a:spcPts val="600"/>
              </a:spcBef>
              <a:buClr>
                <a:srgbClr val="1C3051"/>
              </a:buClr>
              <a:buFont typeface="+mj-lt"/>
              <a:buAutoNum type="arabicPeriod"/>
              <a:tabLst>
                <a:tab pos="442913" algn="l"/>
              </a:tabLst>
            </a:pPr>
            <a:r>
              <a:rPr lang="ru-RU" sz="18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Организовать адресную методическую поддержку специалистов</a:t>
            </a:r>
          </a:p>
          <a:p>
            <a:pPr marL="342900" indent="-342900" algn="just" defTabSz="685713">
              <a:spcBef>
                <a:spcPts val="600"/>
              </a:spcBef>
              <a:buClr>
                <a:srgbClr val="1C3051"/>
              </a:buClr>
              <a:buFont typeface="+mj-lt"/>
              <a:buAutoNum type="arabicPeriod"/>
              <a:tabLst>
                <a:tab pos="442913" algn="l"/>
              </a:tabLst>
            </a:pPr>
            <a:r>
              <a:rPr lang="ru-RU" sz="18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Разработать материалы по различным предметам для нужд образовательного процесса школ Московской области</a:t>
            </a:r>
          </a:p>
          <a:p>
            <a:pPr marL="342900" indent="-342900" algn="just" defTabSz="685713">
              <a:spcBef>
                <a:spcPts val="600"/>
              </a:spcBef>
              <a:buClr>
                <a:srgbClr val="1C3051"/>
              </a:buClr>
              <a:buFont typeface="+mj-lt"/>
              <a:buAutoNum type="arabicPeriod"/>
              <a:tabLst>
                <a:tab pos="442913" algn="l"/>
              </a:tabLst>
            </a:pPr>
            <a:r>
              <a:rPr lang="ru-RU" sz="18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Проанализировать востребованность материалов, разработанных специалистами Московской области, в Библиотеке ЭЖД «Моя школа»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3A8AFEF-F028-4BDC-A9B6-BD349D765752}"/>
              </a:ext>
            </a:extLst>
          </p:cNvPr>
          <p:cNvSpPr/>
          <p:nvPr/>
        </p:nvSpPr>
        <p:spPr>
          <a:xfrm>
            <a:off x="1070021" y="376710"/>
            <a:ext cx="88333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1D3152"/>
                </a:solidFill>
                <a:latin typeface="Calibri"/>
                <a:cs typeface="Calibri"/>
                <a:sym typeface="Calibri"/>
              </a:rPr>
              <a:t>Проект «Использование цифрового образовательного контента» </a:t>
            </a:r>
          </a:p>
        </p:txBody>
      </p:sp>
    </p:spTree>
    <p:extLst>
      <p:ext uri="{BB962C8B-B14F-4D97-AF65-F5344CB8AC3E}">
        <p14:creationId xmlns:p14="http://schemas.microsoft.com/office/powerpoint/2010/main" val="235237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1101069" y="548989"/>
            <a:ext cx="9021339" cy="480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</a:defRPr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Организационный этап. Нормативные документы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1D3152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C72E036-CFB6-4F59-AF36-9CF9E359D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439" y="1198034"/>
            <a:ext cx="3004657" cy="406048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EBF107-06EC-4908-B481-CAF400133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744" y="4314302"/>
            <a:ext cx="953303" cy="9533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FF939D-392F-492A-AAE5-137A2B656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637" y="1295229"/>
            <a:ext cx="3702355" cy="41412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DE4C83-F1CE-424D-90B5-A75D2C27F8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312" y="4314302"/>
            <a:ext cx="953303" cy="95330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E679648-9A8D-4A57-A9BB-CB079FDC5045}"/>
              </a:ext>
            </a:extLst>
          </p:cNvPr>
          <p:cNvSpPr/>
          <p:nvPr/>
        </p:nvSpPr>
        <p:spPr>
          <a:xfrm>
            <a:off x="1101069" y="5436523"/>
            <a:ext cx="46649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hlinkClick r:id="rId6"/>
              </a:rPr>
              <a:t>Приказ КУРО «Об утверждении перечня образовательных организаций Московской области, участвующих в реализации регионального проекта «Использование цифрового образовательного контента» в 2024-2025 учебном году» от 30.08.2024 № 900-04</a:t>
            </a:r>
            <a:endParaRPr lang="ru-RU" sz="12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E45C549-ADA7-43E3-96F2-12561CBA22E3}"/>
              </a:ext>
            </a:extLst>
          </p:cNvPr>
          <p:cNvSpPr/>
          <p:nvPr/>
        </p:nvSpPr>
        <p:spPr>
          <a:xfrm>
            <a:off x="6123637" y="5436523"/>
            <a:ext cx="46649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hlinkClick r:id="rId7"/>
              </a:rPr>
              <a:t>Шаблон приказа общеобразовательной организации, участвующей в проекте, для организации работы в 2024-2025 учебном году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158092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951166" y="2788236"/>
            <a:ext cx="10424590" cy="1990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449263" lvl="0" indent="-449263" algn="just">
              <a:buClr>
                <a:srgbClr val="E8573B"/>
              </a:buClr>
              <a:buFont typeface="Wingdings" panose="05000000000000000000" pitchFamily="2" charset="2"/>
              <a:buChar char="ü"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Стаж работы по специальности не менее 5 лет</a:t>
            </a:r>
          </a:p>
          <a:p>
            <a:pPr marL="449263" lvl="0" indent="-449263" algn="just">
              <a:buClr>
                <a:srgbClr val="E8573B"/>
              </a:buClr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Высокий/ повышенный уровень прохождения РИКУ по преподаваемым предметам</a:t>
            </a:r>
          </a:p>
          <a:p>
            <a:pPr marL="449263" lvl="0" indent="-449263" algn="just">
              <a:buClr>
                <a:srgbClr val="E8573B"/>
              </a:buClr>
              <a:buFont typeface="Wingdings" panose="05000000000000000000" pitchFamily="2" charset="2"/>
              <a:buChar char="ü"/>
              <a:defRPr/>
            </a:pPr>
            <a:r>
              <a:rPr lang="ru-RU" sz="2000" dirty="0"/>
              <a:t>Повышение квалификации по цифровой образовательной среде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9263" lvl="0" indent="-449263" algn="just">
              <a:buClr>
                <a:srgbClr val="E8573B"/>
              </a:buClr>
              <a:buFont typeface="Wingdings" panose="05000000000000000000" pitchFamily="2" charset="2"/>
              <a:buChar char="ü"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Использование ЭОР при изучении предметов</a:t>
            </a:r>
          </a:p>
          <a:p>
            <a:pPr marL="449263" lvl="0" indent="-449263" algn="just">
              <a:buClr>
                <a:srgbClr val="E8573B"/>
              </a:buClr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Опыт разработки цифрового образовательного контента на платформе «Моя школа»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" name="Shape 55">
            <a:extLst>
              <a:ext uri="{FF2B5EF4-FFF2-40B4-BE49-F238E27FC236}">
                <a16:creationId xmlns:a16="http://schemas.microsoft.com/office/drawing/2014/main" id="{BDB0B09F-0A39-4A8E-ACED-3BF35B09893D}"/>
              </a:ext>
            </a:extLst>
          </p:cNvPr>
          <p:cNvSpPr/>
          <p:nvPr/>
        </p:nvSpPr>
        <p:spPr>
          <a:xfrm>
            <a:off x="951166" y="996408"/>
            <a:ext cx="9182183" cy="480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</a:defRPr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Организационный этап. Отбор участников проекта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1D3152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EA5B53C-0E12-40D6-8A8B-C9A8F7A002DF}"/>
              </a:ext>
            </a:extLst>
          </p:cNvPr>
          <p:cNvSpPr/>
          <p:nvPr/>
        </p:nvSpPr>
        <p:spPr>
          <a:xfrm>
            <a:off x="951166" y="1995841"/>
            <a:ext cx="84283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E8573C"/>
                </a:solidFill>
              </a:rPr>
              <a:t>Основные требования:</a:t>
            </a:r>
          </a:p>
        </p:txBody>
      </p:sp>
    </p:spTree>
    <p:extLst>
      <p:ext uri="{BB962C8B-B14F-4D97-AF65-F5344CB8AC3E}">
        <p14:creationId xmlns:p14="http://schemas.microsoft.com/office/powerpoint/2010/main" val="288775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89568F6-5ED1-491C-AEEB-ED774C48F2CA}"/>
              </a:ext>
            </a:extLst>
          </p:cNvPr>
          <p:cNvSpPr/>
          <p:nvPr/>
        </p:nvSpPr>
        <p:spPr>
          <a:xfrm>
            <a:off x="1098141" y="3044292"/>
            <a:ext cx="999571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Clr>
                <a:srgbClr val="E8573B"/>
              </a:buClr>
              <a:buFont typeface="+mj-lt"/>
              <a:buAutoNum type="arabicPeriod"/>
            </a:pP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Дать согласие по закреплению предметной области/ предметов за ОО  </a:t>
            </a:r>
          </a:p>
          <a:p>
            <a:pPr marL="457200" indent="-457200">
              <a:spcBef>
                <a:spcPts val="1200"/>
              </a:spcBef>
              <a:buClr>
                <a:srgbClr val="E8573B"/>
              </a:buClr>
              <a:buFont typeface="+mj-lt"/>
              <a:buAutoNum type="arabicPeriod"/>
            </a:pP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Дополнить список участников - указать ФИО учителей по закрепленным предметам (должно быть 3 чел. от ОО, участвующей в проекте)</a:t>
            </a:r>
          </a:p>
          <a:p>
            <a:pPr marL="457200" indent="-457200">
              <a:spcBef>
                <a:spcPts val="1200"/>
              </a:spcBef>
              <a:buClr>
                <a:srgbClr val="E8573B"/>
              </a:buClr>
              <a:buFont typeface="+mj-lt"/>
              <a:buAutoNum type="arabicPeriod"/>
            </a:pPr>
            <a:endParaRPr lang="ru-RU" sz="2400" dirty="0"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  <a:p>
            <a:pPr>
              <a:spcBef>
                <a:spcPts val="1200"/>
              </a:spcBef>
              <a:buClr>
                <a:srgbClr val="E8573B"/>
              </a:buClr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https://disk.yandex.ru/i/xwD6dbHEbUkL6w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5" name="Shape 55">
            <a:extLst>
              <a:ext uri="{FF2B5EF4-FFF2-40B4-BE49-F238E27FC236}">
                <a16:creationId xmlns:a16="http://schemas.microsoft.com/office/drawing/2014/main" id="{1167C661-4A89-4FAA-AE40-F454A53B6991}"/>
              </a:ext>
            </a:extLst>
          </p:cNvPr>
          <p:cNvSpPr/>
          <p:nvPr/>
        </p:nvSpPr>
        <p:spPr>
          <a:xfrm>
            <a:off x="1101069" y="812216"/>
            <a:ext cx="8802348" cy="867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</a:defRPr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Организационный этап. Закрепление участников за предметными областями/ предметами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1D3152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43D2C7-12E7-45EE-8B38-AF11B1F154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362" y="4590288"/>
            <a:ext cx="1455496" cy="1455496"/>
          </a:xfrm>
          <a:prstGeom prst="rect">
            <a:avLst/>
          </a:prstGeom>
        </p:spPr>
      </p:pic>
      <p:sp>
        <p:nvSpPr>
          <p:cNvPr id="8" name="Shape 57">
            <a:extLst>
              <a:ext uri="{FF2B5EF4-FFF2-40B4-BE49-F238E27FC236}">
                <a16:creationId xmlns:a16="http://schemas.microsoft.com/office/drawing/2014/main" id="{B88BEFB6-3B59-4936-96C4-CD6EF25930B7}"/>
              </a:ext>
            </a:extLst>
          </p:cNvPr>
          <p:cNvSpPr/>
          <p:nvPr/>
        </p:nvSpPr>
        <p:spPr>
          <a:xfrm>
            <a:off x="1095214" y="2372676"/>
            <a:ext cx="7138376" cy="424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buClr>
                <a:srgbClr val="EB7C3C"/>
              </a:buClr>
              <a:defRPr sz="1800"/>
            </a:pPr>
            <a:r>
              <a:rPr lang="ru-RU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Сроки закрепления: 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с 16.09.2024 по </a:t>
            </a:r>
            <a:r>
              <a:rPr lang="ru-RU" sz="24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27.09.2024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kumimoji="0" lang="ru-RU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5656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89568F6-5ED1-491C-AEEB-ED774C48F2CA}"/>
              </a:ext>
            </a:extLst>
          </p:cNvPr>
          <p:cNvSpPr/>
          <p:nvPr/>
        </p:nvSpPr>
        <p:spPr>
          <a:xfrm>
            <a:off x="1098141" y="2619564"/>
            <a:ext cx="9995717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rgbClr val="E8573B"/>
              </a:buClr>
            </a:pPr>
            <a:r>
              <a:rPr lang="ru-RU" sz="2400" dirty="0">
                <a:solidFill>
                  <a:srgbClr val="E8573B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1. 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Подаем заявку в техническую поддержку на открытие подраздела Использование цифрового образовательного контента в разделе Деятельность</a:t>
            </a:r>
          </a:p>
          <a:p>
            <a:pPr>
              <a:spcBef>
                <a:spcPts val="600"/>
              </a:spcBef>
              <a:buClr>
                <a:srgbClr val="E8573B"/>
              </a:buClr>
            </a:pPr>
            <a:endParaRPr lang="ru-RU" sz="1200" dirty="0"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  <a:p>
            <a:pPr>
              <a:buClr>
                <a:srgbClr val="E8573B"/>
              </a:buClr>
            </a:pPr>
            <a:r>
              <a:rPr lang="ru-RU" sz="2400" dirty="0">
                <a:solidFill>
                  <a:srgbClr val="E8573B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2. 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Размещаем документы: </a:t>
            </a:r>
            <a:r>
              <a:rPr lang="ru-RU" sz="2400" b="1" dirty="0"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приказ КУРО от 30.08.2024 № 900-04, приказ ОО, дорожную карту ОО – 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в раздел Деятельность, подраздел </a:t>
            </a:r>
          </a:p>
          <a:p>
            <a:pPr>
              <a:buClr>
                <a:srgbClr val="E8573B"/>
              </a:buClr>
            </a:pP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Использование цифрового образовательного контента</a:t>
            </a:r>
          </a:p>
          <a:p>
            <a:pPr>
              <a:buClr>
                <a:srgbClr val="E8573B"/>
              </a:buClr>
            </a:pPr>
            <a:endParaRPr lang="ru-RU" sz="1400" dirty="0"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  <a:p>
            <a:pPr>
              <a:buClr>
                <a:srgbClr val="E8573B"/>
              </a:buClr>
            </a:pPr>
            <a:r>
              <a:rPr lang="ru-RU" sz="2400" dirty="0">
                <a:solidFill>
                  <a:srgbClr val="E8573B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3. 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Предоставляем ссылку в таблицу Мониторинг сайтов </a:t>
            </a:r>
          </a:p>
          <a:p>
            <a:pPr>
              <a:buClr>
                <a:srgbClr val="E8573B"/>
              </a:buClr>
            </a:pP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ИЦОК 2024-25 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  <a:sym typeface="Calibri"/>
                <a:hlinkClick r:id="rId2"/>
              </a:rPr>
              <a:t>https://disk.yandex.ru/i/kHFWgMImZGe6DQ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</a:p>
        </p:txBody>
      </p:sp>
      <p:sp>
        <p:nvSpPr>
          <p:cNvPr id="5" name="Shape 55">
            <a:extLst>
              <a:ext uri="{FF2B5EF4-FFF2-40B4-BE49-F238E27FC236}">
                <a16:creationId xmlns:a16="http://schemas.microsoft.com/office/drawing/2014/main" id="{1167C661-4A89-4FAA-AE40-F454A53B6991}"/>
              </a:ext>
            </a:extLst>
          </p:cNvPr>
          <p:cNvSpPr/>
          <p:nvPr/>
        </p:nvSpPr>
        <p:spPr>
          <a:xfrm>
            <a:off x="1101069" y="812216"/>
            <a:ext cx="8802348" cy="867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</a:defRPr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Организационный этап. Предоставление информации на сайте ОО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1D3152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" name="Shape 57">
            <a:extLst>
              <a:ext uri="{FF2B5EF4-FFF2-40B4-BE49-F238E27FC236}">
                <a16:creationId xmlns:a16="http://schemas.microsoft.com/office/drawing/2014/main" id="{B88BEFB6-3B59-4936-96C4-CD6EF25930B7}"/>
              </a:ext>
            </a:extLst>
          </p:cNvPr>
          <p:cNvSpPr/>
          <p:nvPr/>
        </p:nvSpPr>
        <p:spPr>
          <a:xfrm>
            <a:off x="1098141" y="2001609"/>
            <a:ext cx="7138376" cy="424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buClr>
                <a:srgbClr val="EB7C3C"/>
              </a:buClr>
              <a:defRPr sz="1800"/>
            </a:pPr>
            <a:r>
              <a:rPr lang="ru-RU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Срок: 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до 01.10.2024</a:t>
            </a:r>
            <a:endParaRPr kumimoji="0" lang="ru-RU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BF4BA9-E4B3-4327-B60D-D903978A63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703" y="4564451"/>
            <a:ext cx="1579155" cy="157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06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89568F6-5ED1-491C-AEEB-ED774C48F2CA}"/>
              </a:ext>
            </a:extLst>
          </p:cNvPr>
          <p:cNvSpPr/>
          <p:nvPr/>
        </p:nvSpPr>
        <p:spPr>
          <a:xfrm>
            <a:off x="1098141" y="3429000"/>
            <a:ext cx="1012263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rgbClr val="E8573B"/>
              </a:buClr>
            </a:pPr>
            <a:r>
              <a:rPr lang="ru-RU" sz="2400" b="1" dirty="0">
                <a:solidFill>
                  <a:srgbClr val="E8573B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Краткое содержание программы:</a:t>
            </a:r>
          </a:p>
          <a:p>
            <a:pPr>
              <a:spcBef>
                <a:spcPts val="1200"/>
              </a:spcBef>
              <a:buClr>
                <a:srgbClr val="E8573B"/>
              </a:buClr>
            </a:pPr>
            <a:r>
              <a:rPr lang="ru-RU" sz="2400" dirty="0">
                <a:solidFill>
                  <a:srgbClr val="E8573B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1. 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Организация и функционирование цифровой образовательной среды школы в современных условиях</a:t>
            </a:r>
          </a:p>
          <a:p>
            <a:pPr>
              <a:spcBef>
                <a:spcPts val="1200"/>
              </a:spcBef>
              <a:buClr>
                <a:srgbClr val="E8573B"/>
              </a:buClr>
            </a:pPr>
            <a:r>
              <a:rPr lang="ru-RU" sz="2400" dirty="0">
                <a:solidFill>
                  <a:srgbClr val="E8573B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2. 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Разработка цифрового образовательного контента в ЭЖД «Моя школа» (витрина Библиотеки «Моя школа», разработка тестовых заданий, тестов, ЦДЗ, сценариев уроков)</a:t>
            </a:r>
          </a:p>
        </p:txBody>
      </p:sp>
      <p:sp>
        <p:nvSpPr>
          <p:cNvPr id="5" name="Shape 55">
            <a:extLst>
              <a:ext uri="{FF2B5EF4-FFF2-40B4-BE49-F238E27FC236}">
                <a16:creationId xmlns:a16="http://schemas.microsoft.com/office/drawing/2014/main" id="{1167C661-4A89-4FAA-AE40-F454A53B6991}"/>
              </a:ext>
            </a:extLst>
          </p:cNvPr>
          <p:cNvSpPr/>
          <p:nvPr/>
        </p:nvSpPr>
        <p:spPr>
          <a:xfrm>
            <a:off x="1098141" y="746337"/>
            <a:ext cx="10122632" cy="1660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Основной этап. Курсы повышения квалификации </a:t>
            </a:r>
          </a:p>
          <a:p>
            <a:pPr>
              <a:defRPr sz="1800" b="0">
                <a:solidFill>
                  <a:srgbClr val="000000"/>
                </a:solidFill>
              </a:defRPr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«Эффективные практики использования и разработки цифрового образовательного контента для образовательных организаций Московской области»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1D3152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" name="Shape 57">
            <a:extLst>
              <a:ext uri="{FF2B5EF4-FFF2-40B4-BE49-F238E27FC236}">
                <a16:creationId xmlns:a16="http://schemas.microsoft.com/office/drawing/2014/main" id="{B88BEFB6-3B59-4936-96C4-CD6EF25930B7}"/>
              </a:ext>
            </a:extLst>
          </p:cNvPr>
          <p:cNvSpPr/>
          <p:nvPr/>
        </p:nvSpPr>
        <p:spPr>
          <a:xfrm>
            <a:off x="1098141" y="2705786"/>
            <a:ext cx="7199680" cy="424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buClr>
                <a:srgbClr val="EB7C3C"/>
              </a:buClr>
              <a:defRPr sz="1800"/>
            </a:pPr>
            <a:r>
              <a:rPr lang="ru-RU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Планируемые сроки обучения: </a:t>
            </a:r>
            <a:r>
              <a:rPr lang="ru-RU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октябрь – ноябрь 2024</a:t>
            </a:r>
            <a:endParaRPr kumimoji="0" lang="ru-RU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1155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5">
            <a:extLst>
              <a:ext uri="{FF2B5EF4-FFF2-40B4-BE49-F238E27FC236}">
                <a16:creationId xmlns:a16="http://schemas.microsoft.com/office/drawing/2014/main" id="{1167C661-4A89-4FAA-AE40-F454A53B6991}"/>
              </a:ext>
            </a:extLst>
          </p:cNvPr>
          <p:cNvSpPr/>
          <p:nvPr/>
        </p:nvSpPr>
        <p:spPr>
          <a:xfrm>
            <a:off x="1059548" y="2783346"/>
            <a:ext cx="9890019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defRPr sz="1800" b="0">
                <a:solidFill>
                  <a:srgbClr val="000000"/>
                </a:solidFill>
              </a:defRPr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Цикл вебинаров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 sz="1800" b="0">
                <a:solidFill>
                  <a:srgbClr val="000000"/>
                </a:solidFill>
              </a:defRPr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«Цифровой образовательный контент – инструмент совершенствования работы педагогов»</a:t>
            </a:r>
            <a:endParaRPr sz="1800" dirty="0"/>
          </a:p>
        </p:txBody>
      </p:sp>
      <p:sp>
        <p:nvSpPr>
          <p:cNvPr id="8" name="Shape 57">
            <a:extLst>
              <a:ext uri="{FF2B5EF4-FFF2-40B4-BE49-F238E27FC236}">
                <a16:creationId xmlns:a16="http://schemas.microsoft.com/office/drawing/2014/main" id="{B88BEFB6-3B59-4936-96C4-CD6EF25930B7}"/>
              </a:ext>
            </a:extLst>
          </p:cNvPr>
          <p:cNvSpPr/>
          <p:nvPr/>
        </p:nvSpPr>
        <p:spPr>
          <a:xfrm>
            <a:off x="1059548" y="3417830"/>
            <a:ext cx="9890019" cy="2031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buClr>
                <a:srgbClr val="EB7C3C"/>
              </a:buClr>
              <a:defRPr sz="1800"/>
            </a:pPr>
            <a:r>
              <a:rPr lang="ru-RU" b="1" dirty="0">
                <a:solidFill>
                  <a:srgbClr val="E8573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18.12.2024 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Виды цифрового образовательного контента, размещенного в Библиотеке ЭЖД «Моя школа». Поиск, фильтрация и отбор материалов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rgbClr val="EB7C3C"/>
              </a:buClr>
              <a:defRPr sz="1800"/>
            </a:pPr>
            <a:r>
              <a:rPr lang="ru-RU" b="1" dirty="0">
                <a:solidFill>
                  <a:srgbClr val="E8573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12.02.2025 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Способы использования цифрового образовательного контента Библиотеки «Моя школа» в учебном процессе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rgbClr val="EB7C3C"/>
              </a:buClr>
              <a:defRPr sz="1800"/>
            </a:pPr>
            <a:r>
              <a:rPr lang="ru-RU" b="1" dirty="0">
                <a:solidFill>
                  <a:srgbClr val="E8573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12.03.2025</a:t>
            </a:r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Преимущества и недостатки материалов, размещенных в Библиотеке ЭЖД «Моя школа»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rgbClr val="EB7C3C"/>
              </a:buClr>
              <a:defRPr sz="1800"/>
            </a:pPr>
            <a:r>
              <a:rPr lang="ru-RU" b="1" dirty="0">
                <a:solidFill>
                  <a:srgbClr val="E8573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16.04.2025 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Нормативно-правовая база ЦДЗ. Организация самостоятельной работы обучающихся во внеурочное время (ЦДЗ)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CD1DE27-92F2-440C-B404-1A5B1B1C230A}"/>
              </a:ext>
            </a:extLst>
          </p:cNvPr>
          <p:cNvSpPr/>
          <p:nvPr/>
        </p:nvSpPr>
        <p:spPr>
          <a:xfrm>
            <a:off x="1046703" y="19395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1D3152"/>
                </a:solidFill>
                <a:latin typeface="Calibri"/>
                <a:cs typeface="Calibri"/>
                <a:sym typeface="Calibri"/>
              </a:rPr>
              <a:t>Митап</a:t>
            </a:r>
            <a:r>
              <a:rPr lang="ru-RU" b="1" dirty="0">
                <a:solidFill>
                  <a:srgbClr val="1D3152"/>
                </a:solidFill>
                <a:latin typeface="Calibri"/>
                <a:cs typeface="Calibri"/>
                <a:sym typeface="Calibri"/>
              </a:rPr>
              <a:t> по разработке материалов в модуле «Библиотека»</a:t>
            </a:r>
          </a:p>
          <a:p>
            <a:r>
              <a:rPr lang="ru-RU" b="1" dirty="0">
                <a:solidFill>
                  <a:srgbClr val="E8573B"/>
                </a:solidFill>
              </a:rPr>
              <a:t>20.11.2024, 19.02.2025, 09.04.2025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B08B548-E4EA-472E-8878-7A3A08EC4F8F}"/>
              </a:ext>
            </a:extLst>
          </p:cNvPr>
          <p:cNvCxnSpPr/>
          <p:nvPr/>
        </p:nvCxnSpPr>
        <p:spPr>
          <a:xfrm>
            <a:off x="1059548" y="2748142"/>
            <a:ext cx="515721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91D3C25-9A09-4372-A32C-CBD591DB6D80}"/>
              </a:ext>
            </a:extLst>
          </p:cNvPr>
          <p:cNvCxnSpPr/>
          <p:nvPr/>
        </p:nvCxnSpPr>
        <p:spPr>
          <a:xfrm>
            <a:off x="1059548" y="5611368"/>
            <a:ext cx="515721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5EFFA01-E037-4437-A73F-F7CAB2B7F2BA}"/>
              </a:ext>
            </a:extLst>
          </p:cNvPr>
          <p:cNvCxnSpPr/>
          <p:nvPr/>
        </p:nvCxnSpPr>
        <p:spPr>
          <a:xfrm>
            <a:off x="1059548" y="6385560"/>
            <a:ext cx="515721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BE6E44A-FDD8-4E24-BE1F-21CDBE38F2DB}"/>
              </a:ext>
            </a:extLst>
          </p:cNvPr>
          <p:cNvCxnSpPr/>
          <p:nvPr/>
        </p:nvCxnSpPr>
        <p:spPr>
          <a:xfrm>
            <a:off x="1059548" y="1846857"/>
            <a:ext cx="515721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F67C9AE-C417-4849-AE85-D1363BCC16DB}"/>
              </a:ext>
            </a:extLst>
          </p:cNvPr>
          <p:cNvSpPr/>
          <p:nvPr/>
        </p:nvSpPr>
        <p:spPr>
          <a:xfrm>
            <a:off x="1059548" y="5679956"/>
            <a:ext cx="8733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D3152"/>
                </a:solidFill>
                <a:latin typeface="Calibri"/>
                <a:cs typeface="Calibri"/>
                <a:sym typeface="Calibri"/>
              </a:rPr>
              <a:t>Научно-практическая конференция «Эффективные практики реализации проекта»</a:t>
            </a:r>
          </a:p>
          <a:p>
            <a:r>
              <a:rPr lang="ru-RU" b="1" dirty="0">
                <a:solidFill>
                  <a:srgbClr val="E8573B"/>
                </a:solidFill>
              </a:rPr>
              <a:t>03.06.2025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903C6C0-7B06-4F82-B9C6-88C3625DE469}"/>
              </a:ext>
            </a:extLst>
          </p:cNvPr>
          <p:cNvSpPr/>
          <p:nvPr/>
        </p:nvSpPr>
        <p:spPr>
          <a:xfrm>
            <a:off x="1046703" y="1315308"/>
            <a:ext cx="8733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E8573B"/>
                </a:solidFill>
              </a:rPr>
              <a:t>В течение учебного года - </a:t>
            </a:r>
            <a:r>
              <a:rPr lang="ru-RU" b="1" dirty="0">
                <a:solidFill>
                  <a:schemeClr val="tx1"/>
                </a:solidFill>
              </a:rPr>
              <a:t>с</a:t>
            </a:r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оздание банка цифрового образовательного контента </a:t>
            </a:r>
          </a:p>
        </p:txBody>
      </p:sp>
      <p:sp>
        <p:nvSpPr>
          <p:cNvPr id="13" name="Shape 55">
            <a:extLst>
              <a:ext uri="{FF2B5EF4-FFF2-40B4-BE49-F238E27FC236}">
                <a16:creationId xmlns:a16="http://schemas.microsoft.com/office/drawing/2014/main" id="{741751EB-4A04-48D2-AACA-CCBBD5FA5063}"/>
              </a:ext>
            </a:extLst>
          </p:cNvPr>
          <p:cNvSpPr/>
          <p:nvPr/>
        </p:nvSpPr>
        <p:spPr>
          <a:xfrm>
            <a:off x="1046703" y="637760"/>
            <a:ext cx="5685910" cy="480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</a:defRPr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Основной этап. Мероприятия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1D3152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3183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47E134C-0F5A-45B0-A5AA-6DA38C5BD2A0}"/>
              </a:ext>
            </a:extLst>
          </p:cNvPr>
          <p:cNvSpPr/>
          <p:nvPr/>
        </p:nvSpPr>
        <p:spPr>
          <a:xfrm>
            <a:off x="769398" y="542366"/>
            <a:ext cx="100174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168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1D3152"/>
                </a:solidFill>
                <a:latin typeface="Calibri"/>
                <a:cs typeface="Calibri"/>
              </a:rPr>
              <a:t>Заключительный этап. Показатели эффективности реализации проекта на 2024-2025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B7444563-B7C4-443A-86C5-8325DACCCB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0659542"/>
                  </p:ext>
                </p:extLst>
              </p:nvPr>
            </p:nvGraphicFramePr>
            <p:xfrm>
              <a:off x="769398" y="1110089"/>
              <a:ext cx="10795248" cy="5037905"/>
            </p:xfrm>
            <a:graphic>
              <a:graphicData uri="http://schemas.openxmlformats.org/drawingml/2006/table">
                <a:tbl>
                  <a:tblPr firstRow="1" bandRow="1">
                    <a:tableStyleId>{72833802-FEF1-4C79-8D5D-14CF1EAF98D9}</a:tableStyleId>
                  </a:tblPr>
                  <a:tblGrid>
                    <a:gridCol w="2020297">
                      <a:extLst>
                        <a:ext uri="{9D8B030D-6E8A-4147-A177-3AD203B41FA5}">
                          <a16:colId xmlns:a16="http://schemas.microsoft.com/office/drawing/2014/main" val="739856721"/>
                        </a:ext>
                      </a:extLst>
                    </a:gridCol>
                    <a:gridCol w="1952786">
                      <a:extLst>
                        <a:ext uri="{9D8B030D-6E8A-4147-A177-3AD203B41FA5}">
                          <a16:colId xmlns:a16="http://schemas.microsoft.com/office/drawing/2014/main" val="773690072"/>
                        </a:ext>
                      </a:extLst>
                    </a:gridCol>
                    <a:gridCol w="5227143">
                      <a:extLst>
                        <a:ext uri="{9D8B030D-6E8A-4147-A177-3AD203B41FA5}">
                          <a16:colId xmlns:a16="http://schemas.microsoft.com/office/drawing/2014/main" val="1808786478"/>
                        </a:ext>
                      </a:extLst>
                    </a:gridCol>
                    <a:gridCol w="1595022">
                      <a:extLst>
                        <a:ext uri="{9D8B030D-6E8A-4147-A177-3AD203B41FA5}">
                          <a16:colId xmlns:a16="http://schemas.microsoft.com/office/drawing/2014/main" val="1777390612"/>
                        </a:ext>
                      </a:extLst>
                    </a:gridCol>
                  </a:tblGrid>
                  <a:tr h="3035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100" dirty="0"/>
                            <a:t>Наименование показателя</a:t>
                          </a:r>
                          <a:endParaRPr lang="ru-RU" sz="11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100" dirty="0"/>
                            <a:t>Методы сбора и обработки информации</a:t>
                          </a:r>
                          <a:endParaRPr lang="ru-RU" sz="11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100" dirty="0"/>
                            <a:t>Методика расчета показателей</a:t>
                          </a:r>
                          <a:endParaRPr lang="ru-RU" sz="11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100" dirty="0"/>
                            <a:t>Значение показателя</a:t>
                          </a:r>
                          <a:endParaRPr lang="ru-RU" sz="11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76914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1100" dirty="0">
                              <a:effectLst/>
                            </a:rPr>
                            <a:t>Доля педагогических работников, разработавших цифровой образовательный контент</a:t>
                          </a:r>
                        </a:p>
                      </a:txBody>
                      <a:tcPr marL="59903" marR="59903" marT="47922" marB="47922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1100" dirty="0">
                              <a:effectLst/>
                            </a:rPr>
                            <a:t>Выгрузка данных ЭЖД «Моя школа».</a:t>
                          </a:r>
                        </a:p>
                        <a:p>
                          <a:pPr algn="l"/>
                          <a:r>
                            <a:rPr lang="ru-RU" sz="1100" dirty="0">
                              <a:effectLst/>
                            </a:rPr>
                            <a:t>Сбор данных в онлайн таблице</a:t>
                          </a:r>
                        </a:p>
                      </a:txBody>
                      <a:tcPr marL="59903" marR="59903" marT="47922" marB="47922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1100" dirty="0">
                              <a:effectLst/>
                            </a:rPr>
                            <a:t>Не менее 10 единиц контента от одного участника проекта</a:t>
                          </a:r>
                        </a:p>
                      </a:txBody>
                      <a:tcPr marL="59903" marR="59903" marT="47922" marB="4792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100" dirty="0">
                              <a:effectLst/>
                            </a:rPr>
                            <a:t>100%</a:t>
                          </a:r>
                        </a:p>
                      </a:txBody>
                      <a:tcPr marL="59903" marR="59903" marT="47922" marB="47922"/>
                    </a:tc>
                    <a:extLst>
                      <a:ext uri="{0D108BD9-81ED-4DB2-BD59-A6C34878D82A}">
                        <a16:rowId xmlns:a16="http://schemas.microsoft.com/office/drawing/2014/main" val="12188956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1100" dirty="0">
                              <a:effectLst/>
                            </a:rPr>
                            <a:t>Доля педагогических работников, представивших опыт реализации проекта на региональном уровне</a:t>
                          </a:r>
                        </a:p>
                      </a:txBody>
                      <a:tcPr marL="59903" marR="59903" marT="47922" marB="47922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1100" dirty="0">
                              <a:effectLst/>
                            </a:rPr>
                            <a:t>Анализ статистических данных.</a:t>
                          </a:r>
                        </a:p>
                        <a:p>
                          <a:pPr algn="l"/>
                          <a:r>
                            <a:rPr lang="ru-RU" sz="1100" dirty="0">
                              <a:effectLst/>
                            </a:rPr>
                            <a:t>Сбор данных осуществляется через размещение материалов на сайте в разделе проекта</a:t>
                          </a:r>
                        </a:p>
                      </a:txBody>
                      <a:tcPr marL="59903" marR="59903" marT="47922" marB="47922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1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1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Д</m:t>
                                    </m:r>
                                  </m:e>
                                  <m:sub>
                                    <m:r>
                                      <a:rPr lang="ru-RU" sz="11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ПР</m:t>
                                    </m:r>
                                  </m:sub>
                                </m:sSub>
                                <m:r>
                                  <a:rPr lang="ru-RU" sz="11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11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1100" i="1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100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К</m:t>
                                        </m:r>
                                      </m:e>
                                      <m:sub>
                                        <m:r>
                                          <a:rPr lang="ru-RU" sz="1100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ПР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1100" i="1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100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К</m:t>
                                        </m:r>
                                      </m:e>
                                      <m:sub>
                                        <m:r>
                                          <a:rPr lang="ru-RU" sz="1100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ОПР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ru-RU" sz="11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∗100%</m:t>
                                </m:r>
                              </m:oMath>
                            </m:oMathPara>
                          </a14:m>
                          <a:endParaRPr lang="ru-RU" sz="1100" kern="12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1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1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Д</m:t>
                                  </m:r>
                                </m:e>
                                <m:sub>
                                  <m:r>
                                    <a:rPr lang="ru-RU" sz="11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ПР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100" kern="1200" dirty="0">
                              <a:effectLst/>
                            </a:rPr>
                            <a:t> – доля педагогических работников, представивших опыт реализации проекта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1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1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К</m:t>
                                  </m:r>
                                </m:e>
                                <m:sub>
                                  <m:r>
                                    <a:rPr lang="ru-RU" sz="11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ПР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100" kern="1200" dirty="0">
                              <a:effectLst/>
                            </a:rPr>
                            <a:t> –  количество педагогических работников, представивших опыт реализации проекта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1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1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К</m:t>
                                  </m:r>
                                </m:e>
                                <m:sub>
                                  <m:r>
                                    <a:rPr lang="ru-RU" sz="11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ОПР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100" kern="1200" dirty="0">
                              <a:effectLst/>
                            </a:rPr>
                            <a:t> – общее количество педагогических работников, участвующих в проекте</a:t>
                          </a:r>
                          <a:endParaRPr lang="ru-RU" sz="11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3500" marR="63500" marT="63500" marB="6350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100" dirty="0">
                              <a:effectLst/>
                            </a:rPr>
                            <a:t>50%</a:t>
                          </a:r>
                        </a:p>
                      </a:txBody>
                      <a:tcPr marL="59903" marR="59903" marT="47922" marB="47922"/>
                    </a:tc>
                    <a:extLst>
                      <a:ext uri="{0D108BD9-81ED-4DB2-BD59-A6C34878D82A}">
                        <a16:rowId xmlns:a16="http://schemas.microsoft.com/office/drawing/2014/main" val="1560705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1100" dirty="0">
                              <a:effectLst/>
                            </a:rPr>
                            <a:t>Анализ востребованности ЦОК в Библиотеке, разработанного специалистами Московской области</a:t>
                          </a:r>
                        </a:p>
                      </a:txBody>
                      <a:tcPr marL="59903" marR="59903" marT="47922" marB="47922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1100">
                              <a:effectLst/>
                            </a:rPr>
                            <a:t>Анализ просмотра разработанного контента</a:t>
                          </a:r>
                        </a:p>
                      </a:txBody>
                      <a:tcPr marL="59903" marR="59903" marT="47922" marB="47922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100" i="1" kern="12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1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Д</m:t>
                                    </m:r>
                                  </m:e>
                                  <m:sub>
                                    <m:r>
                                      <a:rPr lang="ru-RU" sz="11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ВК</m:t>
                                    </m:r>
                                  </m:sub>
                                </m:sSub>
                                <m:r>
                                  <a:rPr lang="ru-RU" sz="11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11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1100" i="1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100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К</m:t>
                                        </m:r>
                                      </m:e>
                                      <m:sub>
                                        <m:r>
                                          <a:rPr lang="ru-RU" sz="1100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ПР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1100" i="1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100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500∗К</m:t>
                                        </m:r>
                                      </m:e>
                                      <m:sub>
                                        <m:r>
                                          <a:rPr lang="ru-RU" sz="1100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ОКМ 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ru-RU" sz="1100" kern="1200" dirty="0">
                            <a:effectLst/>
                          </a:endParaRPr>
                        </a:p>
                        <a:p>
                          <a:r>
                            <a:rPr lang="ru-RU" sz="1100" kern="1200" dirty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100" i="1" kern="12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1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Д</m:t>
                                  </m:r>
                                </m:e>
                                <m:sub>
                                  <m:r>
                                    <a:rPr lang="ru-RU" sz="11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ВК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100" kern="1200" dirty="0">
                              <a:effectLst/>
                            </a:rPr>
                            <a:t> – доля востребованности контента, разработанного специалистами Московской области</a:t>
                          </a:r>
                        </a:p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1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1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К</m:t>
                                  </m:r>
                                </m:e>
                                <m:sub>
                                  <m:r>
                                    <a:rPr lang="ru-RU" sz="11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ПР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100" kern="1200" dirty="0">
                              <a:effectLst/>
                            </a:rPr>
                            <a:t>  – общее число просмотров контента,  разработанного специалистами Московской области</a:t>
                          </a:r>
                        </a:p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1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1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К</m:t>
                                  </m:r>
                                </m:e>
                                <m:sub>
                                  <m:r>
                                    <a:rPr lang="ru-RU" sz="11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ОКМ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100" kern="1200" dirty="0">
                              <a:effectLst/>
                            </a:rPr>
                            <a:t>  – общее количество целостного контента,  разработанного специалистами Московской области</a:t>
                          </a:r>
                          <a:endParaRPr lang="ru-RU" sz="1100" dirty="0">
                            <a:effectLst/>
                          </a:endParaRPr>
                        </a:p>
                      </a:txBody>
                      <a:tcPr marL="59903" marR="59903" marT="47922" marB="4792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100" dirty="0">
                              <a:effectLst/>
                            </a:rPr>
                            <a:t>45%</a:t>
                          </a:r>
                        </a:p>
                      </a:txBody>
                      <a:tcPr marL="59903" marR="59903" marT="47922" marB="47922"/>
                    </a:tc>
                    <a:extLst>
                      <a:ext uri="{0D108BD9-81ED-4DB2-BD59-A6C34878D82A}">
                        <a16:rowId xmlns:a16="http://schemas.microsoft.com/office/drawing/2014/main" val="12561204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1100" dirty="0">
                              <a:effectLst/>
                            </a:rPr>
                            <a:t>Доля педагогических работников, прошедших диагностику цифровой грамотности и педагогического мастерства</a:t>
                          </a:r>
                        </a:p>
                      </a:txBody>
                      <a:tcPr marL="59903" marR="59903" marT="47922" marB="47922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1100" dirty="0">
                              <a:effectLst/>
                            </a:rPr>
                            <a:t>Анализ статистических данных.</a:t>
                          </a:r>
                        </a:p>
                        <a:p>
                          <a:pPr algn="l"/>
                          <a:r>
                            <a:rPr lang="ru-RU" sz="1100" dirty="0">
                              <a:effectLst/>
                            </a:rPr>
                            <a:t>Сбор данных осуществляется через статистические таблицы участников проекта</a:t>
                          </a:r>
                        </a:p>
                      </a:txBody>
                      <a:tcPr marL="59903" marR="59903" marT="47922" marB="47922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100" i="1" kern="12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1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Д</m:t>
                                  </m:r>
                                </m:e>
                                <m:sub>
                                  <m:r>
                                    <a:rPr lang="ru-RU" sz="11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ПР</m:t>
                                  </m:r>
                                </m:sub>
                              </m:sSub>
                              <m:r>
                                <a:rPr lang="ru-RU" sz="1100" kern="12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11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1100" i="1" kern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100" kern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К</m:t>
                                      </m:r>
                                    </m:e>
                                    <m:sub>
                                      <m:r>
                                        <a:rPr lang="ru-RU" sz="1100" kern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ПР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1100" i="1" kern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100" kern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К</m:t>
                                      </m:r>
                                    </m:e>
                                    <m:sub>
                                      <m:r>
                                        <a:rPr lang="ru-RU" sz="1100" kern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ОПР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ru-RU" sz="1100" kern="1200">
                                  <a:effectLst/>
                                  <a:latin typeface="Cambria Math" panose="02040503050406030204" pitchFamily="18" charset="0"/>
                                </a:rPr>
                                <m:t>∗100%</m:t>
                              </m:r>
                            </m:oMath>
                          </a14:m>
                          <a:r>
                            <a:rPr lang="ru-RU" sz="1100" kern="1200" dirty="0">
                              <a:effectLst/>
                            </a:rPr>
                            <a:t> </a:t>
                          </a:r>
                        </a:p>
                        <a:p>
                          <a:pPr marL="0" algn="l" defTabSz="914400" rtl="0" eaLnBrk="1" latinLnBrk="0" hangingPunct="1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1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1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Д</m:t>
                                  </m:r>
                                </m:e>
                                <m:sub>
                                  <m:r>
                                    <a:rPr lang="ru-RU" sz="11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ПР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100" kern="1200" dirty="0">
                              <a:effectLst/>
                            </a:rPr>
                            <a:t> – доля педагогических работников, прошедших диагностику цифровой грамотности и педагогического мастерства</a:t>
                          </a:r>
                        </a:p>
                        <a:p>
                          <a:pPr marL="0" algn="l" defTabSz="914400" rtl="0" eaLnBrk="1" latinLnBrk="0" hangingPunct="1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1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1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К</m:t>
                                  </m:r>
                                </m:e>
                                <m:sub>
                                  <m:r>
                                    <a:rPr lang="ru-RU" sz="11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ПР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100" kern="1200" dirty="0">
                              <a:effectLst/>
                            </a:rPr>
                            <a:t> –  количество педагогических работников, прошедших диагностику цифровой грамотности и педагогического мастерства</a:t>
                          </a:r>
                        </a:p>
                        <a:p>
                          <a:pPr marL="0" algn="l" defTabSz="914400" rtl="0" eaLnBrk="1" latinLnBrk="0" hangingPunct="1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1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1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К</m:t>
                                  </m:r>
                                </m:e>
                                <m:sub>
                                  <m:r>
                                    <a:rPr lang="ru-RU" sz="11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ОПР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100" kern="1200" dirty="0">
                              <a:effectLst/>
                            </a:rPr>
                            <a:t> – общее количество педагогических работников, участвующих в проекте</a:t>
                          </a:r>
                          <a:endParaRPr lang="ru-RU" sz="11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9903" marR="59903" marT="47922" marB="4792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100" dirty="0">
                              <a:effectLst/>
                            </a:rPr>
                            <a:t>80%</a:t>
                          </a:r>
                        </a:p>
                      </a:txBody>
                      <a:tcPr marL="59903" marR="59903" marT="47922" marB="47922"/>
                    </a:tc>
                    <a:extLst>
                      <a:ext uri="{0D108BD9-81ED-4DB2-BD59-A6C34878D82A}">
                        <a16:rowId xmlns:a16="http://schemas.microsoft.com/office/drawing/2014/main" val="34879939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B7444563-B7C4-443A-86C5-8325DACCCB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0659542"/>
                  </p:ext>
                </p:extLst>
              </p:nvPr>
            </p:nvGraphicFramePr>
            <p:xfrm>
              <a:off x="769398" y="1110089"/>
              <a:ext cx="10795248" cy="5037905"/>
            </p:xfrm>
            <a:graphic>
              <a:graphicData uri="http://schemas.openxmlformats.org/drawingml/2006/table">
                <a:tbl>
                  <a:tblPr firstRow="1" bandRow="1">
                    <a:tableStyleId>{72833802-FEF1-4C79-8D5D-14CF1EAF98D9}</a:tableStyleId>
                  </a:tblPr>
                  <a:tblGrid>
                    <a:gridCol w="2020297">
                      <a:extLst>
                        <a:ext uri="{9D8B030D-6E8A-4147-A177-3AD203B41FA5}">
                          <a16:colId xmlns:a16="http://schemas.microsoft.com/office/drawing/2014/main" val="739856721"/>
                        </a:ext>
                      </a:extLst>
                    </a:gridCol>
                    <a:gridCol w="1952786">
                      <a:extLst>
                        <a:ext uri="{9D8B030D-6E8A-4147-A177-3AD203B41FA5}">
                          <a16:colId xmlns:a16="http://schemas.microsoft.com/office/drawing/2014/main" val="773690072"/>
                        </a:ext>
                      </a:extLst>
                    </a:gridCol>
                    <a:gridCol w="5227143">
                      <a:extLst>
                        <a:ext uri="{9D8B030D-6E8A-4147-A177-3AD203B41FA5}">
                          <a16:colId xmlns:a16="http://schemas.microsoft.com/office/drawing/2014/main" val="1808786478"/>
                        </a:ext>
                      </a:extLst>
                    </a:gridCol>
                    <a:gridCol w="1595022">
                      <a:extLst>
                        <a:ext uri="{9D8B030D-6E8A-4147-A177-3AD203B41FA5}">
                          <a16:colId xmlns:a16="http://schemas.microsoft.com/office/drawing/2014/main" val="1777390612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100" dirty="0"/>
                            <a:t>Наименование показателя</a:t>
                          </a:r>
                          <a:endParaRPr lang="ru-RU" sz="11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100" dirty="0"/>
                            <a:t>Методы сбора и обработки информации</a:t>
                          </a:r>
                          <a:endParaRPr lang="ru-RU" sz="11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100" dirty="0"/>
                            <a:t>Методика расчета показателей</a:t>
                          </a:r>
                          <a:endParaRPr lang="ru-RU" sz="11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100" dirty="0"/>
                            <a:t>Значение показателя</a:t>
                          </a:r>
                          <a:endParaRPr lang="ru-RU" sz="11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7691409"/>
                      </a:ext>
                    </a:extLst>
                  </a:tr>
                  <a:tr h="76640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1100" dirty="0">
                              <a:effectLst/>
                            </a:rPr>
                            <a:t>Доля педагогических работников, разработавших цифровой образовательный контент</a:t>
                          </a:r>
                        </a:p>
                      </a:txBody>
                      <a:tcPr marL="59903" marR="59903" marT="47922" marB="47922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1100" dirty="0">
                              <a:effectLst/>
                            </a:rPr>
                            <a:t>Выгрузка данных ЭЖД «Моя школа».</a:t>
                          </a:r>
                        </a:p>
                        <a:p>
                          <a:pPr algn="l"/>
                          <a:r>
                            <a:rPr lang="ru-RU" sz="1100" dirty="0">
                              <a:effectLst/>
                            </a:rPr>
                            <a:t>Сбор данных в онлайн таблице</a:t>
                          </a:r>
                        </a:p>
                      </a:txBody>
                      <a:tcPr marL="59903" marR="59903" marT="47922" marB="47922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1100" dirty="0">
                              <a:effectLst/>
                            </a:rPr>
                            <a:t>Не менее 10 единиц контента от одного участника проекта</a:t>
                          </a:r>
                        </a:p>
                      </a:txBody>
                      <a:tcPr marL="59903" marR="59903" marT="47922" marB="4792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100" dirty="0">
                              <a:effectLst/>
                            </a:rPr>
                            <a:t>100%</a:t>
                          </a:r>
                        </a:p>
                      </a:txBody>
                      <a:tcPr marL="59903" marR="59903" marT="47922" marB="47922"/>
                    </a:tc>
                    <a:extLst>
                      <a:ext uri="{0D108BD9-81ED-4DB2-BD59-A6C34878D82A}">
                        <a16:rowId xmlns:a16="http://schemas.microsoft.com/office/drawing/2014/main" val="1218895670"/>
                      </a:ext>
                    </a:extLst>
                  </a:tr>
                  <a:tr h="120326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1100" dirty="0">
                              <a:effectLst/>
                            </a:rPr>
                            <a:t>Доля педагогических работников, представивших опыт реализации проекта на региональном уровне</a:t>
                          </a:r>
                        </a:p>
                      </a:txBody>
                      <a:tcPr marL="59903" marR="59903" marT="47922" marB="47922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1100" dirty="0">
                              <a:effectLst/>
                            </a:rPr>
                            <a:t>Анализ статистических данных.</a:t>
                          </a:r>
                        </a:p>
                        <a:p>
                          <a:pPr algn="l"/>
                          <a:r>
                            <a:rPr lang="ru-RU" sz="1100" dirty="0">
                              <a:effectLst/>
                            </a:rPr>
                            <a:t>Сбор данных осуществляется через размещение материалов на сайте в разделе проекта</a:t>
                          </a:r>
                        </a:p>
                      </a:txBody>
                      <a:tcPr marL="59903" marR="59903" marT="47922" marB="47922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3500" marR="63500" marT="63500" marB="63500">
                        <a:blipFill>
                          <a:blip r:embed="rId2"/>
                          <a:stretch>
                            <a:fillRect l="-76107" t="-100000" r="-30653" b="-2238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100" dirty="0">
                              <a:effectLst/>
                            </a:rPr>
                            <a:t>50%</a:t>
                          </a:r>
                        </a:p>
                      </a:txBody>
                      <a:tcPr marL="59903" marR="59903" marT="47922" marB="47922"/>
                    </a:tc>
                    <a:extLst>
                      <a:ext uri="{0D108BD9-81ED-4DB2-BD59-A6C34878D82A}">
                        <a16:rowId xmlns:a16="http://schemas.microsoft.com/office/drawing/2014/main" val="156070532"/>
                      </a:ext>
                    </a:extLst>
                  </a:tr>
                  <a:tr h="144477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1100" dirty="0">
                              <a:effectLst/>
                            </a:rPr>
                            <a:t>Анализ востребованности ЦОК в Библиотеке, разработанного специалистами Московской области</a:t>
                          </a:r>
                        </a:p>
                      </a:txBody>
                      <a:tcPr marL="59903" marR="59903" marT="47922" marB="47922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1100">
                              <a:effectLst/>
                            </a:rPr>
                            <a:t>Анализ просмотра разработанного контента</a:t>
                          </a:r>
                        </a:p>
                      </a:txBody>
                      <a:tcPr marL="59903" marR="59903" marT="47922" marB="47922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9903" marR="59903" marT="47922" marB="47922">
                        <a:blipFill>
                          <a:blip r:embed="rId2"/>
                          <a:stretch>
                            <a:fillRect l="-76107" t="-165546" r="-30653" b="-8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100" dirty="0">
                              <a:effectLst/>
                            </a:rPr>
                            <a:t>45%</a:t>
                          </a:r>
                        </a:p>
                      </a:txBody>
                      <a:tcPr marL="59903" marR="59903" marT="47922" marB="47922"/>
                    </a:tc>
                    <a:extLst>
                      <a:ext uri="{0D108BD9-81ED-4DB2-BD59-A6C34878D82A}">
                        <a16:rowId xmlns:a16="http://schemas.microsoft.com/office/drawing/2014/main" val="1256120466"/>
                      </a:ext>
                    </a:extLst>
                  </a:tr>
                  <a:tr h="11967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1100" dirty="0">
                              <a:effectLst/>
                            </a:rPr>
                            <a:t>Доля педагогических работников, прошедших диагностику цифровой грамотности и педагогического мастерства</a:t>
                          </a:r>
                        </a:p>
                      </a:txBody>
                      <a:tcPr marL="59903" marR="59903" marT="47922" marB="47922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1100" dirty="0">
                              <a:effectLst/>
                            </a:rPr>
                            <a:t>Анализ статистических данных.</a:t>
                          </a:r>
                        </a:p>
                        <a:p>
                          <a:pPr algn="l"/>
                          <a:r>
                            <a:rPr lang="ru-RU" sz="1100" dirty="0">
                              <a:effectLst/>
                            </a:rPr>
                            <a:t>Сбор данных осуществляется через статистические таблицы участников проекта</a:t>
                          </a:r>
                        </a:p>
                      </a:txBody>
                      <a:tcPr marL="59903" marR="59903" marT="47922" marB="47922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9903" marR="59903" marT="47922" marB="47922">
                        <a:blipFill>
                          <a:blip r:embed="rId2"/>
                          <a:stretch>
                            <a:fillRect l="-76107" t="-322449" r="-30653" b="-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100" dirty="0">
                              <a:effectLst/>
                            </a:rPr>
                            <a:t>80%</a:t>
                          </a:r>
                        </a:p>
                      </a:txBody>
                      <a:tcPr marL="59903" marR="59903" marT="47922" marB="47922"/>
                    </a:tc>
                    <a:extLst>
                      <a:ext uri="{0D108BD9-81ED-4DB2-BD59-A6C34878D82A}">
                        <a16:rowId xmlns:a16="http://schemas.microsoft.com/office/drawing/2014/main" val="348799392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8517941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2061</TotalTime>
  <Words>1332</Words>
  <Application>Microsoft Office PowerPoint</Application>
  <PresentationFormat>Широкоэкранный</PresentationFormat>
  <Paragraphs>167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SimSun</vt:lpstr>
      <vt:lpstr>Aptos</vt:lpstr>
      <vt:lpstr>Arial</vt:lpstr>
      <vt:lpstr>Calibri</vt:lpstr>
      <vt:lpstr>Calibri Light</vt:lpstr>
      <vt:lpstr>Cambria Math</vt:lpstr>
      <vt:lpstr>Helvetica Neue</vt:lpstr>
      <vt:lpstr>Mangal</vt:lpstr>
      <vt:lpstr>Times New Roman</vt:lpstr>
      <vt:lpstr>Wingdings</vt:lpstr>
      <vt:lpstr>1_Тема Office</vt:lpstr>
      <vt:lpstr>Default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Топал Елена Константиновна</dc:creator>
  <cp:lastModifiedBy>CNPPM-1</cp:lastModifiedBy>
  <cp:revision>229</cp:revision>
  <dcterms:modified xsi:type="dcterms:W3CDTF">2024-09-20T11:53:51Z</dcterms:modified>
</cp:coreProperties>
</file>