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318" r:id="rId3"/>
    <p:sldId id="258" r:id="rId4"/>
    <p:sldId id="283" r:id="rId5"/>
    <p:sldId id="267" r:id="rId6"/>
    <p:sldId id="272" r:id="rId7"/>
    <p:sldId id="285" r:id="rId8"/>
    <p:sldId id="293" r:id="rId9"/>
    <p:sldId id="295" r:id="rId10"/>
    <p:sldId id="306" r:id="rId11"/>
    <p:sldId id="309" r:id="rId12"/>
    <p:sldId id="298" r:id="rId13"/>
    <p:sldId id="296" r:id="rId14"/>
    <p:sldId id="311" r:id="rId15"/>
    <p:sldId id="307" r:id="rId16"/>
    <p:sldId id="301" r:id="rId17"/>
    <p:sldId id="297" r:id="rId18"/>
    <p:sldId id="308" r:id="rId19"/>
    <p:sldId id="310" r:id="rId20"/>
    <p:sldId id="300" r:id="rId21"/>
    <p:sldId id="302" r:id="rId22"/>
    <p:sldId id="304" r:id="rId23"/>
    <p:sldId id="305" r:id="rId24"/>
    <p:sldId id="315" r:id="rId25"/>
    <p:sldId id="292" r:id="rId26"/>
    <p:sldId id="316" r:id="rId27"/>
    <p:sldId id="317" r:id="rId28"/>
    <p:sldId id="286" r:id="rId29"/>
    <p:sldId id="312" r:id="rId30"/>
    <p:sldId id="313" r:id="rId31"/>
    <p:sldId id="287" r:id="rId32"/>
    <p:sldId id="288" r:id="rId33"/>
    <p:sldId id="290" r:id="rId34"/>
    <p:sldId id="291" r:id="rId35"/>
  </p:sldIdLst>
  <p:sldSz cx="12192000" cy="6858000"/>
  <p:notesSz cx="6858000" cy="9144000"/>
  <p:defaultTextStyle>
    <a:lvl1pPr>
      <a:defRPr>
        <a:latin typeface="+mj-lt"/>
        <a:ea typeface="+mj-ea"/>
        <a:cs typeface="+mj-cs"/>
        <a:sym typeface="Helvetica Neue"/>
      </a:defRPr>
    </a:lvl1pPr>
    <a:lvl2pPr>
      <a:defRPr>
        <a:latin typeface="+mj-lt"/>
        <a:ea typeface="+mj-ea"/>
        <a:cs typeface="+mj-cs"/>
        <a:sym typeface="Helvetica Neue"/>
      </a:defRPr>
    </a:lvl2pPr>
    <a:lvl3pPr>
      <a:defRPr>
        <a:latin typeface="+mj-lt"/>
        <a:ea typeface="+mj-ea"/>
        <a:cs typeface="+mj-cs"/>
        <a:sym typeface="Helvetica Neue"/>
      </a:defRPr>
    </a:lvl3pPr>
    <a:lvl4pPr>
      <a:defRPr>
        <a:latin typeface="+mj-lt"/>
        <a:ea typeface="+mj-ea"/>
        <a:cs typeface="+mj-cs"/>
        <a:sym typeface="Helvetica Neue"/>
      </a:defRPr>
    </a:lvl4pPr>
    <a:lvl5pPr>
      <a:defRPr>
        <a:latin typeface="+mj-lt"/>
        <a:ea typeface="+mj-ea"/>
        <a:cs typeface="+mj-cs"/>
        <a:sym typeface="Helvetica Neue"/>
      </a:defRPr>
    </a:lvl5pPr>
    <a:lvl6pPr>
      <a:defRPr>
        <a:latin typeface="+mj-lt"/>
        <a:ea typeface="+mj-ea"/>
        <a:cs typeface="+mj-cs"/>
        <a:sym typeface="Helvetica Neue"/>
      </a:defRPr>
    </a:lvl6pPr>
    <a:lvl7pPr>
      <a:defRPr>
        <a:latin typeface="+mj-lt"/>
        <a:ea typeface="+mj-ea"/>
        <a:cs typeface="+mj-cs"/>
        <a:sym typeface="Helvetica Neue"/>
      </a:defRPr>
    </a:lvl7pPr>
    <a:lvl8pPr>
      <a:defRPr>
        <a:latin typeface="+mj-lt"/>
        <a:ea typeface="+mj-ea"/>
        <a:cs typeface="+mj-cs"/>
        <a:sym typeface="Helvetica Neue"/>
      </a:defRPr>
    </a:lvl8pPr>
    <a:lvl9pPr>
      <a:defRPr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73C"/>
    <a:srgbClr val="CC00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472C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72C4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6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проекта ЭНШ прошли мониторинг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85-433C-B60A-AAF9C6823FC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6-4676-B0C0-ABBCEEE146B1}"/>
              </c:ext>
            </c:extLst>
          </c:dPt>
          <c:dPt>
            <c:idx val="2"/>
            <c:bubble3D val="0"/>
            <c:spPr>
              <a:solidFill>
                <a:srgbClr val="CC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616-4676-B0C0-ABBCEEE146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Успешно </c:v>
                </c:pt>
                <c:pt idx="1">
                  <c:v>Даны рекомендации</c:v>
                </c:pt>
                <c:pt idx="2">
                  <c:v>Отрицательный результат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</c:v>
                </c:pt>
                <c:pt idx="1">
                  <c:v>103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6-4676-B0C0-ABBCEEE146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148</c:v>
                </c:pt>
                <c:pt idx="1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E-4B67-BCDB-7CD380BD23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</c:v>
                </c:pt>
                <c:pt idx="1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E-46B2-BC73-B48D97D33C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6-4A5E-B41C-0FAF5329B6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125</c:v>
                </c:pt>
                <c:pt idx="1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6-4CEF-857D-CB27DDE433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</c:v>
                </c:pt>
                <c:pt idx="1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4D-4C9D-86A3-E24235DEC5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110</c:v>
                </c:pt>
                <c:pt idx="1">
                  <c:v>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C7-46ED-99F3-B8FDB06997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162</c:v>
                </c:pt>
                <c:pt idx="1">
                  <c:v>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1-4BD0-938D-0B37C6A52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160</c:v>
                </c:pt>
                <c:pt idx="1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E1-41F5-A6A7-F65D53CA4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</c:v>
                </c:pt>
                <c:pt idx="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9-4167-9EAE-BC12B42710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1-4707-B3A1-61F6CDDA83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13.10.2023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179</c:v>
                </c:pt>
                <c:pt idx="1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5-4A48-A360-84B56AE27F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</c:v>
                </c:pt>
                <c:pt idx="1">
                  <c:v>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71-4DC7-A651-00168482A4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138</c:v>
                </c:pt>
                <c:pt idx="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2-4A10-8186-250604C034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r>
              <a:rPr lang="ru-RU" b="1"/>
              <a:t>Динамика количества слушателей вебинаров для педагогов и участников тестирования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полугодие 2023/24 слушатели вебинара</c:v>
                </c:pt>
                <c:pt idx="1">
                  <c:v>I полугодие 2023/24 участники тестирования</c:v>
                </c:pt>
                <c:pt idx="2">
                  <c:v>II полугодие 2023/24 слушатели вебинара</c:v>
                </c:pt>
                <c:pt idx="3">
                  <c:v>II полугодие 2023/24 участники тестирования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178</c:v>
                </c:pt>
                <c:pt idx="1">
                  <c:v>218</c:v>
                </c:pt>
                <c:pt idx="2">
                  <c:v>143</c:v>
                </c:pt>
                <c:pt idx="3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9-46FC-90C2-87C961B950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полугодие 2023/24 слушатели вебинара</c:v>
                </c:pt>
                <c:pt idx="1">
                  <c:v>I полугодие 2023/24 участники тестирования</c:v>
                </c:pt>
                <c:pt idx="2">
                  <c:v>II полугодие 2023/24 слушатели вебинара</c:v>
                </c:pt>
                <c:pt idx="3">
                  <c:v>II полугодие 2023/24 участники тестирования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141</c:v>
                </c:pt>
                <c:pt idx="1">
                  <c:v>119</c:v>
                </c:pt>
                <c:pt idx="2">
                  <c:v>216</c:v>
                </c:pt>
                <c:pt idx="3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9-46FC-90C2-87C961B950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окружающий мир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I полугодие 2023/24 слушатели вебинара</c:v>
                </c:pt>
                <c:pt idx="1">
                  <c:v>I полугодие 2023/24 участники тестирования</c:v>
                </c:pt>
                <c:pt idx="2">
                  <c:v>II полугодие 2023/24 слушатели вебинара</c:v>
                </c:pt>
                <c:pt idx="3">
                  <c:v>II полугодие 2023/24 участники тестирования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161</c:v>
                </c:pt>
                <c:pt idx="1">
                  <c:v>143</c:v>
                </c:pt>
                <c:pt idx="2">
                  <c:v>209</c:v>
                </c:pt>
                <c:pt idx="3">
                  <c:v>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9-46FC-90C2-87C961B950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75386992"/>
        <c:axId val="1523390256"/>
      </c:barChart>
      <c:catAx>
        <c:axId val="13753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523390256"/>
        <c:crosses val="autoZero"/>
        <c:auto val="1"/>
        <c:lblAlgn val="ctr"/>
        <c:lblOffset val="100"/>
        <c:noMultiLvlLbl val="0"/>
      </c:catAx>
      <c:valAx>
        <c:axId val="15233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37538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181</c:v>
                </c:pt>
                <c:pt idx="1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D-459F-A78F-33262E1FCA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173</c:v>
                </c:pt>
                <c:pt idx="1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36-4B92-A353-4075E509D2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</c:v>
                </c:pt>
                <c:pt idx="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11-4B8D-A51A-14A286E992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144</c:v>
                </c:pt>
                <c:pt idx="1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5-43D4-8C55-9521EFC8CC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134</c:v>
                </c:pt>
                <c:pt idx="1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D-42C2-BED5-155C70A752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142</c:v>
                </c:pt>
                <c:pt idx="1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9-4E85-885D-5195409E6F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слушатели вебинара</c:v>
                </c:pt>
                <c:pt idx="1">
                  <c:v>участники тестирования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</c:v>
                </c:pt>
                <c:pt idx="1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A-4F25-8A44-058B8501FD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41290127"/>
        <c:axId val="1442707519"/>
      </c:barChart>
      <c:catAx>
        <c:axId val="14412901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2707519"/>
        <c:crosses val="autoZero"/>
        <c:auto val="1"/>
        <c:lblAlgn val="ctr"/>
        <c:lblOffset val="100"/>
        <c:noMultiLvlLbl val="0"/>
      </c:catAx>
      <c:valAx>
        <c:axId val="144270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ru-RU"/>
          </a:p>
        </c:txPr>
        <c:crossAx val="1441290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 Light" panose="020F0302020204030204" pitchFamily="34" charset="0"/>
          <a:cs typeface="Calibri Light" panose="020F030202020403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8724900" y="0"/>
            <a:ext cx="2628900" cy="65420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831850" y="4589462"/>
            <a:ext cx="10515600" cy="22685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0558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5183187" y="987425"/>
            <a:ext cx="6172202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839787" y="0"/>
            <a:ext cx="3932240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839787" y="2057400"/>
            <a:ext cx="3932240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6"/>
            <a:ext cx="10515600" cy="159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14760"/>
            <a:ext cx="2743200" cy="24830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1pPr>
      <a:lvl2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2pPr>
      <a:lvl3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3pPr>
      <a:lvl4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4pPr>
      <a:lvl5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5pPr>
      <a:lvl6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6pPr>
      <a:lvl7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7pPr>
      <a:lvl8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8pPr>
      <a:lvl9pPr>
        <a:lnSpc>
          <a:spcPct val="90000"/>
        </a:lnSpc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38" indent="-320038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1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OdfmccKvLyL9x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-akbooks.ru/product/paperbook-00000022/?als=by-subject-educational/laboratory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sCNwWaqNZVw" TargetMode="External"/><Relationship Id="rId5" Type="http://schemas.openxmlformats.org/officeDocument/2006/relationships/hyperlink" Target="https://akbooks.online/laboratoryrusbest/" TargetMode="External"/><Relationship Id="rId4" Type="http://schemas.openxmlformats.org/officeDocument/2006/relationships/hyperlink" Target="mailto:region@akademkniga.ru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164428" y="876391"/>
            <a:ext cx="6600034" cy="243373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Совещание руководителей проекта ЭНШ</a:t>
            </a:r>
          </a:p>
          <a:p>
            <a:pPr lvl="0" algn="l">
              <a:lnSpc>
                <a:spcPct val="120000"/>
              </a:lnSpc>
              <a:defRPr sz="1800"/>
            </a:pPr>
            <a:endParaRPr lang="ru-RU" sz="2800" b="1" dirty="0">
              <a:solidFill>
                <a:srgbClr val="1D3152"/>
              </a:solidFill>
            </a:endParaRPr>
          </a:p>
          <a:p>
            <a:pPr lvl="0" algn="l">
              <a:lnSpc>
                <a:spcPct val="120000"/>
              </a:lnSpc>
              <a:defRPr sz="1800"/>
            </a:pPr>
            <a:r>
              <a:rPr lang="ru-RU" sz="2800" b="1" dirty="0">
                <a:solidFill>
                  <a:srgbClr val="1D3152"/>
                </a:solidFill>
              </a:rPr>
              <a:t>«Анализ эффективности реализации ускоренного обучения»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025BC-60A9-48AA-9307-086AA6CB7560}"/>
              </a:ext>
            </a:extLst>
          </p:cNvPr>
          <p:cNvSpPr txBox="1"/>
          <p:nvPr/>
        </p:nvSpPr>
        <p:spPr>
          <a:xfrm>
            <a:off x="5164428" y="5750778"/>
            <a:ext cx="172576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1D3152"/>
                </a:solidFill>
                <a:latin typeface="Calibri"/>
                <a:cs typeface="Calibri"/>
              </a:rPr>
              <a:t>15.05.2024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525855" y="469573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03.11.2023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«Синонимы, антонимы и омонимы. Работа со словарями»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928650-04F4-4129-864C-81C7421CC5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1" y="1178359"/>
          <a:ext cx="4958273" cy="2214498"/>
        </p:xfrm>
        <a:graphic>
          <a:graphicData uri="http://schemas.openxmlformats.org/drawingml/2006/table">
            <a:tbl>
              <a:tblPr firstRow="1" firstCol="1" bandRow="1"/>
              <a:tblGrid>
                <a:gridCol w="1458195">
                  <a:extLst>
                    <a:ext uri="{9D8B030D-6E8A-4147-A177-3AD203B41FA5}">
                      <a16:colId xmlns:a16="http://schemas.microsoft.com/office/drawing/2014/main" val="2599240803"/>
                    </a:ext>
                  </a:extLst>
                </a:gridCol>
                <a:gridCol w="1847778">
                  <a:extLst>
                    <a:ext uri="{9D8B030D-6E8A-4147-A177-3AD203B41FA5}">
                      <a16:colId xmlns:a16="http://schemas.microsoft.com/office/drawing/2014/main" val="234559929"/>
                    </a:ext>
                  </a:extLst>
                </a:gridCol>
                <a:gridCol w="1652300">
                  <a:extLst>
                    <a:ext uri="{9D8B030D-6E8A-4147-A177-3AD203B41FA5}">
                      <a16:colId xmlns:a16="http://schemas.microsoft.com/office/drawing/2014/main" val="1040034166"/>
                    </a:ext>
                  </a:extLst>
                </a:gridCol>
              </a:tblGrid>
              <a:tr h="36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Ответили верно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Количество учителей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Доля, 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66255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1-й вопрос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230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93%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61161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2-й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168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68%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4438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3-й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185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75%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4863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4-й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244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98%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210443"/>
                  </a:ext>
                </a:extLst>
              </a:tr>
              <a:tr h="36908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Среднее значение: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83%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05226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9D396E-25FF-483F-B8F6-61BC1BBA6D41}"/>
              </a:ext>
            </a:extLst>
          </p:cNvPr>
          <p:cNvSpPr/>
          <p:nvPr/>
        </p:nvSpPr>
        <p:spPr>
          <a:xfrm>
            <a:off x="525855" y="3715649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01.12.2023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«Морфология. Части речи» 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0940CE3A-8508-42E3-A840-B329699D8B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0" y="4418245"/>
          <a:ext cx="4958273" cy="1845415"/>
        </p:xfrm>
        <a:graphic>
          <a:graphicData uri="http://schemas.openxmlformats.org/drawingml/2006/table">
            <a:tbl>
              <a:tblPr firstRow="1" firstCol="1" bandRow="1"/>
              <a:tblGrid>
                <a:gridCol w="1458195">
                  <a:extLst>
                    <a:ext uri="{9D8B030D-6E8A-4147-A177-3AD203B41FA5}">
                      <a16:colId xmlns:a16="http://schemas.microsoft.com/office/drawing/2014/main" val="2599240803"/>
                    </a:ext>
                  </a:extLst>
                </a:gridCol>
                <a:gridCol w="1847778">
                  <a:extLst>
                    <a:ext uri="{9D8B030D-6E8A-4147-A177-3AD203B41FA5}">
                      <a16:colId xmlns:a16="http://schemas.microsoft.com/office/drawing/2014/main" val="234559929"/>
                    </a:ext>
                  </a:extLst>
                </a:gridCol>
                <a:gridCol w="1652300">
                  <a:extLst>
                    <a:ext uri="{9D8B030D-6E8A-4147-A177-3AD203B41FA5}">
                      <a16:colId xmlns:a16="http://schemas.microsoft.com/office/drawing/2014/main" val="1040034166"/>
                    </a:ext>
                  </a:extLst>
                </a:gridCol>
              </a:tblGrid>
              <a:tr h="369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Ответили верно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Количество учителей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Доля, 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66255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1-й вопрос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138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80%</a:t>
                      </a:r>
                      <a:endParaRPr lang="ru-RU" sz="12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61161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2-й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171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99%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4438"/>
                  </a:ext>
                </a:extLst>
              </a:tr>
              <a:tr h="3690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3-й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110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64%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4863"/>
                  </a:ext>
                </a:extLst>
              </a:tr>
              <a:tr h="36908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Среднее значение: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81%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05226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44047" y="1453565"/>
          <a:ext cx="4457819" cy="168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44048" y="4418245"/>
          <a:ext cx="4457818" cy="1656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66736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474797" y="311231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12.01.2024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«Имя существительное. Постоянные морфологические признаки»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928650-04F4-4129-864C-81C7421CC5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046" y="877601"/>
          <a:ext cx="5058688" cy="1628532"/>
        </p:xfrm>
        <a:graphic>
          <a:graphicData uri="http://schemas.openxmlformats.org/drawingml/2006/table">
            <a:tbl>
              <a:tblPr firstRow="1" firstCol="1" bandRow="1"/>
              <a:tblGrid>
                <a:gridCol w="1487726">
                  <a:extLst>
                    <a:ext uri="{9D8B030D-6E8A-4147-A177-3AD203B41FA5}">
                      <a16:colId xmlns:a16="http://schemas.microsoft.com/office/drawing/2014/main" val="2599240803"/>
                    </a:ext>
                  </a:extLst>
                </a:gridCol>
                <a:gridCol w="1885199">
                  <a:extLst>
                    <a:ext uri="{9D8B030D-6E8A-4147-A177-3AD203B41FA5}">
                      <a16:colId xmlns:a16="http://schemas.microsoft.com/office/drawing/2014/main" val="234559929"/>
                    </a:ext>
                  </a:extLst>
                </a:gridCol>
                <a:gridCol w="1685763">
                  <a:extLst>
                    <a:ext uri="{9D8B030D-6E8A-4147-A177-3AD203B41FA5}">
                      <a16:colId xmlns:a16="http://schemas.microsoft.com/office/drawing/2014/main" val="1040034166"/>
                    </a:ext>
                  </a:extLst>
                </a:gridCol>
              </a:tblGrid>
              <a:tr h="271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Ответили верно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Количество учителей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Доля, 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66255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1-й вопрос</a:t>
                      </a:r>
                      <a:endParaRPr lang="ru-RU" sz="12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36</a:t>
                      </a:r>
                      <a:endParaRPr lang="ru-RU" sz="12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16%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61161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2-й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217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97%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4438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3-й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205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92%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4863"/>
                  </a:ext>
                </a:extLst>
              </a:tr>
              <a:tr h="2714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4-й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222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100%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210443"/>
                  </a:ext>
                </a:extLst>
              </a:tr>
              <a:tr h="271422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Среднее значение: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76%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0522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5B8F7F-230D-4A62-9A92-EE187EAE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539" y="824822"/>
            <a:ext cx="5702104" cy="2664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31735" y="2602936"/>
          <a:ext cx="4419198" cy="128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1CD2800-B0BF-4D12-8470-4B36E9139D2B}"/>
              </a:ext>
            </a:extLst>
          </p:cNvPr>
          <p:cNvSpPr/>
          <p:nvPr/>
        </p:nvSpPr>
        <p:spPr>
          <a:xfrm>
            <a:off x="474797" y="3910257"/>
            <a:ext cx="9530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02.02.2024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«Имя существительное. Непостоянные морфологические признаки» 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070A7E83-D2EB-4CCD-BB7B-ABAFFC0F15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2" y="4346222"/>
          <a:ext cx="4970852" cy="2065861"/>
        </p:xfrm>
        <a:graphic>
          <a:graphicData uri="http://schemas.openxmlformats.org/drawingml/2006/table">
            <a:tbl>
              <a:tblPr firstRow="1" firstCol="1" bandRow="1"/>
              <a:tblGrid>
                <a:gridCol w="1461894">
                  <a:extLst>
                    <a:ext uri="{9D8B030D-6E8A-4147-A177-3AD203B41FA5}">
                      <a16:colId xmlns:a16="http://schemas.microsoft.com/office/drawing/2014/main" val="1020116772"/>
                    </a:ext>
                  </a:extLst>
                </a:gridCol>
                <a:gridCol w="1852465">
                  <a:extLst>
                    <a:ext uri="{9D8B030D-6E8A-4147-A177-3AD203B41FA5}">
                      <a16:colId xmlns:a16="http://schemas.microsoft.com/office/drawing/2014/main" val="1731238574"/>
                    </a:ext>
                  </a:extLst>
                </a:gridCol>
                <a:gridCol w="1656493">
                  <a:extLst>
                    <a:ext uri="{9D8B030D-6E8A-4147-A177-3AD203B41FA5}">
                      <a16:colId xmlns:a16="http://schemas.microsoft.com/office/drawing/2014/main" val="1159081658"/>
                    </a:ext>
                  </a:extLst>
                </a:gridCol>
              </a:tblGrid>
              <a:tr h="2951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92532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266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100%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331599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194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73%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057923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263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99%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072830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251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94%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587298"/>
                  </a:ext>
                </a:extLst>
              </a:tr>
              <a:tr h="2951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5-й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266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100%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862785"/>
                  </a:ext>
                </a:extLst>
              </a:tr>
              <a:tr h="295123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93%</a:t>
                      </a:r>
                      <a:endParaRPr lang="ru-RU" sz="14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538709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41469D2-BE74-479D-B40D-5E5AEF7DB97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44606" y="4472447"/>
          <a:ext cx="3928283" cy="170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9828695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C240F0-4342-4121-9C12-3E4AE329A2FF}"/>
              </a:ext>
            </a:extLst>
          </p:cNvPr>
          <p:cNvSpPr/>
          <p:nvPr/>
        </p:nvSpPr>
        <p:spPr>
          <a:xfrm>
            <a:off x="506886" y="408060"/>
            <a:ext cx="7621115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01.03.2024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«Имя прилагательное как часть речи»</a:t>
            </a: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4BDCA447-89EF-42BE-B0F3-B30C495A2A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886" y="889692"/>
          <a:ext cx="5284317" cy="1942375"/>
        </p:xfrm>
        <a:graphic>
          <a:graphicData uri="http://schemas.openxmlformats.org/drawingml/2006/table">
            <a:tbl>
              <a:tblPr firstRow="1" firstCol="1" bandRow="1"/>
              <a:tblGrid>
                <a:gridCol w="1554081">
                  <a:extLst>
                    <a:ext uri="{9D8B030D-6E8A-4147-A177-3AD203B41FA5}">
                      <a16:colId xmlns:a16="http://schemas.microsoft.com/office/drawing/2014/main" val="4226002940"/>
                    </a:ext>
                  </a:extLst>
                </a:gridCol>
                <a:gridCol w="2136551">
                  <a:extLst>
                    <a:ext uri="{9D8B030D-6E8A-4147-A177-3AD203B41FA5}">
                      <a16:colId xmlns:a16="http://schemas.microsoft.com/office/drawing/2014/main" val="2411302275"/>
                    </a:ext>
                  </a:extLst>
                </a:gridCol>
                <a:gridCol w="1593685">
                  <a:extLst>
                    <a:ext uri="{9D8B030D-6E8A-4147-A177-3AD203B41FA5}">
                      <a16:colId xmlns:a16="http://schemas.microsoft.com/office/drawing/2014/main" val="1241392489"/>
                    </a:ext>
                  </a:extLst>
                </a:gridCol>
              </a:tblGrid>
              <a:tr h="4882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296780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239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97%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068915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247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100%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77621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237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96%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82279"/>
                  </a:ext>
                </a:extLst>
              </a:tr>
              <a:tr h="290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223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90%</a:t>
                      </a:r>
                      <a:endParaRPr lang="ru-RU" sz="14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53906"/>
                  </a:ext>
                </a:extLst>
              </a:tr>
              <a:tr h="29083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4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96%</a:t>
                      </a:r>
                      <a:endParaRPr lang="ru-RU" sz="14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785552"/>
                  </a:ext>
                </a:extLst>
              </a:tr>
            </a:tbl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B881B6-8D81-456C-8CC0-110CCBEC40EE}"/>
              </a:ext>
            </a:extLst>
          </p:cNvPr>
          <p:cNvSpPr/>
          <p:nvPr/>
        </p:nvSpPr>
        <p:spPr>
          <a:xfrm>
            <a:off x="506886" y="3256796"/>
            <a:ext cx="6751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12.04.2024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«Самостоятельные и служебные части речи» 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E5A7B8B-F6ED-4BED-8A79-69103D1AE3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887" y="3877852"/>
          <a:ext cx="5284316" cy="1942374"/>
        </p:xfrm>
        <a:graphic>
          <a:graphicData uri="http://schemas.openxmlformats.org/drawingml/2006/table">
            <a:tbl>
              <a:tblPr firstRow="1" firstCol="1" bandRow="1"/>
              <a:tblGrid>
                <a:gridCol w="1554081">
                  <a:extLst>
                    <a:ext uri="{9D8B030D-6E8A-4147-A177-3AD203B41FA5}">
                      <a16:colId xmlns:a16="http://schemas.microsoft.com/office/drawing/2014/main" val="266799123"/>
                    </a:ext>
                  </a:extLst>
                </a:gridCol>
                <a:gridCol w="1969283">
                  <a:extLst>
                    <a:ext uri="{9D8B030D-6E8A-4147-A177-3AD203B41FA5}">
                      <a16:colId xmlns:a16="http://schemas.microsoft.com/office/drawing/2014/main" val="3809530894"/>
                    </a:ext>
                  </a:extLst>
                </a:gridCol>
                <a:gridCol w="1760952">
                  <a:extLst>
                    <a:ext uri="{9D8B030D-6E8A-4147-A177-3AD203B41FA5}">
                      <a16:colId xmlns:a16="http://schemas.microsoft.com/office/drawing/2014/main" val="903548527"/>
                    </a:ext>
                  </a:extLst>
                </a:gridCol>
              </a:tblGrid>
              <a:tr h="323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831702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99,6%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488992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99,6%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082539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94,0%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556221"/>
                  </a:ext>
                </a:extLst>
              </a:tr>
              <a:tr h="3237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63,8%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120680"/>
                  </a:ext>
                </a:extLst>
              </a:tr>
              <a:tr h="323729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89,3%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172768"/>
                  </a:ext>
                </a:extLst>
              </a:tr>
            </a:tbl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1139357"/>
          <a:ext cx="4402667" cy="144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00799" y="4014258"/>
          <a:ext cx="4097868" cy="167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228644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84882" y="1454053"/>
            <a:ext cx="7465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06.10.2023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«Устные и письменные вычислительные приёмы» </a:t>
            </a:r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FF1A060-7E6C-4785-9E46-8CAB3E3C17FB}"/>
              </a:ext>
            </a:extLst>
          </p:cNvPr>
          <p:cNvSpPr/>
          <p:nvPr/>
        </p:nvSpPr>
        <p:spPr>
          <a:xfrm>
            <a:off x="685339" y="990463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Предмет: математика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8E0DCFD-DF00-4DF9-8BB1-AB986CF786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9957" y="1961077"/>
          <a:ext cx="4966922" cy="1934796"/>
        </p:xfrm>
        <a:graphic>
          <a:graphicData uri="http://schemas.openxmlformats.org/drawingml/2006/table">
            <a:tbl>
              <a:tblPr firstRow="1" firstCol="1" bandRow="1"/>
              <a:tblGrid>
                <a:gridCol w="1460738">
                  <a:extLst>
                    <a:ext uri="{9D8B030D-6E8A-4147-A177-3AD203B41FA5}">
                      <a16:colId xmlns:a16="http://schemas.microsoft.com/office/drawing/2014/main" val="2284064768"/>
                    </a:ext>
                  </a:extLst>
                </a:gridCol>
                <a:gridCol w="1768824">
                  <a:extLst>
                    <a:ext uri="{9D8B030D-6E8A-4147-A177-3AD203B41FA5}">
                      <a16:colId xmlns:a16="http://schemas.microsoft.com/office/drawing/2014/main" val="119328235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45584605"/>
                    </a:ext>
                  </a:extLst>
                </a:gridCol>
              </a:tblGrid>
              <a:tr h="65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17153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200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44521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135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63%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0348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170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79%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386268"/>
                  </a:ext>
                </a:extLst>
              </a:tr>
              <a:tr h="31999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78%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05166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D896E4-56DC-4400-8961-57C6532A230C}"/>
              </a:ext>
            </a:extLst>
          </p:cNvPr>
          <p:cNvSpPr/>
          <p:nvPr/>
        </p:nvSpPr>
        <p:spPr>
          <a:xfrm>
            <a:off x="684881" y="372636"/>
            <a:ext cx="93923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Тестирование для проверки изученного материала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1B810D6-F0FA-48BD-B09E-FB1A64B7F9A7}"/>
              </a:ext>
            </a:extLst>
          </p:cNvPr>
          <p:cNvSpPr/>
          <p:nvPr/>
        </p:nvSpPr>
        <p:spPr>
          <a:xfrm>
            <a:off x="806434" y="4023165"/>
            <a:ext cx="6355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10.11.2023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«Математические действия» 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27F2C7D3-200F-44AB-8C0A-9C06C382C1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6434" y="4436549"/>
          <a:ext cx="4966922" cy="1934796"/>
        </p:xfrm>
        <a:graphic>
          <a:graphicData uri="http://schemas.openxmlformats.org/drawingml/2006/table">
            <a:tbl>
              <a:tblPr firstRow="1" firstCol="1" bandRow="1"/>
              <a:tblGrid>
                <a:gridCol w="1460738">
                  <a:extLst>
                    <a:ext uri="{9D8B030D-6E8A-4147-A177-3AD203B41FA5}">
                      <a16:colId xmlns:a16="http://schemas.microsoft.com/office/drawing/2014/main" val="2284064768"/>
                    </a:ext>
                  </a:extLst>
                </a:gridCol>
                <a:gridCol w="1768824">
                  <a:extLst>
                    <a:ext uri="{9D8B030D-6E8A-4147-A177-3AD203B41FA5}">
                      <a16:colId xmlns:a16="http://schemas.microsoft.com/office/drawing/2014/main" val="119328235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45584605"/>
                    </a:ext>
                  </a:extLst>
                </a:gridCol>
              </a:tblGrid>
              <a:tr h="65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17153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96%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44521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249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100%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0348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88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35%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386268"/>
                  </a:ext>
                </a:extLst>
              </a:tr>
              <a:tr h="31999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77%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05166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15123" y="2140126"/>
          <a:ext cx="4230299" cy="160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15123" y="4600054"/>
          <a:ext cx="4230299" cy="160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633046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5279562-5DD1-4699-9B2A-41274167DE49}"/>
              </a:ext>
            </a:extLst>
          </p:cNvPr>
          <p:cNvSpPr/>
          <p:nvPr/>
        </p:nvSpPr>
        <p:spPr>
          <a:xfrm>
            <a:off x="684881" y="769749"/>
            <a:ext cx="58175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07.12.2023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«Задача. Математическая задача»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F877D9F9-BC0A-4F78-AF18-6BDBE279078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802" y="1318210"/>
          <a:ext cx="5162356" cy="1934796"/>
        </p:xfrm>
        <a:graphic>
          <a:graphicData uri="http://schemas.openxmlformats.org/drawingml/2006/table">
            <a:tbl>
              <a:tblPr firstRow="1" firstCol="1" bandRow="1"/>
              <a:tblGrid>
                <a:gridCol w="1518214">
                  <a:extLst>
                    <a:ext uri="{9D8B030D-6E8A-4147-A177-3AD203B41FA5}">
                      <a16:colId xmlns:a16="http://schemas.microsoft.com/office/drawing/2014/main" val="2284064768"/>
                    </a:ext>
                  </a:extLst>
                </a:gridCol>
                <a:gridCol w="1838422">
                  <a:extLst>
                    <a:ext uri="{9D8B030D-6E8A-4147-A177-3AD203B41FA5}">
                      <a16:colId xmlns:a16="http://schemas.microsoft.com/office/drawing/2014/main" val="1193282353"/>
                    </a:ext>
                  </a:extLst>
                </a:gridCol>
                <a:gridCol w="1805720">
                  <a:extLst>
                    <a:ext uri="{9D8B030D-6E8A-4147-A177-3AD203B41FA5}">
                      <a16:colId xmlns:a16="http://schemas.microsoft.com/office/drawing/2014/main" val="1645584605"/>
                    </a:ext>
                  </a:extLst>
                </a:gridCol>
              </a:tblGrid>
              <a:tr h="65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17153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183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100%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44521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120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66%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0348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95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52%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386268"/>
                  </a:ext>
                </a:extLst>
              </a:tr>
              <a:tr h="31999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72%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0516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1CE385D-E3C2-4746-91A2-FE57E63BC0C9}"/>
              </a:ext>
            </a:extLst>
          </p:cNvPr>
          <p:cNvSpPr/>
          <p:nvPr/>
        </p:nvSpPr>
        <p:spPr>
          <a:xfrm>
            <a:off x="746923" y="3604995"/>
            <a:ext cx="5868366" cy="13234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3.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К какому типу относится следующая задача:  </a:t>
            </a:r>
            <a:r>
              <a:rPr kumimoji="0" lang="ru-RU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Вычисли площадь клумбы прямоугольной формы, имеющая длину 10 м и ширину 8 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Учебно-практическая задача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10151" y="1419341"/>
          <a:ext cx="4334053" cy="173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2294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84881" y="403532"/>
            <a:ext cx="7273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19.01.2024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«Задача. Структура задачи. Решение задачи»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8E0DCFD-DF00-4DF9-8BB1-AB986CF786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802" y="890978"/>
          <a:ext cx="4966922" cy="1934796"/>
        </p:xfrm>
        <a:graphic>
          <a:graphicData uri="http://schemas.openxmlformats.org/drawingml/2006/table">
            <a:tbl>
              <a:tblPr firstRow="1" firstCol="1" bandRow="1"/>
              <a:tblGrid>
                <a:gridCol w="1460738">
                  <a:extLst>
                    <a:ext uri="{9D8B030D-6E8A-4147-A177-3AD203B41FA5}">
                      <a16:colId xmlns:a16="http://schemas.microsoft.com/office/drawing/2014/main" val="2284064768"/>
                    </a:ext>
                  </a:extLst>
                </a:gridCol>
                <a:gridCol w="1768824">
                  <a:extLst>
                    <a:ext uri="{9D8B030D-6E8A-4147-A177-3AD203B41FA5}">
                      <a16:colId xmlns:a16="http://schemas.microsoft.com/office/drawing/2014/main" val="119328235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645584605"/>
                    </a:ext>
                  </a:extLst>
                </a:gridCol>
              </a:tblGrid>
              <a:tr h="654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517153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98%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44521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232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94%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870348"/>
                  </a:ext>
                </a:extLst>
              </a:tr>
              <a:tr h="3199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181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74%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386268"/>
                  </a:ext>
                </a:extLst>
              </a:tr>
              <a:tr h="31999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88%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005166"/>
                  </a:ext>
                </a:extLst>
              </a:tr>
            </a:tbl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03D2FD9-DEA9-41CF-AFB3-7CA1EC807B8C}"/>
              </a:ext>
            </a:extLst>
          </p:cNvPr>
          <p:cNvSpPr/>
          <p:nvPr/>
        </p:nvSpPr>
        <p:spPr>
          <a:xfrm>
            <a:off x="684881" y="3046273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09.02.2024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«Задача. Моделирование простой задачи»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DECF51C2-6FA3-410E-A463-FB6DF7F013B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802" y="3536360"/>
          <a:ext cx="4966922" cy="1595167"/>
        </p:xfrm>
        <a:graphic>
          <a:graphicData uri="http://schemas.openxmlformats.org/drawingml/2006/table">
            <a:tbl>
              <a:tblPr firstRow="1" firstCol="1" bandRow="1"/>
              <a:tblGrid>
                <a:gridCol w="1460738">
                  <a:extLst>
                    <a:ext uri="{9D8B030D-6E8A-4147-A177-3AD203B41FA5}">
                      <a16:colId xmlns:a16="http://schemas.microsoft.com/office/drawing/2014/main" val="1164744929"/>
                    </a:ext>
                  </a:extLst>
                </a:gridCol>
                <a:gridCol w="1780438">
                  <a:extLst>
                    <a:ext uri="{9D8B030D-6E8A-4147-A177-3AD203B41FA5}">
                      <a16:colId xmlns:a16="http://schemas.microsoft.com/office/drawing/2014/main" val="3821982546"/>
                    </a:ext>
                  </a:extLst>
                </a:gridCol>
                <a:gridCol w="1725746">
                  <a:extLst>
                    <a:ext uri="{9D8B030D-6E8A-4147-A177-3AD203B41FA5}">
                      <a16:colId xmlns:a16="http://schemas.microsoft.com/office/drawing/2014/main" val="3305226251"/>
                    </a:ext>
                  </a:extLst>
                </a:gridCol>
              </a:tblGrid>
              <a:tr h="447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759137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206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91%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789333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151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67%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492242"/>
                  </a:ext>
                </a:extLst>
              </a:tr>
              <a:tr h="27123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108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48%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77807"/>
                  </a:ext>
                </a:extLst>
              </a:tr>
              <a:tr h="27123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69%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371808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E98FF9-E570-465A-BEAC-E992B09D8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089" y="3536360"/>
            <a:ext cx="6102378" cy="210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75903" y="912718"/>
          <a:ext cx="4300186" cy="154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99308" y="5131527"/>
          <a:ext cx="4255910" cy="133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64369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EC3BB6-A11A-4DC7-A4EA-4642D332BC0D}"/>
              </a:ext>
            </a:extLst>
          </p:cNvPr>
          <p:cNvSpPr/>
          <p:nvPr/>
        </p:nvSpPr>
        <p:spPr>
          <a:xfrm>
            <a:off x="593441" y="429617"/>
            <a:ext cx="6096000" cy="4070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15.03.2024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«Сложные (составные) задачи»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56E193A-E10E-4EDE-8A3E-4FAC0EACBC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1" y="939734"/>
          <a:ext cx="4702968" cy="1742891"/>
        </p:xfrm>
        <a:graphic>
          <a:graphicData uri="http://schemas.openxmlformats.org/drawingml/2006/table">
            <a:tbl>
              <a:tblPr firstRow="1" firstCol="1" bandRow="1"/>
              <a:tblGrid>
                <a:gridCol w="1624037">
                  <a:extLst>
                    <a:ext uri="{9D8B030D-6E8A-4147-A177-3AD203B41FA5}">
                      <a16:colId xmlns:a16="http://schemas.microsoft.com/office/drawing/2014/main" val="1070771212"/>
                    </a:ext>
                  </a:extLst>
                </a:gridCol>
                <a:gridCol w="1643954">
                  <a:extLst>
                    <a:ext uri="{9D8B030D-6E8A-4147-A177-3AD203B41FA5}">
                      <a16:colId xmlns:a16="http://schemas.microsoft.com/office/drawing/2014/main" val="1668294604"/>
                    </a:ext>
                  </a:extLst>
                </a:gridCol>
                <a:gridCol w="1434977">
                  <a:extLst>
                    <a:ext uri="{9D8B030D-6E8A-4147-A177-3AD203B41FA5}">
                      <a16:colId xmlns:a16="http://schemas.microsoft.com/office/drawing/2014/main" val="110696780"/>
                    </a:ext>
                  </a:extLst>
                </a:gridCol>
              </a:tblGrid>
              <a:tr h="413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052594"/>
                  </a:ext>
                </a:extLst>
              </a:tr>
              <a:tr h="308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127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45%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147145"/>
                  </a:ext>
                </a:extLst>
              </a:tr>
              <a:tr h="308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247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87%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892925"/>
                  </a:ext>
                </a:extLst>
              </a:tr>
              <a:tr h="3081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171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60%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761351"/>
                  </a:ext>
                </a:extLst>
              </a:tr>
              <a:tr h="308167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64%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771435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D108C9-E325-41BF-98B7-03AEEF1F4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92" y="1036433"/>
            <a:ext cx="6151789" cy="277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E0E2769-0AC4-4097-85D1-56CD0ACB17EA}"/>
              </a:ext>
            </a:extLst>
          </p:cNvPr>
          <p:cNvSpPr/>
          <p:nvPr/>
        </p:nvSpPr>
        <p:spPr>
          <a:xfrm>
            <a:off x="593441" y="4172283"/>
            <a:ext cx="936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05.04.2024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«Задачи с избыточными или недостающими данными»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DCFCC071-DBFE-40DB-8035-50CD5726F6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1" y="4728963"/>
          <a:ext cx="4702968" cy="1531047"/>
        </p:xfrm>
        <a:graphic>
          <a:graphicData uri="http://schemas.openxmlformats.org/drawingml/2006/table">
            <a:tbl>
              <a:tblPr firstRow="1" firstCol="1" bandRow="1"/>
              <a:tblGrid>
                <a:gridCol w="1601119">
                  <a:extLst>
                    <a:ext uri="{9D8B030D-6E8A-4147-A177-3AD203B41FA5}">
                      <a16:colId xmlns:a16="http://schemas.microsoft.com/office/drawing/2014/main" val="1996980115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4133805464"/>
                    </a:ext>
                  </a:extLst>
                </a:gridCol>
                <a:gridCol w="1403678">
                  <a:extLst>
                    <a:ext uri="{9D8B030D-6E8A-4147-A177-3AD203B41FA5}">
                      <a16:colId xmlns:a16="http://schemas.microsoft.com/office/drawing/2014/main" val="3480281127"/>
                    </a:ext>
                  </a:extLst>
                </a:gridCol>
              </a:tblGrid>
              <a:tr h="5557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80671"/>
                  </a:ext>
                </a:extLst>
              </a:tr>
              <a:tr h="325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94%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475525"/>
                  </a:ext>
                </a:extLst>
              </a:tr>
              <a:tr h="3251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45596"/>
                  </a:ext>
                </a:extLst>
              </a:tr>
              <a:tr h="325105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993024"/>
                  </a:ext>
                </a:extLst>
              </a:tr>
            </a:tbl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8720" y="2760704"/>
          <a:ext cx="4075289" cy="133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96000" y="4741674"/>
          <a:ext cx="4357511" cy="1518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5330818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84881" y="1768286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20.10.2023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«Методические рекомендации» </a:t>
            </a:r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FF1A060-7E6C-4785-9E46-8CAB3E3C17FB}"/>
              </a:ext>
            </a:extLst>
          </p:cNvPr>
          <p:cNvSpPr/>
          <p:nvPr/>
        </p:nvSpPr>
        <p:spPr>
          <a:xfrm>
            <a:off x="684881" y="1078531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Предмет: окружающий мир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50EAAE-AB83-4052-8CF5-6615F966E0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1" y="2372002"/>
          <a:ext cx="4957425" cy="2133070"/>
        </p:xfrm>
        <a:graphic>
          <a:graphicData uri="http://schemas.openxmlformats.org/drawingml/2006/table">
            <a:tbl>
              <a:tblPr firstRow="1" firstCol="1" bandRow="1"/>
              <a:tblGrid>
                <a:gridCol w="1457945">
                  <a:extLst>
                    <a:ext uri="{9D8B030D-6E8A-4147-A177-3AD203B41FA5}">
                      <a16:colId xmlns:a16="http://schemas.microsoft.com/office/drawing/2014/main" val="1847923597"/>
                    </a:ext>
                  </a:extLst>
                </a:gridCol>
                <a:gridCol w="2010315">
                  <a:extLst>
                    <a:ext uri="{9D8B030D-6E8A-4147-A177-3AD203B41FA5}">
                      <a16:colId xmlns:a16="http://schemas.microsoft.com/office/drawing/2014/main" val="2386988130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892777481"/>
                    </a:ext>
                  </a:extLst>
                </a:gridCol>
              </a:tblGrid>
              <a:tr h="542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293264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203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89%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92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211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93%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97640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194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85%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86261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124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55%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803226"/>
                  </a:ext>
                </a:extLst>
              </a:tr>
              <a:tr h="265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На 5-й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126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56%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987843"/>
                  </a:ext>
                </a:extLst>
              </a:tr>
              <a:tr h="265089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76%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03825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7F7EAF8-EF00-423C-96CF-157D286BB727}"/>
              </a:ext>
            </a:extLst>
          </p:cNvPr>
          <p:cNvSpPr/>
          <p:nvPr/>
        </p:nvSpPr>
        <p:spPr>
          <a:xfrm>
            <a:off x="684881" y="372636"/>
            <a:ext cx="93923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Тестирование для проверки изученного материала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E82AD61-54E3-4F0F-A4D4-EF53A969E3D3}"/>
              </a:ext>
            </a:extLst>
          </p:cNvPr>
          <p:cNvSpPr/>
          <p:nvPr/>
        </p:nvSpPr>
        <p:spPr>
          <a:xfrm>
            <a:off x="5930537" y="2378202"/>
            <a:ext cx="5576582" cy="33709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4.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Какой метод обучения преобладает на этапе адаптации учащихся к деятельности на уроке (по методическим рекомендациям)?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Проблемная ситуация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Neue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5.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Какой компонент в структуре методических рекомендаций совпадает со структурой проектной деятельности?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Проблематизация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Neue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24348" y="4591466"/>
          <a:ext cx="4278489" cy="166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858057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25960" y="687786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17.11.2023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«Моделирование содержания урока на основе ФРП»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50EAAE-AB83-4052-8CF5-6615F966E0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802" y="1198969"/>
          <a:ext cx="4957425" cy="2029654"/>
        </p:xfrm>
        <a:graphic>
          <a:graphicData uri="http://schemas.openxmlformats.org/drawingml/2006/table">
            <a:tbl>
              <a:tblPr firstRow="1" firstCol="1" bandRow="1"/>
              <a:tblGrid>
                <a:gridCol w="1457945">
                  <a:extLst>
                    <a:ext uri="{9D8B030D-6E8A-4147-A177-3AD203B41FA5}">
                      <a16:colId xmlns:a16="http://schemas.microsoft.com/office/drawing/2014/main" val="1847923597"/>
                    </a:ext>
                  </a:extLst>
                </a:gridCol>
                <a:gridCol w="2010315">
                  <a:extLst>
                    <a:ext uri="{9D8B030D-6E8A-4147-A177-3AD203B41FA5}">
                      <a16:colId xmlns:a16="http://schemas.microsoft.com/office/drawing/2014/main" val="2386988130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892777481"/>
                    </a:ext>
                  </a:extLst>
                </a:gridCol>
              </a:tblGrid>
              <a:tr h="516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293264"/>
                  </a:ext>
                </a:extLst>
              </a:tr>
              <a:tr h="25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76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40%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921"/>
                  </a:ext>
                </a:extLst>
              </a:tr>
              <a:tr h="25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25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19%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97640"/>
                  </a:ext>
                </a:extLst>
              </a:tr>
              <a:tr h="25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176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92%</a:t>
                      </a:r>
                      <a:endParaRPr lang="ru-RU" sz="1600" kern="1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86261"/>
                  </a:ext>
                </a:extLst>
              </a:tr>
              <a:tr h="25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102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53%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803226"/>
                  </a:ext>
                </a:extLst>
              </a:tr>
              <a:tr h="2522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на 5-й вопрос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sym typeface="Calibri"/>
                        </a:rPr>
                        <a:t>43%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39903"/>
                  </a:ext>
                </a:extLst>
              </a:tr>
              <a:tr h="252237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50%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0382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960C8B-4619-4465-98B2-8B2E657219BB}"/>
              </a:ext>
            </a:extLst>
          </p:cNvPr>
          <p:cNvSpPr/>
          <p:nvPr/>
        </p:nvSpPr>
        <p:spPr>
          <a:xfrm>
            <a:off x="743802" y="4798188"/>
            <a:ext cx="4957425" cy="13949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1.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Какой принцип лежит в основе дидактической модели АПРИ по предмету Окружающий мир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Приоритет содержания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EFDDCE-2A6A-44FC-9B3A-EFC2C098A6D6}"/>
              </a:ext>
            </a:extLst>
          </p:cNvPr>
          <p:cNvSpPr/>
          <p:nvPr/>
        </p:nvSpPr>
        <p:spPr>
          <a:xfrm>
            <a:off x="6096000" y="1581327"/>
            <a:ext cx="5576582" cy="4358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2.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На основе каких ведущих идей осуществлён отбор содержания программы по окружающему миру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Раскрытие роли человека в природе и обществе; Изучение многообразия мира от частиц вещества до вселенной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Neue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4.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Какой метод обучения лежит в основе структурирования содержания урока?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Моделирование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Neue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5.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Каких материков нет на Земле?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Азия, Америка, Аргентина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7601" y="3346656"/>
          <a:ext cx="4380088" cy="133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53543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55420" y="878042"/>
            <a:ext cx="1082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26.01.2024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«Анализ комплексной диагностической работы для 1 класса»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B50EAAE-AB83-4052-8CF5-6615F966E02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802" y="1722297"/>
          <a:ext cx="4957425" cy="2243431"/>
        </p:xfrm>
        <a:graphic>
          <a:graphicData uri="http://schemas.openxmlformats.org/drawingml/2006/table">
            <a:tbl>
              <a:tblPr firstRow="1" firstCol="1" bandRow="1"/>
              <a:tblGrid>
                <a:gridCol w="1457945">
                  <a:extLst>
                    <a:ext uri="{9D8B030D-6E8A-4147-A177-3AD203B41FA5}">
                      <a16:colId xmlns:a16="http://schemas.microsoft.com/office/drawing/2014/main" val="1847923597"/>
                    </a:ext>
                  </a:extLst>
                </a:gridCol>
                <a:gridCol w="2010315">
                  <a:extLst>
                    <a:ext uri="{9D8B030D-6E8A-4147-A177-3AD203B41FA5}">
                      <a16:colId xmlns:a16="http://schemas.microsoft.com/office/drawing/2014/main" val="2386988130"/>
                    </a:ext>
                  </a:extLst>
                </a:gridCol>
                <a:gridCol w="1489165">
                  <a:extLst>
                    <a:ext uri="{9D8B030D-6E8A-4147-A177-3AD203B41FA5}">
                      <a16:colId xmlns:a16="http://schemas.microsoft.com/office/drawing/2014/main" val="2892777481"/>
                    </a:ext>
                  </a:extLst>
                </a:gridCol>
              </a:tblGrid>
              <a:tr h="6515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4293264"/>
                  </a:ext>
                </a:extLst>
              </a:tr>
              <a:tr h="31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26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13%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7921"/>
                  </a:ext>
                </a:extLst>
              </a:tr>
              <a:tr h="31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140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71%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97640"/>
                  </a:ext>
                </a:extLst>
              </a:tr>
              <a:tr h="31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146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74%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686261"/>
                  </a:ext>
                </a:extLst>
              </a:tr>
              <a:tr h="31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102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52%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803226"/>
                  </a:ext>
                </a:extLst>
              </a:tr>
              <a:tr h="318370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52%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303825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960C8B-4619-4465-98B2-8B2E657219BB}"/>
              </a:ext>
            </a:extLst>
          </p:cNvPr>
          <p:cNvSpPr/>
          <p:nvPr/>
        </p:nvSpPr>
        <p:spPr>
          <a:xfrm>
            <a:off x="6066539" y="2073244"/>
            <a:ext cx="5576582" cy="33709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1.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Какое умение по результатам КДР является сформированным у всех учащихся?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Ответ.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Нет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Helvetica Neue"/>
            </a:endParaRP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Вопрос 4.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 Какое умение учащихся повышенного уровня сформировано лучше всего? </a:t>
            </a:r>
          </a:p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Ответ: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Helvetica Neue"/>
              </a:rPr>
              <a:t>Умение использовать данные таблицы, интерпретировать информацию; построение рассуждения; умения устанавливать соответствие (задание 9)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5047" y="4348318"/>
          <a:ext cx="4334934" cy="1579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41616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363370" y="876391"/>
            <a:ext cx="6401092" cy="243373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4900" b="1" dirty="0">
                <a:solidFill>
                  <a:srgbClr val="1D3152"/>
                </a:solidFill>
              </a:rPr>
              <a:t>Итоги мониторинга сайтов, мониторинга показателей эффективности реализации проекта «Инновационная модель «Эффективная начальная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7407880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84881" y="892585"/>
            <a:ext cx="108222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16.02.2024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«Особенности изучения окружающего мира во 2 классе ЭНШ»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0AA307A-D4F1-4963-A7DE-6522059487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41435" y="1559919"/>
          <a:ext cx="4879895" cy="2251471"/>
        </p:xfrm>
        <a:graphic>
          <a:graphicData uri="http://schemas.openxmlformats.org/drawingml/2006/table">
            <a:tbl>
              <a:tblPr firstRow="1" firstCol="1" bandRow="1"/>
              <a:tblGrid>
                <a:gridCol w="1588056">
                  <a:extLst>
                    <a:ext uri="{9D8B030D-6E8A-4147-A177-3AD203B41FA5}">
                      <a16:colId xmlns:a16="http://schemas.microsoft.com/office/drawing/2014/main" val="1943175940"/>
                    </a:ext>
                  </a:extLst>
                </a:gridCol>
                <a:gridCol w="1685109">
                  <a:extLst>
                    <a:ext uri="{9D8B030D-6E8A-4147-A177-3AD203B41FA5}">
                      <a16:colId xmlns:a16="http://schemas.microsoft.com/office/drawing/2014/main" val="4042863821"/>
                    </a:ext>
                  </a:extLst>
                </a:gridCol>
                <a:gridCol w="1606730">
                  <a:extLst>
                    <a:ext uri="{9D8B030D-6E8A-4147-A177-3AD203B41FA5}">
                      <a16:colId xmlns:a16="http://schemas.microsoft.com/office/drawing/2014/main" val="976756860"/>
                    </a:ext>
                  </a:extLst>
                </a:gridCol>
              </a:tblGrid>
              <a:tr h="315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51510"/>
                  </a:ext>
                </a:extLst>
              </a:tr>
              <a:tr h="290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133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59%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11022"/>
                  </a:ext>
                </a:extLst>
              </a:tr>
              <a:tr h="290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217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96%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38018"/>
                  </a:ext>
                </a:extLst>
              </a:tr>
              <a:tr h="290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74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33%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807954"/>
                  </a:ext>
                </a:extLst>
              </a:tr>
              <a:tr h="290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195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87%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324833"/>
                  </a:ext>
                </a:extLst>
              </a:tr>
              <a:tr h="2902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5-й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223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99%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1744794"/>
                  </a:ext>
                </a:extLst>
              </a:tr>
              <a:tr h="29020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75%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64406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AF29FB-CB17-4D15-9E27-FEEE887F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8" y="4133007"/>
            <a:ext cx="5838304" cy="2230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025A86-4EB6-4008-A230-2432B9863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35" y="4133007"/>
            <a:ext cx="5284467" cy="2230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27459" y="1743232"/>
          <a:ext cx="4277608" cy="168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890758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743802" y="492635"/>
            <a:ext cx="1082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22.03.2024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«ФРП как содержательная основа изучения предмета окружающий мир. Современный урок»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1A7DFEC-01EA-4B59-A448-FC38A3100F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90029" y="1323632"/>
          <a:ext cx="4590415" cy="2307595"/>
        </p:xfrm>
        <a:graphic>
          <a:graphicData uri="http://schemas.openxmlformats.org/drawingml/2006/table">
            <a:tbl>
              <a:tblPr firstRow="1" firstCol="1" bandRow="1"/>
              <a:tblGrid>
                <a:gridCol w="1350010">
                  <a:extLst>
                    <a:ext uri="{9D8B030D-6E8A-4147-A177-3AD203B41FA5}">
                      <a16:colId xmlns:a16="http://schemas.microsoft.com/office/drawing/2014/main" val="240242394"/>
                    </a:ext>
                  </a:extLst>
                </a:gridCol>
                <a:gridCol w="1710690">
                  <a:extLst>
                    <a:ext uri="{9D8B030D-6E8A-4147-A177-3AD203B41FA5}">
                      <a16:colId xmlns:a16="http://schemas.microsoft.com/office/drawing/2014/main" val="183886335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3274257516"/>
                    </a:ext>
                  </a:extLst>
                </a:gridCol>
              </a:tblGrid>
              <a:tr h="106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Ответили верно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Количество учителей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Доля, 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24856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1-й вопрос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78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38%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5926159"/>
                  </a:ext>
                </a:extLst>
              </a:tr>
              <a:tr h="488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2-й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172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85%</a:t>
                      </a:r>
                      <a:endParaRPr lang="ru-RU" sz="1600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973457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3-й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188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93%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41227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4-й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139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68%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515430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5-й вопрос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170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84%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525429"/>
                  </a:ext>
                </a:extLst>
              </a:tr>
              <a:tr h="793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на 6-й вопрос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70</a:t>
                      </a:r>
                      <a:endParaRPr lang="ru-RU" sz="16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34%</a:t>
                      </a:r>
                      <a:endParaRPr lang="ru-RU" sz="16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553800"/>
                  </a:ext>
                </a:extLst>
              </a:tr>
              <a:tr h="301566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Среднее значение:</a:t>
                      </a:r>
                      <a:endParaRPr lang="ru-RU" sz="1600" kern="10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  <a:sym typeface="Calibri"/>
                        </a:rPr>
                        <a:t>67%</a:t>
                      </a:r>
                      <a:endParaRPr lang="ru-RU" sz="1600" b="1" kern="1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  <a:sym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8245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B5C0FE-3535-4557-88CC-93FD1F8C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1" y="3892731"/>
            <a:ext cx="5397152" cy="237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FD86E1-A982-4069-8130-12DDAC374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34" y="3187337"/>
            <a:ext cx="5780091" cy="308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71096" y="1323632"/>
          <a:ext cx="4356629" cy="1645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2188122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733907" y="475826"/>
            <a:ext cx="93407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19.04.2024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«Подготовка младших школьников к ВПР по окружающему миру»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1F5EE60-55A5-45E7-85A3-EA0346E8F69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3907" y="985942"/>
          <a:ext cx="3736758" cy="3926017"/>
        </p:xfrm>
        <a:graphic>
          <a:graphicData uri="http://schemas.openxmlformats.org/drawingml/2006/table">
            <a:tbl>
              <a:tblPr firstRow="1" firstCol="1" bandRow="1"/>
              <a:tblGrid>
                <a:gridCol w="1026926">
                  <a:extLst>
                    <a:ext uri="{9D8B030D-6E8A-4147-A177-3AD203B41FA5}">
                      <a16:colId xmlns:a16="http://schemas.microsoft.com/office/drawing/2014/main" val="2804948919"/>
                    </a:ext>
                  </a:extLst>
                </a:gridCol>
                <a:gridCol w="1157598">
                  <a:extLst>
                    <a:ext uri="{9D8B030D-6E8A-4147-A177-3AD203B41FA5}">
                      <a16:colId xmlns:a16="http://schemas.microsoft.com/office/drawing/2014/main" val="3700119055"/>
                    </a:ext>
                  </a:extLst>
                </a:gridCol>
                <a:gridCol w="1552234">
                  <a:extLst>
                    <a:ext uri="{9D8B030D-6E8A-4147-A177-3AD203B41FA5}">
                      <a16:colId xmlns:a16="http://schemas.microsoft.com/office/drawing/2014/main" val="2210742897"/>
                    </a:ext>
                  </a:extLst>
                </a:gridCol>
              </a:tblGrid>
              <a:tr h="483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ответили на вопрос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учителей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Доля, 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99853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04149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41702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272798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753968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6600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80592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686097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09667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683786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12889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45843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11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48897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840320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14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  <a:endParaRPr lang="ru-RU" sz="11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196814"/>
                  </a:ext>
                </a:extLst>
              </a:tr>
              <a:tr h="2122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100" kern="1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ru-RU" sz="11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358719"/>
                  </a:ext>
                </a:extLst>
              </a:tr>
              <a:tr h="212237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значение: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658760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4EDA9A-9016-4600-BFBF-4DBE06021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52" y="1108246"/>
            <a:ext cx="5737241" cy="245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AD5474-4878-4273-AA56-6DAC6A33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852" y="3836852"/>
            <a:ext cx="5737241" cy="2506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33907" y="5090281"/>
          <a:ext cx="3736758" cy="133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83070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D3CC1F-C841-4892-B98D-8279EB3F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945" y="126003"/>
            <a:ext cx="4777829" cy="229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8E504-DD19-49D2-8877-F86E5FCF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66" y="2450103"/>
            <a:ext cx="5551734" cy="229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94CFC3-6156-4421-9EB6-8B83F4AE1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58" y="4774203"/>
            <a:ext cx="52387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CCA83A-FE1F-442A-B043-2E4F10B6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539" y="1288053"/>
            <a:ext cx="51530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D876F9-72A9-4BCD-8363-E893F593C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2538" y="3588748"/>
            <a:ext cx="5153025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23556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BA06065-C90C-47E6-B837-393859E8BA69}"/>
              </a:ext>
            </a:extLst>
          </p:cNvPr>
          <p:cNvGraphicFramePr/>
          <p:nvPr/>
        </p:nvGraphicFramePr>
        <p:xfrm>
          <a:off x="1800578" y="1265766"/>
          <a:ext cx="8438444" cy="432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673892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363370" y="876392"/>
            <a:ext cx="6401092" cy="297715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4900" b="1" dirty="0">
                <a:solidFill>
                  <a:srgbClr val="1D3152"/>
                </a:solidFill>
              </a:rPr>
              <a:t>Примерный план реализации проекта «Инновационная модель «Эффективная начальная школа» на 2024-2025 учебный год </a:t>
            </a:r>
            <a:endParaRPr sz="4900" b="1" dirty="0">
              <a:solidFill>
                <a:srgbClr val="1D31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8134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4881" y="681291"/>
            <a:ext cx="841889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Очное собеседование 2024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679382" y="1360375"/>
            <a:ext cx="10833235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Для новых участников и не прошедших мониторинг (19 школ)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2" y="2002407"/>
            <a:ext cx="10763317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Ссылка на график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3"/>
              </a:rPr>
              <a:t>https://disk.yandex.ru/i/OdfmccKvLyL9xA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6D207755-B77D-4DD3-9115-2924CCF37929}"/>
              </a:ext>
            </a:extLst>
          </p:cNvPr>
          <p:cNvSpPr/>
          <p:nvPr/>
        </p:nvSpPr>
        <p:spPr>
          <a:xfrm>
            <a:off x="5357947" y="2807331"/>
            <a:ext cx="1476103" cy="1515291"/>
          </a:xfrm>
          <a:prstGeom prst="downArrow">
            <a:avLst/>
          </a:prstGeom>
          <a:solidFill>
            <a:srgbClr val="EB7C3C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j-ea"/>
              <a:cs typeface="+mj-cs"/>
              <a:sym typeface="Helvetica Neue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id="{8F0D704D-F1EB-44EB-A468-E832D574EFCB}"/>
              </a:ext>
            </a:extLst>
          </p:cNvPr>
          <p:cNvSpPr/>
          <p:nvPr/>
        </p:nvSpPr>
        <p:spPr>
          <a:xfrm>
            <a:off x="2056368" y="4740499"/>
            <a:ext cx="8079259" cy="7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Август 2024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– определен состав участников проекта ЭНШ 2024/2025 учебного года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699318" y="1751975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Первый четверг месяца 15:30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3" y="2020126"/>
            <a:ext cx="7900076" cy="341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8375749-0525-4614-B741-BFD666B4C43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9318" y="2361754"/>
          <a:ext cx="10813299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4964">
                  <a:extLst>
                    <a:ext uri="{9D8B030D-6E8A-4147-A177-3AD203B41FA5}">
                      <a16:colId xmlns:a16="http://schemas.microsoft.com/office/drawing/2014/main" val="3223016874"/>
                    </a:ext>
                  </a:extLst>
                </a:gridCol>
                <a:gridCol w="8228335">
                  <a:extLst>
                    <a:ext uri="{9D8B030D-6E8A-4147-A177-3AD203B41FA5}">
                      <a16:colId xmlns:a16="http://schemas.microsoft.com/office/drawing/2014/main" val="4002237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Сроки проведения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Тема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81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Сентябрь 2024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/>
                      </a:pPr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стартовой диагностики в 1 классе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550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Октябрь 2024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адаптационного периода в 1 классе</a:t>
                      </a:r>
                      <a:endParaRPr lang="ru-RU" sz="16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566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Ноябрь 2024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School</a:t>
                      </a:r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report</a:t>
                      </a:r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как форма учета личностных достижений обучающихся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56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Декабрь 2024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промежуточной аттестации в 1 классе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009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Февраль 2025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Аспектный анализ посещения урока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339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Март 2025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Управленческие решения и этапы открытия 1 класса (ускоренное обучение)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545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Апрель 2025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Организация промежуточной аттестации в 2-4 классах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009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Май 2025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Анализ эффективности реализации ускоренного обучения</a:t>
                      </a:r>
                    </a:p>
                  </a:txBody>
                  <a:tcPr>
                    <a:lnL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7C3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54957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7DE06E-10FF-4E5F-A2AB-5C00C9D20775}"/>
              </a:ext>
            </a:extLst>
          </p:cNvPr>
          <p:cNvSpPr/>
          <p:nvPr/>
        </p:nvSpPr>
        <p:spPr>
          <a:xfrm>
            <a:off x="679383" y="489706"/>
            <a:ext cx="9431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Совещание руководителей по вопросам реализации ускоренного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4694090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3" y="579301"/>
            <a:ext cx="8418897" cy="978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Постоянно действующие вебинары для педагогов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679383" y="1927133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Каждую пятницу 16:00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2" y="2577910"/>
            <a:ext cx="10724491" cy="19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 неделя – русский язык</a:t>
            </a:r>
          </a:p>
          <a:p>
            <a:pPr lvl="0"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 неделя – развитие речи </a:t>
            </a:r>
            <a:r>
              <a:rPr lang="ru-RU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 творческая лаборатория 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 неделя – математика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4 неделя – окружающий мир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 неделя – эффективные приемы формирования читательской грамотности</a:t>
            </a:r>
          </a:p>
        </p:txBody>
      </p:sp>
      <p:sp>
        <p:nvSpPr>
          <p:cNvPr id="5" name="Shape 57">
            <a:extLst>
              <a:ext uri="{FF2B5EF4-FFF2-40B4-BE49-F238E27FC236}">
                <a16:creationId xmlns:a16="http://schemas.microsoft.com/office/drawing/2014/main" id="{11923DF0-E73A-459A-AD23-809BAF9491A4}"/>
              </a:ext>
            </a:extLst>
          </p:cNvPr>
          <p:cNvSpPr/>
          <p:nvPr/>
        </p:nvSpPr>
        <p:spPr>
          <a:xfrm>
            <a:off x="679382" y="4936442"/>
            <a:ext cx="10724491" cy="1051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Тестирование после каждого вебинара, кроме «Эффективные приемы формирования читательской грамотности»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Доступ к тесту закрыт в понедельник 16:00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809210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33758" y="1282764"/>
            <a:ext cx="11007647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Вы обсудите главный вопрос в обучении школьников русскому языку: можно ли научить детей писать грамотно?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Есть ли панацея от орфографических ошибок?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Разберете причины появления орфографических ошибок у детей: от неумения применять правила до отсутствия базовых представлений об устройстве и взаимодействии языковых единиц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Творческая лаборатория проходит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дистанционно 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 течение 60 минут, 1 раз в месяц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 удобном для Вас режиме (онлайн, офлайн)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F9EE4-A0E8-4BD0-A9D5-B8988D0ACB29}"/>
              </a:ext>
            </a:extLst>
          </p:cNvPr>
          <p:cNvSpPr/>
          <p:nvPr/>
        </p:nvSpPr>
        <p:spPr>
          <a:xfrm>
            <a:off x="550594" y="346107"/>
            <a:ext cx="9688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Творческая лаборатория «Как научить школьников решать орфографические задачи, чтобы писать грамотно?»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6EC5EF3-B54E-4DC3-8FFC-B88E25FAE992}"/>
              </a:ext>
            </a:extLst>
          </p:cNvPr>
          <p:cNvSpPr/>
          <p:nvPr/>
        </p:nvSpPr>
        <p:spPr>
          <a:xfrm>
            <a:off x="633758" y="3918344"/>
            <a:ext cx="11007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Преимущества участника творческой лаборатории: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БЕСПЛАТНОЕ обучение в творческой лаборатории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ПЕРСОНАЛЬНОЕ СОПРОВОЖДЕНИЕ авторов и методистов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ПОЛУЧЕНИЕ СЕРТИФИКАТА эксперта-консультанта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Каждый участник творческой лаборатории получит: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примерную программу курса внеурочной деятельности «Решение орфографических задач на уроках русского языка»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основные инструменты, необходимые для формирования грамотного младшего школьника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развернутую методику работы по решению орфографических задач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41808480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6B5274-812C-46C4-B628-0CB143F5F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787" y="541421"/>
            <a:ext cx="4090201" cy="577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9BD2FEF-A9A3-464A-A970-E8BB4BA9E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592140"/>
              </p:ext>
            </p:extLst>
          </p:nvPr>
        </p:nvGraphicFramePr>
        <p:xfrm>
          <a:off x="5305925" y="1215190"/>
          <a:ext cx="5612063" cy="415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04965" y="1024676"/>
            <a:ext cx="11089052" cy="5235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Способ 1.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Приобрести комплект пособий комплект пособий  для участника творческой лаборатории. Цена комплекта – 2020 рублей (без учета стоимости доставки) на сайте издательства Академкнига/Учебник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3"/>
              </a:rPr>
              <a:t>https://shop-akbooks.ru/product/paperbook-00000022/?als=by-subject-educational/laboratory/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Способ 2.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Приобрести комплекты пособий для образовательной организации.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Для подготовки документов и заключения договора необходимо отправить заполненную форму заказа и список участников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4"/>
              </a:rPr>
              <a:t>region@akademkniga.ru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Минимальное количество ДЛЯ ОБРАЗОВАТЕЛЬНЫХ ОРГАНИЗАЦИЙ – 10 комплектов пособий. Оплата транспортных расходов за счет издательства. Количество педагогов – участников творческой лаборатории равно количеству приобретенных комплектов. 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В состав комплекта для участника творческой лаборатории входит четыре учебных пособия, соответствующие ФГОС начального общего образования. Каждое пособие содержит цифровой код для загрузки интерактивной версии пособия.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Подробная информация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по ссылке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  <a:hlinkClick r:id="rId5"/>
              </a:rPr>
              <a:t>https://akbooks.online/laboratoryrusbest/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Галуга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Марина Васильевна, 89168581293 (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WhatsAPP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3C34DFD-4D18-4940-84EE-E84D3BD65CFA}"/>
              </a:ext>
            </a:extLst>
          </p:cNvPr>
          <p:cNvSpPr/>
          <p:nvPr/>
        </p:nvSpPr>
        <p:spPr>
          <a:xfrm>
            <a:off x="604966" y="444262"/>
            <a:ext cx="6669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Как стать участником творческой лаборатории?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73AC69-2565-4849-A6AB-ED712981A89F}"/>
              </a:ext>
            </a:extLst>
          </p:cNvPr>
          <p:cNvSpPr/>
          <p:nvPr/>
        </p:nvSpPr>
        <p:spPr>
          <a:xfrm>
            <a:off x="7274328" y="6009368"/>
            <a:ext cx="4599336" cy="369332"/>
          </a:xfrm>
          <a:prstGeom prst="rect">
            <a:avLst/>
          </a:prstGeom>
          <a:ln w="28575">
            <a:solidFill>
              <a:srgbClr val="E8573C"/>
            </a:solidFill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Видеоролик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https://youtu.be/sCNwWaqNZVw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1912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9383" y="1549000"/>
            <a:ext cx="10842057" cy="37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Октябрь – ноябрь 2024 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«Методика и инструменты сопровождения проектной и учебно-исследовательской деятельности с учетом требований ФГОС общего образования»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Ноябрь – декабрь 2024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«Система оценки образовательных достижений младших школьников в соответствии с ФГОС НОО»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Май 2025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«Проектирование современного урока в соответствии с требованиями федерального государственного образовательного стандарта начального общего образования»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74DB-2547-419E-A014-D0131027E225}"/>
              </a:ext>
            </a:extLst>
          </p:cNvPr>
          <p:cNvSpPr/>
          <p:nvPr/>
        </p:nvSpPr>
        <p:spPr>
          <a:xfrm>
            <a:off x="679383" y="622021"/>
            <a:ext cx="6341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Курсы повышения квалификации </a:t>
            </a:r>
          </a:p>
        </p:txBody>
      </p:sp>
    </p:spTree>
    <p:extLst>
      <p:ext uri="{BB962C8B-B14F-4D97-AF65-F5344CB8AC3E}">
        <p14:creationId xmlns:p14="http://schemas.microsoft.com/office/powerpoint/2010/main" val="219630329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9382" y="575373"/>
            <a:ext cx="4695699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Тематические недели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679382" y="1170311"/>
            <a:ext cx="10580800" cy="840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Отчет о проведении мероприятий в рамках тематической недели размещается до понедельника следующей недели на сайте ОО в подразделе Эффективная начальная школа (2-3 фотографии с новостным описанием)   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79382" y="2069948"/>
            <a:ext cx="10580800" cy="1990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 неделя «Исследовательская лаборатория: Математика вокруг нас»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2 неделя «Экспериментариум: путь к познанию»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3 неделя «Творческая мастерская: творчество и коммуникация»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4 неделя «Марафон: движение и здоровье»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5 неделя «Взаимодействие: общеобразовательная организация – семья»</a:t>
            </a:r>
          </a:p>
        </p:txBody>
      </p:sp>
      <p:sp>
        <p:nvSpPr>
          <p:cNvPr id="5" name="Shape 55">
            <a:extLst>
              <a:ext uri="{FF2B5EF4-FFF2-40B4-BE49-F238E27FC236}">
                <a16:creationId xmlns:a16="http://schemas.microsoft.com/office/drawing/2014/main" id="{223C5111-AF30-4659-A130-B2776E7F6E7D}"/>
              </a:ext>
            </a:extLst>
          </p:cNvPr>
          <p:cNvSpPr/>
          <p:nvPr/>
        </p:nvSpPr>
        <p:spPr>
          <a:xfrm>
            <a:off x="679382" y="4364931"/>
            <a:ext cx="4695699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Ключевые события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0A65EA04-6322-460B-A6F6-D1347DCDBFD9}"/>
              </a:ext>
            </a:extLst>
          </p:cNvPr>
          <p:cNvSpPr/>
          <p:nvPr/>
        </p:nvSpPr>
        <p:spPr>
          <a:xfrm>
            <a:off x="679382" y="4909693"/>
            <a:ext cx="10580800" cy="5909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Отчет о проведении мероприятий в рамках ключевого события размещается не позднее следующего дня на сайте ОО в подразделе Эффективная начальная школа (2-3 фотографии с новостным описанием)    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id="{DD467C7A-4ACA-4CA4-A19E-3866967DD2B4}"/>
              </a:ext>
            </a:extLst>
          </p:cNvPr>
          <p:cNvSpPr/>
          <p:nvPr/>
        </p:nvSpPr>
        <p:spPr>
          <a:xfrm>
            <a:off x="679382" y="5509855"/>
            <a:ext cx="10698366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Расписание будет составлено после публикации Единого календаря образовательных событий на 2024-2025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07322CB-B319-4BE2-8D0D-D16CBF0517B4}"/>
              </a:ext>
            </a:extLst>
          </p:cNvPr>
          <p:cNvCxnSpPr/>
          <p:nvPr/>
        </p:nvCxnSpPr>
        <p:spPr>
          <a:xfrm>
            <a:off x="783770" y="4232365"/>
            <a:ext cx="4310743" cy="0"/>
          </a:xfrm>
          <a:prstGeom prst="line">
            <a:avLst/>
          </a:prstGeom>
          <a:noFill/>
          <a:ln w="25400" cap="flat">
            <a:solidFill>
              <a:srgbClr val="EB7C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866840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74971" y="736781"/>
            <a:ext cx="9770903" cy="757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Конференция проектных и учебно-исследовательских работ обучающихся «Что, как и почему?»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Shape 57">
            <a:extLst>
              <a:ext uri="{FF2B5EF4-FFF2-40B4-BE49-F238E27FC236}">
                <a16:creationId xmlns:a16="http://schemas.microsoft.com/office/drawing/2014/main" id="{7EED471F-5FC7-4995-B568-FC055F778A34}"/>
              </a:ext>
            </a:extLst>
          </p:cNvPr>
          <p:cNvSpPr/>
          <p:nvPr/>
        </p:nvSpPr>
        <p:spPr>
          <a:xfrm>
            <a:off x="674971" y="1610830"/>
            <a:ext cx="10842057" cy="11798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Ноябрь 2024 – январь 2025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– муниципальный этап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Февраль 2025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– зональный этап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Апрель 2025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итоговое очное мероприятие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2B4BA6-96F5-4063-A361-418A39BC8333}"/>
              </a:ext>
            </a:extLst>
          </p:cNvPr>
          <p:cNvSpPr/>
          <p:nvPr/>
        </p:nvSpPr>
        <p:spPr>
          <a:xfrm>
            <a:off x="674969" y="4865979"/>
            <a:ext cx="107071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Научно-практическая конференция «Опыт реализации проекта «Эффективная начальная школа»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01DEE9B-4058-48FB-8779-F68A48650C49}"/>
              </a:ext>
            </a:extLst>
          </p:cNvPr>
          <p:cNvCxnSpPr/>
          <p:nvPr/>
        </p:nvCxnSpPr>
        <p:spPr>
          <a:xfrm>
            <a:off x="783770" y="4571999"/>
            <a:ext cx="4310743" cy="0"/>
          </a:xfrm>
          <a:prstGeom prst="line">
            <a:avLst/>
          </a:prstGeom>
          <a:noFill/>
          <a:ln w="25400" cap="flat">
            <a:solidFill>
              <a:srgbClr val="EB7C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D8CED0AD-8B77-42F0-812A-98B3A43B9FCF}"/>
              </a:ext>
            </a:extLst>
          </p:cNvPr>
          <p:cNvCxnSpPr/>
          <p:nvPr/>
        </p:nvCxnSpPr>
        <p:spPr>
          <a:xfrm>
            <a:off x="783770" y="3114251"/>
            <a:ext cx="4310743" cy="0"/>
          </a:xfrm>
          <a:prstGeom prst="line">
            <a:avLst/>
          </a:prstGeom>
          <a:noFill/>
          <a:ln w="25400" cap="flat">
            <a:solidFill>
              <a:srgbClr val="EB7C3C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7CCC50-1A2B-43A6-AF5B-1A3BEDAA89F4}"/>
              </a:ext>
            </a:extLst>
          </p:cNvPr>
          <p:cNvSpPr/>
          <p:nvPr/>
        </p:nvSpPr>
        <p:spPr>
          <a:xfrm>
            <a:off x="674970" y="3406247"/>
            <a:ext cx="9641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Региональные семинары «Лучшие практики реализации проекта»</a:t>
            </a:r>
          </a:p>
        </p:txBody>
      </p:sp>
      <p:sp>
        <p:nvSpPr>
          <p:cNvPr id="10" name="Shape 57">
            <a:extLst>
              <a:ext uri="{FF2B5EF4-FFF2-40B4-BE49-F238E27FC236}">
                <a16:creationId xmlns:a16="http://schemas.microsoft.com/office/drawing/2014/main" id="{7729B08C-AEB9-4787-AB56-3159AAAD9491}"/>
              </a:ext>
            </a:extLst>
          </p:cNvPr>
          <p:cNvSpPr/>
          <p:nvPr/>
        </p:nvSpPr>
        <p:spPr>
          <a:xfrm>
            <a:off x="738164" y="3891323"/>
            <a:ext cx="10580800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 раз в квартал на базе ОО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A133D4-7B3C-4D3A-82EB-9A274F6CC6AF}"/>
              </a:ext>
            </a:extLst>
          </p:cNvPr>
          <p:cNvSpPr/>
          <p:nvPr/>
        </p:nvSpPr>
        <p:spPr>
          <a:xfrm>
            <a:off x="738164" y="5696976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Июнь 2025</a:t>
            </a:r>
          </a:p>
        </p:txBody>
      </p:sp>
    </p:spTree>
    <p:extLst>
      <p:ext uri="{BB962C8B-B14F-4D97-AF65-F5344CB8AC3E}">
        <p14:creationId xmlns:p14="http://schemas.microsoft.com/office/powerpoint/2010/main" val="3629903826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74971" y="1687499"/>
            <a:ext cx="10842057" cy="34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ЕЖЕНЕДЕЛЬНО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проведения тематических недель/ ключевых событий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Сентябрь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проведения стартовой диагностики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Октябрь - ноябрь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программ внеурочной деятельности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Декабрь - январь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проведения промежуточной аттестации в 1 классе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Февраль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проведения аудита/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самоаудита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урока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Март - апрель – 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мониторинг сайтов, мониторинг показателей эффективности реализации проекта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B7C3C"/>
              </a:buClr>
              <a:buSzTx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Май –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мониторинг проведения промежуточной аттестации во 2-4 классах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F574DB-2547-419E-A014-D0131027E225}"/>
              </a:ext>
            </a:extLst>
          </p:cNvPr>
          <p:cNvSpPr/>
          <p:nvPr/>
        </p:nvSpPr>
        <p:spPr>
          <a:xfrm>
            <a:off x="757645" y="622021"/>
            <a:ext cx="7135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Мониторинг реализации проекта ЭНШ </a:t>
            </a:r>
          </a:p>
        </p:txBody>
      </p:sp>
    </p:spTree>
    <p:extLst>
      <p:ext uri="{BB962C8B-B14F-4D97-AF65-F5344CB8AC3E}">
        <p14:creationId xmlns:p14="http://schemas.microsoft.com/office/powerpoint/2010/main" val="25359374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D878DC-792E-43AC-A360-B40C146F1AF6}"/>
              </a:ext>
            </a:extLst>
          </p:cNvPr>
          <p:cNvSpPr/>
          <p:nvPr/>
        </p:nvSpPr>
        <p:spPr>
          <a:xfrm>
            <a:off x="324077" y="266596"/>
            <a:ext cx="7148854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 школ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ПРОШЛИ МОНИТОРИНГ САЙТОВ, МОНИТОРИНГ ПОКАЗАТЕЛЕЙ ЭФФЕКТИВНОСТИ РЕАЛИЗАЦИИ ПРОЕКТА:</a:t>
            </a:r>
          </a:p>
          <a:p>
            <a:endParaRPr lang="ru-RU" sz="1400" dirty="0"/>
          </a:p>
          <a:p>
            <a:r>
              <a:rPr lang="ru-RU" sz="1050" b="1" dirty="0"/>
              <a:t>Балашиха: </a:t>
            </a:r>
            <a:r>
              <a:rPr lang="ru-RU" sz="1050" dirty="0"/>
              <a:t>Гимназия № 2, 9, 11, Земская, </a:t>
            </a:r>
            <a:r>
              <a:rPr lang="ru-RU" sz="1050" dirty="0" err="1"/>
              <a:t>Салтыковская</a:t>
            </a:r>
            <a:r>
              <a:rPr lang="ru-RU" sz="1050" dirty="0"/>
              <a:t>; СОШ № 3, 12, 15, 27 </a:t>
            </a:r>
          </a:p>
          <a:p>
            <a:r>
              <a:rPr lang="ru-RU" sz="1050" b="1" dirty="0"/>
              <a:t>Богородский:</a:t>
            </a:r>
            <a:r>
              <a:rPr lang="ru-RU" sz="1050" dirty="0"/>
              <a:t> ЦО № 2, 5, 26, 30, 33, 62</a:t>
            </a:r>
          </a:p>
          <a:p>
            <a:r>
              <a:rPr lang="ru-RU" sz="1050" b="1" dirty="0"/>
              <a:t>Бронницы:</a:t>
            </a:r>
            <a:r>
              <a:rPr lang="ru-RU" sz="1050" dirty="0"/>
              <a:t> СОШ № 2</a:t>
            </a:r>
          </a:p>
          <a:p>
            <a:r>
              <a:rPr lang="ru-RU" sz="1050" b="1" dirty="0"/>
              <a:t>Воскресенск:</a:t>
            </a:r>
            <a:r>
              <a:rPr lang="ru-RU" sz="1050" dirty="0"/>
              <a:t> Москворецкая гимназия </a:t>
            </a:r>
          </a:p>
          <a:p>
            <a:r>
              <a:rPr lang="ru-RU" sz="1050" b="1" dirty="0"/>
              <a:t>Дмитровский: </a:t>
            </a:r>
            <a:r>
              <a:rPr lang="ru-RU" sz="1050" dirty="0"/>
              <a:t>Лицей №4, СОШ № 3, 10, Рогачевская, </a:t>
            </a:r>
            <a:r>
              <a:rPr lang="ru-RU" sz="1050" dirty="0" err="1"/>
              <a:t>Яхромская</a:t>
            </a:r>
            <a:r>
              <a:rPr lang="ru-RU" sz="1050" dirty="0"/>
              <a:t> СОШ № 1 </a:t>
            </a:r>
          </a:p>
          <a:p>
            <a:r>
              <a:rPr lang="ru-RU" sz="1050" b="1" dirty="0"/>
              <a:t>Домодедово: </a:t>
            </a:r>
            <a:r>
              <a:rPr lang="ru-RU" sz="1050" dirty="0"/>
              <a:t>СОШ №1, 8, 9, </a:t>
            </a:r>
          </a:p>
          <a:p>
            <a:r>
              <a:rPr lang="ru-RU" sz="1050" b="1" dirty="0"/>
              <a:t>Егорьевск:</a:t>
            </a:r>
            <a:r>
              <a:rPr lang="ru-RU" sz="1050" dirty="0"/>
              <a:t> СОШ № 13</a:t>
            </a:r>
          </a:p>
          <a:p>
            <a:r>
              <a:rPr lang="ru-RU" sz="1050" b="1" dirty="0"/>
              <a:t>Жуковский: </a:t>
            </a:r>
            <a:r>
              <a:rPr lang="ru-RU" sz="1050" dirty="0"/>
              <a:t>СОШ № 15</a:t>
            </a:r>
          </a:p>
          <a:p>
            <a:r>
              <a:rPr lang="ru-RU" sz="1050" b="1" dirty="0"/>
              <a:t>Зарайск:</a:t>
            </a:r>
            <a:r>
              <a:rPr lang="ru-RU" sz="1050" dirty="0"/>
              <a:t> Гимназия №2 </a:t>
            </a:r>
          </a:p>
          <a:p>
            <a:r>
              <a:rPr lang="ru-RU" sz="1050" b="1" dirty="0"/>
              <a:t>Истра: </a:t>
            </a:r>
            <a:r>
              <a:rPr lang="ru-RU" sz="1050" dirty="0"/>
              <a:t>Дедовская СОШ №1, Лицей г. Истра, Октябрьская, Покровская СОШ</a:t>
            </a:r>
          </a:p>
          <a:p>
            <a:r>
              <a:rPr lang="ru-RU" sz="1050" b="1" dirty="0"/>
              <a:t>Коломна: </a:t>
            </a:r>
            <a:r>
              <a:rPr lang="ru-RU" sz="1050" dirty="0"/>
              <a:t>СОШ № 3, 15, 30, Гимназия № 9, Лицей №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Королёв: </a:t>
            </a:r>
            <a:r>
              <a:rPr lang="ru-RU" sz="1050" dirty="0"/>
              <a:t>Гимназия № 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Красногорск:</a:t>
            </a:r>
            <a:r>
              <a:rPr lang="ru-RU" sz="1050" dirty="0"/>
              <a:t> СОШ № 14, 16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Краснознаменск:</a:t>
            </a:r>
            <a:r>
              <a:rPr lang="ru-RU" sz="1050" dirty="0"/>
              <a:t> СОШ №4, Лицей №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Ленинский:</a:t>
            </a:r>
            <a:r>
              <a:rPr lang="ru-RU" sz="1050" dirty="0"/>
              <a:t> Лопатинская СОШ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Лобня:</a:t>
            </a:r>
            <a:r>
              <a:rPr lang="ru-RU" sz="1050" dirty="0"/>
              <a:t> СОШ № 4,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err="1"/>
              <a:t>Лосино</a:t>
            </a:r>
            <a:r>
              <a:rPr lang="ru-RU" sz="1050" b="1" dirty="0"/>
              <a:t>-Петровский:</a:t>
            </a:r>
            <a:r>
              <a:rPr lang="ru-RU" sz="1050" dirty="0"/>
              <a:t> СОШ № 2, Свердловская СОШ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Люберцы:</a:t>
            </a:r>
            <a:r>
              <a:rPr lang="ru-RU" sz="1050" dirty="0"/>
              <a:t> Гимназия № 1, 18, 41, </a:t>
            </a:r>
            <a:r>
              <a:rPr lang="ru-RU" sz="1050" dirty="0" err="1"/>
              <a:t>Инженерно</a:t>
            </a:r>
            <a:r>
              <a:rPr lang="ru-RU" sz="1050" dirty="0"/>
              <a:t>–технологический лицей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Мытищи:</a:t>
            </a:r>
            <a:r>
              <a:rPr lang="ru-RU" sz="1050" dirty="0"/>
              <a:t> СОШ № 6, Лицей № 34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Наро-Фоминский: </a:t>
            </a:r>
            <a:r>
              <a:rPr lang="ru-RU" sz="1050" dirty="0"/>
              <a:t>СОШ № 4, 6, </a:t>
            </a:r>
            <a:r>
              <a:rPr lang="ru-RU" sz="1050" dirty="0" err="1"/>
              <a:t>Апрелевская</a:t>
            </a:r>
            <a:r>
              <a:rPr lang="ru-RU" sz="1050" dirty="0"/>
              <a:t> СОШ № 1, 3, </a:t>
            </a:r>
            <a:r>
              <a:rPr lang="ru-RU" sz="1050" dirty="0" err="1"/>
              <a:t>Селятинская</a:t>
            </a:r>
            <a:r>
              <a:rPr lang="ru-RU" sz="1050" dirty="0"/>
              <a:t> СОШ №2, </a:t>
            </a:r>
            <a:r>
              <a:rPr lang="ru-RU" sz="1050" dirty="0" err="1"/>
              <a:t>Алабинская</a:t>
            </a:r>
            <a:r>
              <a:rPr lang="ru-RU" sz="1050" dirty="0"/>
              <a:t> СОШ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Одинцовский: </a:t>
            </a:r>
            <a:r>
              <a:rPr lang="ru-RU" sz="1050" dirty="0"/>
              <a:t>ОЦ «ФЛАГМАН, </a:t>
            </a:r>
            <a:r>
              <a:rPr lang="ru-RU" sz="1050" dirty="0" err="1"/>
              <a:t>Лесногородская</a:t>
            </a:r>
            <a:r>
              <a:rPr lang="ru-RU" sz="1050" dirty="0"/>
              <a:t> СОШ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Орехово-Зуевский: </a:t>
            </a:r>
            <a:r>
              <a:rPr lang="ru-RU" sz="1050" dirty="0"/>
              <a:t>СОШ № 4, 11, 20, лицей, Ликино-</a:t>
            </a:r>
            <a:r>
              <a:rPr lang="ru-RU" sz="1050" dirty="0" err="1"/>
              <a:t>Дулёвская</a:t>
            </a:r>
            <a:r>
              <a:rPr lang="ru-RU" sz="1050" dirty="0"/>
              <a:t> СОШ №5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Павлово-Посадский:</a:t>
            </a:r>
            <a:r>
              <a:rPr lang="ru-RU" sz="1050" dirty="0"/>
              <a:t> СОШ № 9, 13, Рахмановская СОШ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Пушкинский: </a:t>
            </a:r>
            <a:r>
              <a:rPr lang="ru-RU" sz="1050" dirty="0"/>
              <a:t>ОК №5, 9, 11, ОЦ № 1, 5, 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Раменский:</a:t>
            </a:r>
            <a:r>
              <a:rPr lang="ru-RU" sz="1050" dirty="0"/>
              <a:t> СОШ № 5, 6, 9, 19, 22, 32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Сергиево-Посадский:</a:t>
            </a:r>
            <a:r>
              <a:rPr lang="ru-RU" sz="1050" dirty="0"/>
              <a:t> СОШ № 5, 18, 19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Серпухов:</a:t>
            </a:r>
            <a:r>
              <a:rPr lang="ru-RU" sz="1050" dirty="0"/>
              <a:t> СОШ № 9,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Солнечногорск:</a:t>
            </a:r>
            <a:r>
              <a:rPr lang="ru-RU" sz="1050" dirty="0"/>
              <a:t> СОШ № 5, </a:t>
            </a:r>
            <a:r>
              <a:rPr lang="ru-RU" sz="1050" dirty="0" err="1"/>
              <a:t>Тимоновская</a:t>
            </a:r>
            <a:r>
              <a:rPr lang="ru-RU" sz="1050" dirty="0"/>
              <a:t> СОШ, Лицей № 1,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Ступино:</a:t>
            </a:r>
            <a:r>
              <a:rPr lang="ru-RU" sz="1050" dirty="0"/>
              <a:t> СОШ № 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Фрязино:</a:t>
            </a:r>
            <a:r>
              <a:rPr lang="ru-RU" sz="1050" dirty="0"/>
              <a:t> СОШ № 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Чехов:</a:t>
            </a:r>
            <a:r>
              <a:rPr lang="ru-RU" sz="1050" dirty="0"/>
              <a:t> СОШ № 1, 9, 10 </a:t>
            </a:r>
          </a:p>
          <a:p>
            <a:pPr>
              <a:defRPr/>
            </a:pPr>
            <a:r>
              <a:rPr lang="ru-RU" sz="1050" b="1" dirty="0"/>
              <a:t>Щёлково: </a:t>
            </a:r>
            <a:r>
              <a:rPr lang="ru-RU" sz="1050" dirty="0"/>
              <a:t>СОШ № 8, 16, Лицей №14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Электросталь:</a:t>
            </a:r>
            <a:r>
              <a:rPr lang="ru-RU" sz="1050" dirty="0"/>
              <a:t> Гимназия № 9, 21, СОШ № 22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C90A64F-B1A1-488B-8297-D485650C1CA4}"/>
              </a:ext>
            </a:extLst>
          </p:cNvPr>
          <p:cNvSpPr/>
          <p:nvPr/>
        </p:nvSpPr>
        <p:spPr>
          <a:xfrm>
            <a:off x="6228347" y="1192982"/>
            <a:ext cx="5376795" cy="251607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050" b="1" dirty="0"/>
              <a:t>Балашиха: </a:t>
            </a:r>
            <a:r>
              <a:rPr lang="ru-RU" sz="1050" dirty="0"/>
              <a:t>Гимназия № 1 им. А.В. Баландина, Гимназия № 1</a:t>
            </a:r>
            <a:endParaRPr lang="ru-RU" sz="1050" b="1" dirty="0"/>
          </a:p>
          <a:p>
            <a:r>
              <a:rPr lang="ru-RU" sz="1050" b="1" dirty="0"/>
              <a:t>Богородский:</a:t>
            </a:r>
            <a:r>
              <a:rPr lang="ru-RU" sz="1050" dirty="0"/>
              <a:t> ЦО № 29, 83</a:t>
            </a:r>
            <a:endParaRPr lang="ru-RU" sz="1050" b="1" dirty="0"/>
          </a:p>
          <a:p>
            <a:r>
              <a:rPr lang="ru-RU" sz="1050" b="1" dirty="0"/>
              <a:t>Домодедово: </a:t>
            </a:r>
            <a:r>
              <a:rPr lang="ru-RU" sz="1050" dirty="0" err="1"/>
              <a:t>Востряковский</a:t>
            </a:r>
            <a:r>
              <a:rPr lang="ru-RU" sz="1050" dirty="0"/>
              <a:t> лицей №1</a:t>
            </a:r>
          </a:p>
          <a:p>
            <a:r>
              <a:rPr lang="ru-RU" sz="1050" b="1" dirty="0"/>
              <a:t>Дмитровский: </a:t>
            </a:r>
            <a:r>
              <a:rPr lang="ru-RU" sz="1050" dirty="0"/>
              <a:t>гимназия «Дмитров», </a:t>
            </a:r>
            <a:r>
              <a:rPr lang="ru-RU" sz="1050" dirty="0" err="1"/>
              <a:t>Черновская</a:t>
            </a:r>
            <a:r>
              <a:rPr lang="ru-RU" sz="1050" dirty="0"/>
              <a:t> СОШ</a:t>
            </a:r>
            <a:endParaRPr lang="ru-RU" sz="1050" b="1" dirty="0"/>
          </a:p>
          <a:p>
            <a:r>
              <a:rPr lang="ru-RU" sz="1050" b="1" dirty="0"/>
              <a:t>Зарайск:</a:t>
            </a:r>
            <a:r>
              <a:rPr lang="ru-RU" sz="1050" dirty="0"/>
              <a:t> Лицей №5</a:t>
            </a:r>
            <a:endParaRPr lang="ru-RU" sz="1050" b="1" dirty="0"/>
          </a:p>
          <a:p>
            <a:r>
              <a:rPr lang="ru-RU" sz="1050" b="1" dirty="0"/>
              <a:t>Истра: </a:t>
            </a:r>
            <a:r>
              <a:rPr lang="ru-RU" sz="1050" dirty="0"/>
              <a:t>Лицей г. Дедовск</a:t>
            </a:r>
          </a:p>
          <a:p>
            <a:r>
              <a:rPr lang="ru-RU" sz="1050" b="1" dirty="0"/>
              <a:t>Клин: </a:t>
            </a:r>
            <a:r>
              <a:rPr lang="ru-RU" sz="1050" dirty="0"/>
              <a:t>Лицей №10</a:t>
            </a:r>
          </a:p>
          <a:p>
            <a:r>
              <a:rPr lang="ru-RU" sz="1050" b="1" dirty="0"/>
              <a:t>Красногорск:</a:t>
            </a:r>
            <a:r>
              <a:rPr lang="ru-RU" sz="1050" dirty="0"/>
              <a:t> СОШ № 11</a:t>
            </a:r>
            <a:endParaRPr lang="ru-RU" sz="1050" b="1" dirty="0"/>
          </a:p>
          <a:p>
            <a:r>
              <a:rPr lang="ru-RU" sz="1050" b="1" dirty="0"/>
              <a:t>Краснознаменск:</a:t>
            </a:r>
            <a:r>
              <a:rPr lang="ru-RU" sz="1050" dirty="0"/>
              <a:t> Гимназия №2</a:t>
            </a:r>
          </a:p>
          <a:p>
            <a:r>
              <a:rPr lang="ru-RU" sz="1050" b="1" dirty="0" err="1"/>
              <a:t>Лосино</a:t>
            </a:r>
            <a:r>
              <a:rPr lang="ru-RU" sz="1050" b="1" dirty="0"/>
              <a:t>-Петровский:</a:t>
            </a:r>
            <a:r>
              <a:rPr lang="ru-RU" sz="1050" dirty="0"/>
              <a:t> СОШ №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Орехово-Зуевский: </a:t>
            </a:r>
            <a:r>
              <a:rPr lang="ru-RU" sz="1050" dirty="0" err="1"/>
              <a:t>Давыдовская</a:t>
            </a:r>
            <a:r>
              <a:rPr lang="ru-RU" sz="1050" dirty="0"/>
              <a:t> гимназия</a:t>
            </a:r>
          </a:p>
          <a:p>
            <a:pPr>
              <a:defRPr/>
            </a:pPr>
            <a:r>
              <a:rPr lang="ru-RU" sz="1050" b="1" dirty="0"/>
              <a:t>Павлово-Посадский:</a:t>
            </a:r>
            <a:r>
              <a:rPr lang="ru-RU" sz="1050" dirty="0"/>
              <a:t> СОШ № 10</a:t>
            </a:r>
          </a:p>
          <a:p>
            <a:pPr>
              <a:defRPr/>
            </a:pPr>
            <a:r>
              <a:rPr lang="ru-RU" sz="1050" b="1" dirty="0">
                <a:solidFill>
                  <a:schemeClr val="tx1"/>
                </a:solidFill>
              </a:rPr>
              <a:t>Раменский: </a:t>
            </a:r>
            <a:r>
              <a:rPr lang="ru-RU" sz="1050" dirty="0" err="1">
                <a:solidFill>
                  <a:schemeClr val="tx1"/>
                </a:solidFill>
              </a:rPr>
              <a:t>Удельнинская</a:t>
            </a:r>
            <a:r>
              <a:rPr lang="ru-RU" sz="1050" dirty="0">
                <a:solidFill>
                  <a:schemeClr val="tx1"/>
                </a:solidFill>
              </a:rPr>
              <a:t> гимназия, Гимназия г. Раменское, СОШ № 10, 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Солнечногорск: </a:t>
            </a:r>
            <a:r>
              <a:rPr lang="ru-RU" sz="1050" dirty="0"/>
              <a:t>Лицей № 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Щёлково: </a:t>
            </a:r>
            <a:r>
              <a:rPr lang="ru-RU" sz="1050" dirty="0"/>
              <a:t>СОШ № 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017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D878DC-792E-43AC-A360-B40C146F1AF6}"/>
              </a:ext>
            </a:extLst>
          </p:cNvPr>
          <p:cNvSpPr/>
          <p:nvPr/>
        </p:nvSpPr>
        <p:spPr>
          <a:xfrm>
            <a:off x="768604" y="293526"/>
            <a:ext cx="7506716" cy="627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AB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103 школам </a:t>
            </a:r>
            <a:r>
              <a:rPr lang="ru-RU" sz="1400" b="1" dirty="0">
                <a:solidFill>
                  <a:srgbClr val="EAB200"/>
                </a:solidFill>
              </a:rPr>
              <a:t>учесть результаты мониторинга в работе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Балашиха:</a:t>
            </a:r>
            <a:r>
              <a:rPr lang="ru-RU" sz="1050" dirty="0"/>
              <a:t> СОШ № 2, 14, 18, 33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Богородский:</a:t>
            </a:r>
            <a:r>
              <a:rPr lang="ru-RU" sz="1050" dirty="0"/>
              <a:t> ЦО № 1, 3, 4, 8, 9, 10, 12, 17, 21, 23, 25, 35, 45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Власиха:</a:t>
            </a:r>
            <a:r>
              <a:rPr lang="ru-RU" sz="1050" dirty="0"/>
              <a:t> СОШ им. А.С. Попова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Воскресенск: </a:t>
            </a:r>
            <a:r>
              <a:rPr lang="ru-RU" sz="1050" dirty="0"/>
              <a:t>Лицей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Дмитровский:</a:t>
            </a:r>
            <a:r>
              <a:rPr lang="ru-RU" sz="1050" dirty="0"/>
              <a:t> СОШ № 1, Останкинская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Долгопрудный: </a:t>
            </a:r>
            <a:r>
              <a:rPr lang="ru-RU" sz="1050" dirty="0"/>
              <a:t>СОШ № 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Домодедово: </a:t>
            </a:r>
            <a:r>
              <a:rPr lang="ru-RU" sz="1050" dirty="0"/>
              <a:t>гимназия №5, СОШ № 4, 7, </a:t>
            </a:r>
            <a:r>
              <a:rPr lang="ru-RU" sz="1050" dirty="0" err="1"/>
              <a:t>Заревская</a:t>
            </a:r>
            <a:endParaRPr lang="ru-RU" sz="105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Жуковский:</a:t>
            </a:r>
            <a:r>
              <a:rPr lang="ru-RU" sz="1050" dirty="0"/>
              <a:t> СОШ № 11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Звёздный городок: </a:t>
            </a:r>
            <a:r>
              <a:rPr lang="ru-RU" sz="1050" dirty="0"/>
              <a:t>СОШ им. В.М. Комарова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Истра: </a:t>
            </a:r>
            <a:r>
              <a:rPr lang="ru-RU" sz="1050" dirty="0"/>
              <a:t>Православная школа «Рождество», Первомайская, Павловская, СОШ № 2, СОШ им. А.П. Чехова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Коломна:</a:t>
            </a:r>
            <a:r>
              <a:rPr lang="ru-RU" sz="1050" dirty="0"/>
              <a:t> Гимназия №2, 8, СОШ № 2, 12, 14, 16, 17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Королёв:</a:t>
            </a:r>
            <a:r>
              <a:rPr lang="ru-RU" sz="1050" dirty="0"/>
              <a:t> Гимназия №5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Красногорск: </a:t>
            </a:r>
            <a:r>
              <a:rPr lang="ru-RU" sz="1050" dirty="0"/>
              <a:t>ОЦ «Вершина», лицей №1, СОШ «Мозаика», № 1, 20, гимназия №7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Ленинский: </a:t>
            </a:r>
            <a:r>
              <a:rPr lang="ru-RU" sz="1050" dirty="0" err="1"/>
              <a:t>Видновская</a:t>
            </a:r>
            <a:r>
              <a:rPr lang="ru-RU" sz="1050" dirty="0"/>
              <a:t> СОШ №11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 err="1"/>
              <a:t>Лосино</a:t>
            </a:r>
            <a:r>
              <a:rPr lang="ru-RU" sz="1050" b="1" dirty="0"/>
              <a:t>-Петровский:</a:t>
            </a:r>
            <a:r>
              <a:rPr lang="ru-RU" sz="1050" dirty="0"/>
              <a:t> СОШ № 2, </a:t>
            </a:r>
            <a:r>
              <a:rPr lang="ru-RU" sz="1050" dirty="0" err="1"/>
              <a:t>Биокомбинатовская</a:t>
            </a:r>
            <a:r>
              <a:rPr lang="ru-RU" sz="1050" dirty="0"/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Лыткарино:</a:t>
            </a:r>
            <a:r>
              <a:rPr lang="ru-RU" sz="1050" dirty="0"/>
              <a:t> гимназия №7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Люберцы: </a:t>
            </a:r>
            <a:r>
              <a:rPr lang="ru-RU" sz="1050" dirty="0"/>
              <a:t>СОШ № 27, 28, 53, 55, Гимназия № 16, 56, лицей № 4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Можайск:</a:t>
            </a:r>
            <a:r>
              <a:rPr lang="ru-RU" sz="1050" dirty="0"/>
              <a:t> СОШ № 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Мытищи:</a:t>
            </a:r>
            <a:r>
              <a:rPr lang="ru-RU" sz="1050" dirty="0"/>
              <a:t> гимназия № 33, СОШ № 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Наро-Фоминский:</a:t>
            </a:r>
            <a:r>
              <a:rPr lang="ru-RU" sz="1050" dirty="0"/>
              <a:t> СОШ №7, </a:t>
            </a:r>
            <a:r>
              <a:rPr lang="ru-RU" sz="1050" dirty="0" err="1"/>
              <a:t>Селятинская</a:t>
            </a:r>
            <a:r>
              <a:rPr lang="ru-RU" sz="1050" dirty="0"/>
              <a:t> СОШ №1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Орехово-Зуевский: </a:t>
            </a:r>
            <a:r>
              <a:rPr lang="ru-RU" sz="1050" dirty="0" err="1"/>
              <a:t>Дрезненская</a:t>
            </a:r>
            <a:r>
              <a:rPr lang="ru-RU" sz="1050" dirty="0"/>
              <a:t> СОШ № 1, СОШ №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Павлово-Посадский:</a:t>
            </a:r>
            <a:r>
              <a:rPr lang="ru-RU" sz="1050" dirty="0"/>
              <a:t> Лицей №2, СОШ № 11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Подольск:</a:t>
            </a:r>
            <a:r>
              <a:rPr lang="ru-RU" sz="1050" dirty="0"/>
              <a:t> СОШ № 1, 20, Гимназия им. Подольских курсантов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Пушкинский:</a:t>
            </a:r>
            <a:r>
              <a:rPr lang="ru-RU" sz="1050" dirty="0"/>
              <a:t> ОК № 1, 3, 7, ОЦ № 2, Гимназия № 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Раменский:</a:t>
            </a:r>
            <a:r>
              <a:rPr lang="ru-RU" sz="1050" dirty="0"/>
              <a:t> СОШ № 21, 35, </a:t>
            </a:r>
            <a:r>
              <a:rPr lang="ru-RU" sz="1050" dirty="0" err="1"/>
              <a:t>Речицкая</a:t>
            </a:r>
            <a:r>
              <a:rPr lang="ru-RU" sz="1050" dirty="0"/>
              <a:t>, </a:t>
            </a:r>
            <a:r>
              <a:rPr lang="ru-RU" sz="1050" dirty="0" err="1"/>
              <a:t>Островецкая</a:t>
            </a:r>
            <a:r>
              <a:rPr lang="ru-RU" sz="1050" dirty="0"/>
              <a:t>, </a:t>
            </a:r>
            <a:r>
              <a:rPr lang="ru-RU" sz="1050" dirty="0" err="1"/>
              <a:t>Софьинская</a:t>
            </a:r>
            <a:r>
              <a:rPr lang="ru-RU" sz="1050" dirty="0"/>
              <a:t> СОШ 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Реутов:</a:t>
            </a:r>
            <a:r>
              <a:rPr lang="ru-RU" sz="1050" dirty="0"/>
              <a:t> СОШ № 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Сергиево-Посадский:</a:t>
            </a:r>
            <a:r>
              <a:rPr lang="ru-RU" sz="1050" dirty="0"/>
              <a:t> СОШ № 1, 2, 14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Серпухов:</a:t>
            </a:r>
            <a:r>
              <a:rPr lang="ru-RU" sz="1050" dirty="0"/>
              <a:t> Пролетарская СОШ, № 2, 7, 17, 18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Солнечногорск:</a:t>
            </a:r>
            <a:r>
              <a:rPr lang="ru-RU" sz="1050" dirty="0"/>
              <a:t> СОШ №4, лицей № 1, гимназия №6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Ступино: </a:t>
            </a:r>
            <a:r>
              <a:rPr lang="ru-RU" sz="1050" dirty="0"/>
              <a:t>СОШ №1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Щёлково:</a:t>
            </a:r>
            <a:r>
              <a:rPr lang="ru-RU" sz="1050" dirty="0"/>
              <a:t> СОШ № 12, 27, гимназия № 6 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Фрязино:</a:t>
            </a:r>
            <a:r>
              <a:rPr lang="ru-RU" sz="1050" dirty="0"/>
              <a:t> Гимназия, СОШ № 1, 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Чехов:</a:t>
            </a:r>
            <a:r>
              <a:rPr lang="ru-RU" sz="1050" dirty="0"/>
              <a:t> СОШ №3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Электрогорск: </a:t>
            </a:r>
            <a:r>
              <a:rPr lang="ru-RU" sz="1050" dirty="0"/>
              <a:t>СОШ № 14, лицей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1" dirty="0"/>
              <a:t>Электросталь:</a:t>
            </a:r>
            <a:r>
              <a:rPr lang="ru-RU" sz="1050" dirty="0"/>
              <a:t> СОШ № 12, 16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09203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D878DC-792E-43AC-A360-B40C146F1AF6}"/>
              </a:ext>
            </a:extLst>
          </p:cNvPr>
          <p:cNvSpPr/>
          <p:nvPr/>
        </p:nvSpPr>
        <p:spPr>
          <a:xfrm>
            <a:off x="969772" y="1138077"/>
            <a:ext cx="7506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школ </a:t>
            </a:r>
            <a:r>
              <a:rPr lang="ru-RU" sz="1400" b="1" dirty="0">
                <a:solidFill>
                  <a:srgbClr val="C00000"/>
                </a:solidFill>
              </a:rPr>
              <a:t>ПРИГЛАШЕНЫ НА ОЧНОЕ СОБЕСЕДОВАНИЕ:</a:t>
            </a:r>
          </a:p>
          <a:p>
            <a:endParaRPr lang="ru-RU" sz="1400" dirty="0"/>
          </a:p>
          <a:p>
            <a:r>
              <a:rPr lang="ru-RU" sz="1400" b="1" dirty="0"/>
              <a:t>Балашиха:</a:t>
            </a:r>
            <a:r>
              <a:rPr lang="ru-RU" sz="1400" dirty="0"/>
              <a:t> СОШ № 1, 3 имени </a:t>
            </a:r>
            <a:r>
              <a:rPr lang="ru-RU" sz="1400" dirty="0" err="1"/>
              <a:t>И.А.Флерова</a:t>
            </a:r>
            <a:endParaRPr lang="ru-RU" sz="1400" dirty="0"/>
          </a:p>
          <a:p>
            <a:r>
              <a:rPr lang="ru-RU" sz="1400" b="1" dirty="0"/>
              <a:t>Богородский: </a:t>
            </a:r>
            <a:r>
              <a:rPr lang="ru-RU" sz="1400" dirty="0"/>
              <a:t>ЦО </a:t>
            </a:r>
            <a:r>
              <a:rPr lang="ru-RU" sz="1400" dirty="0" err="1"/>
              <a:t>Купавинский</a:t>
            </a:r>
            <a:r>
              <a:rPr lang="ru-RU" sz="1400" dirty="0"/>
              <a:t>, Богородский, </a:t>
            </a:r>
            <a:r>
              <a:rPr lang="ru-RU" sz="1400" dirty="0" err="1"/>
              <a:t>Старокупавинский</a:t>
            </a:r>
            <a:r>
              <a:rPr lang="ru-RU" sz="1400" dirty="0"/>
              <a:t> лицей</a:t>
            </a:r>
          </a:p>
          <a:p>
            <a:r>
              <a:rPr lang="ru-RU" sz="1400" b="1" dirty="0"/>
              <a:t>Долгопрудный:</a:t>
            </a:r>
            <a:r>
              <a:rPr lang="ru-RU" sz="1400" dirty="0"/>
              <a:t> гимназия № 13, СОШ № 17</a:t>
            </a:r>
          </a:p>
          <a:p>
            <a:r>
              <a:rPr lang="ru-RU" sz="1400" b="1" dirty="0"/>
              <a:t>Истра:</a:t>
            </a:r>
            <a:r>
              <a:rPr lang="ru-RU" sz="1400" dirty="0"/>
              <a:t> Рождественская СОШ, </a:t>
            </a:r>
            <a:r>
              <a:rPr lang="ru-RU" sz="1400" dirty="0" err="1"/>
              <a:t>Бужаровская</a:t>
            </a:r>
            <a:r>
              <a:rPr lang="ru-RU" sz="1400" dirty="0"/>
              <a:t> СОШ</a:t>
            </a:r>
          </a:p>
          <a:p>
            <a:r>
              <a:rPr lang="ru-RU" sz="1400" b="1" dirty="0"/>
              <a:t>Королёв:</a:t>
            </a:r>
            <a:r>
              <a:rPr lang="ru-RU" sz="1400" dirty="0"/>
              <a:t> Российская школа, Гимназия № 11 </a:t>
            </a:r>
          </a:p>
          <a:p>
            <a:r>
              <a:rPr lang="ru-RU" sz="1400" b="1" dirty="0"/>
              <a:t>Котельники:</a:t>
            </a:r>
            <a:r>
              <a:rPr lang="ru-RU" sz="1400" dirty="0"/>
              <a:t> СОШ №1</a:t>
            </a:r>
          </a:p>
          <a:p>
            <a:r>
              <a:rPr lang="ru-RU" sz="1400" b="1" dirty="0"/>
              <a:t>Красногорск:</a:t>
            </a:r>
            <a:r>
              <a:rPr lang="ru-RU" sz="1400" dirty="0"/>
              <a:t> </a:t>
            </a:r>
            <a:r>
              <a:rPr lang="ru-RU" sz="1400" dirty="0" err="1"/>
              <a:t>Нахабинская</a:t>
            </a:r>
            <a:r>
              <a:rPr lang="ru-RU" sz="1400" dirty="0"/>
              <a:t> СОШ №2</a:t>
            </a:r>
          </a:p>
          <a:p>
            <a:r>
              <a:rPr lang="ru-RU" sz="1400" b="1" dirty="0"/>
              <a:t>Лобня:</a:t>
            </a:r>
            <a:r>
              <a:rPr lang="ru-RU" sz="1400" dirty="0"/>
              <a:t> СОШ № 3</a:t>
            </a:r>
          </a:p>
          <a:p>
            <a:r>
              <a:rPr lang="ru-RU" sz="1400" b="1" dirty="0"/>
              <a:t>Мытищи: </a:t>
            </a:r>
            <a:r>
              <a:rPr lang="ru-RU" sz="1400" dirty="0"/>
              <a:t>СОШ № 14</a:t>
            </a:r>
          </a:p>
          <a:p>
            <a:r>
              <a:rPr lang="ru-RU" sz="1400" b="1" dirty="0"/>
              <a:t>Наро-Фоминский:</a:t>
            </a:r>
            <a:r>
              <a:rPr lang="ru-RU" sz="1400" dirty="0"/>
              <a:t> СОШ № 9 </a:t>
            </a:r>
          </a:p>
          <a:p>
            <a:r>
              <a:rPr lang="ru-RU" sz="1400" b="1" dirty="0"/>
              <a:t>Орехово-Зуевский: </a:t>
            </a:r>
            <a:r>
              <a:rPr lang="ru-RU" sz="1400" dirty="0"/>
              <a:t>СОШ № 12 </a:t>
            </a:r>
          </a:p>
          <a:p>
            <a:r>
              <a:rPr lang="ru-RU" sz="1400" b="1" dirty="0"/>
              <a:t>Солнечногорск:</a:t>
            </a:r>
            <a:r>
              <a:rPr lang="ru-RU" sz="1400" dirty="0"/>
              <a:t> Менделеевская СОШ</a:t>
            </a:r>
          </a:p>
          <a:p>
            <a:r>
              <a:rPr lang="ru-RU" sz="1400" b="1" dirty="0"/>
              <a:t>Химки: </a:t>
            </a:r>
            <a:r>
              <a:rPr lang="ru-RU" sz="1400" dirty="0"/>
              <a:t>Лицей № 12</a:t>
            </a:r>
          </a:p>
        </p:txBody>
      </p:sp>
    </p:spTree>
    <p:extLst>
      <p:ext uri="{BB962C8B-B14F-4D97-AF65-F5344CB8AC3E}">
        <p14:creationId xmlns:p14="http://schemas.microsoft.com/office/powerpoint/2010/main" val="31215459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5363370" y="876392"/>
            <a:ext cx="6128719" cy="29771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 algn="l">
              <a:lnSpc>
                <a:spcPct val="120000"/>
              </a:lnSpc>
              <a:defRPr sz="1800"/>
            </a:pPr>
            <a:r>
              <a:rPr lang="ru-RU" sz="3400" b="1" dirty="0">
                <a:solidFill>
                  <a:srgbClr val="1D3152"/>
                </a:solidFill>
              </a:rPr>
              <a:t>Анализ проведенных вебинаров по предметам в рамках проекта «Инновационная модель «Эффективная начальная школа» в 2023-2024 учебном году</a:t>
            </a:r>
            <a:endParaRPr sz="3400" b="1" dirty="0">
              <a:solidFill>
                <a:srgbClr val="1D3152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684881" y="681291"/>
            <a:ext cx="8418897" cy="535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600" b="1">
                <a:solidFill>
                  <a:srgbClr val="1D315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Вебинары для педагогов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1D3152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684881" y="1860880"/>
            <a:ext cx="10763317" cy="313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Преподавание предмета русский язык при реализации ускоренного обучения в начальном общем образовании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Преподавание предмета математика при реализации ускоренного обучения в начальном общем образовании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Преподавание предмета окружающий мир при реализации ускоренного обучения в начальном общем образовании</a:t>
            </a:r>
          </a:p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Эффективные приемы формирования личностных результатов обучающихся при реализации ускоренного обучения в начальном общем обучении</a:t>
            </a:r>
          </a:p>
        </p:txBody>
      </p:sp>
    </p:spTree>
    <p:extLst>
      <p:ext uri="{BB962C8B-B14F-4D97-AF65-F5344CB8AC3E}">
        <p14:creationId xmlns:p14="http://schemas.microsoft.com/office/powerpoint/2010/main" val="39649591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684881" y="1860880"/>
            <a:ext cx="10763317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457200" marR="0" lvl="0" indent="-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600"/>
              </a:buClr>
              <a:buSzTx/>
              <a:buFont typeface="+mj-lt"/>
              <a:buAutoNum type="arabicPeriod"/>
              <a:tabLst/>
              <a:defRPr sz="1800"/>
            </a:pP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7C6491-FD69-4BDE-91D5-ED48630EAB9A}"/>
              </a:ext>
            </a:extLst>
          </p:cNvPr>
          <p:cNvSpPr/>
          <p:nvPr/>
        </p:nvSpPr>
        <p:spPr>
          <a:xfrm>
            <a:off x="684880" y="1648735"/>
            <a:ext cx="5313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13.10.2023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«Лексика и лексикология. Лексическое значение слова»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593218-FBBE-4C0D-8137-3FC054DDFE31}"/>
              </a:ext>
            </a:extLst>
          </p:cNvPr>
          <p:cNvSpPr/>
          <p:nvPr/>
        </p:nvSpPr>
        <p:spPr>
          <a:xfrm>
            <a:off x="684881" y="485416"/>
            <a:ext cx="939231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</a:defRPr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1D3152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Тестирование для проверки изученного материала</a:t>
            </a:r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FF1A060-7E6C-4785-9E46-8CAB3E3C17FB}"/>
              </a:ext>
            </a:extLst>
          </p:cNvPr>
          <p:cNvSpPr/>
          <p:nvPr/>
        </p:nvSpPr>
        <p:spPr>
          <a:xfrm>
            <a:off x="684881" y="1122477"/>
            <a:ext cx="4695699" cy="424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Предмет: русский язык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B928650-04F4-4129-864C-81C7421CC57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4881" y="2449561"/>
          <a:ext cx="5002688" cy="1696440"/>
        </p:xfrm>
        <a:graphic>
          <a:graphicData uri="http://schemas.openxmlformats.org/drawingml/2006/table">
            <a:tbl>
              <a:tblPr firstRow="1" firstCol="1" bandRow="1"/>
              <a:tblGrid>
                <a:gridCol w="1471257">
                  <a:extLst>
                    <a:ext uri="{9D8B030D-6E8A-4147-A177-3AD203B41FA5}">
                      <a16:colId xmlns:a16="http://schemas.microsoft.com/office/drawing/2014/main" val="2599240803"/>
                    </a:ext>
                  </a:extLst>
                </a:gridCol>
                <a:gridCol w="1864330">
                  <a:extLst>
                    <a:ext uri="{9D8B030D-6E8A-4147-A177-3AD203B41FA5}">
                      <a16:colId xmlns:a16="http://schemas.microsoft.com/office/drawing/2014/main" val="234559929"/>
                    </a:ext>
                  </a:extLst>
                </a:gridCol>
                <a:gridCol w="1667101">
                  <a:extLst>
                    <a:ext uri="{9D8B030D-6E8A-4147-A177-3AD203B41FA5}">
                      <a16:colId xmlns:a16="http://schemas.microsoft.com/office/drawing/2014/main" val="1040034166"/>
                    </a:ext>
                  </a:extLst>
                </a:gridCol>
              </a:tblGrid>
              <a:tr h="339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Ответили верно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Количество учителей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Доля, %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66255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1-й вопрос</a:t>
                      </a:r>
                      <a:endParaRPr lang="ru-RU" sz="1200" kern="10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122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C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52%</a:t>
                      </a:r>
                      <a:endParaRPr lang="ru-RU" sz="1200" kern="100" dirty="0">
                        <a:solidFill>
                          <a:srgbClr val="C0000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61161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2-й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202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86%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274438"/>
                  </a:ext>
                </a:extLst>
              </a:tr>
              <a:tr h="3392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на 3-й вопрос</a:t>
                      </a:r>
                      <a:endParaRPr lang="ru-RU" sz="1200" kern="1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233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100%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24863"/>
                  </a:ext>
                </a:extLst>
              </a:tr>
              <a:tr h="339288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Среднее значение: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79%</a:t>
                      </a:r>
                      <a:endParaRPr lang="ru-RU" sz="1200" kern="1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405226"/>
                  </a:ext>
                </a:extLst>
              </a:tr>
            </a:tbl>
          </a:graphicData>
        </a:graphic>
      </p:graphicFrame>
      <p:sp>
        <p:nvSpPr>
          <p:cNvPr id="10" name="Shape 56">
            <a:extLst>
              <a:ext uri="{FF2B5EF4-FFF2-40B4-BE49-F238E27FC236}">
                <a16:creationId xmlns:a16="http://schemas.microsoft.com/office/drawing/2014/main" id="{D23A9E2F-F06E-4C56-9A0F-D24646171674}"/>
              </a:ext>
            </a:extLst>
          </p:cNvPr>
          <p:cNvSpPr/>
          <p:nvPr/>
        </p:nvSpPr>
        <p:spPr>
          <a:xfrm>
            <a:off x="684881" y="6008475"/>
            <a:ext cx="849830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/>
            </a:pPr>
            <a:r>
              <a:rPr kumimoji="0" 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*59% и ниже – недопустимый уровень</a:t>
            </a:r>
            <a:endParaRPr kumimoji="0" sz="20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1C4835-2E67-49F4-B460-5DBFEFECE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26820"/>
            <a:ext cx="5590657" cy="508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2635C849-6DBC-450E-8BC1-6436297A90F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4681" y="4303618"/>
          <a:ext cx="4316097" cy="1547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82320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472C4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3041</Words>
  <Application>Microsoft Office PowerPoint</Application>
  <PresentationFormat>Широкоэкранный</PresentationFormat>
  <Paragraphs>625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Helvetica Neue</vt:lpstr>
      <vt:lpstr>Times New Roman</vt:lpstr>
      <vt:lpstr>Wingdings</vt:lpstr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Топал Елена Константиновна</dc:creator>
  <cp:lastModifiedBy>CNPPM-1</cp:lastModifiedBy>
  <cp:revision>161</cp:revision>
  <dcterms:modified xsi:type="dcterms:W3CDTF">2024-05-15T13:15:05Z</dcterms:modified>
</cp:coreProperties>
</file>