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36" r:id="rId3"/>
    <p:sldId id="395" r:id="rId4"/>
    <p:sldId id="375" r:id="rId5"/>
    <p:sldId id="524" r:id="rId6"/>
    <p:sldId id="378" r:id="rId7"/>
    <p:sldId id="384" r:id="rId8"/>
    <p:sldId id="526" r:id="rId9"/>
    <p:sldId id="402" r:id="rId10"/>
    <p:sldId id="387" r:id="rId11"/>
    <p:sldId id="525" r:id="rId12"/>
    <p:sldId id="527" r:id="rId13"/>
    <p:sldId id="470" r:id="rId14"/>
    <p:sldId id="469" r:id="rId15"/>
    <p:sldId id="471" r:id="rId16"/>
    <p:sldId id="419" r:id="rId17"/>
    <p:sldId id="581" r:id="rId18"/>
    <p:sldId id="472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83" r:id="rId30"/>
    <p:sldId id="425" r:id="rId31"/>
    <p:sldId id="484" r:id="rId32"/>
    <p:sldId id="418" r:id="rId33"/>
    <p:sldId id="485" r:id="rId34"/>
    <p:sldId id="486" r:id="rId35"/>
    <p:sldId id="489" r:id="rId36"/>
    <p:sldId id="490" r:id="rId37"/>
    <p:sldId id="491" r:id="rId38"/>
    <p:sldId id="492" r:id="rId39"/>
    <p:sldId id="493" r:id="rId40"/>
    <p:sldId id="494" r:id="rId41"/>
    <p:sldId id="495" r:id="rId42"/>
    <p:sldId id="496" r:id="rId43"/>
    <p:sldId id="497" r:id="rId44"/>
    <p:sldId id="498" r:id="rId45"/>
    <p:sldId id="499" r:id="rId46"/>
    <p:sldId id="501" r:id="rId47"/>
    <p:sldId id="500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404" r:id="rId56"/>
    <p:sldId id="382" r:id="rId57"/>
    <p:sldId id="509" r:id="rId58"/>
    <p:sldId id="510" r:id="rId59"/>
    <p:sldId id="397" r:id="rId60"/>
    <p:sldId id="398" r:id="rId61"/>
    <p:sldId id="383" r:id="rId62"/>
    <p:sldId id="399" r:id="rId63"/>
    <p:sldId id="400" r:id="rId64"/>
    <p:sldId id="385" r:id="rId65"/>
    <p:sldId id="511" r:id="rId66"/>
    <p:sldId id="512" r:id="rId67"/>
    <p:sldId id="513" r:id="rId68"/>
    <p:sldId id="514" r:id="rId69"/>
    <p:sldId id="515" r:id="rId70"/>
    <p:sldId id="516" r:id="rId71"/>
    <p:sldId id="517" r:id="rId72"/>
    <p:sldId id="518" r:id="rId73"/>
    <p:sldId id="520" r:id="rId74"/>
    <p:sldId id="521" r:id="rId75"/>
    <p:sldId id="522" r:id="rId76"/>
    <p:sldId id="523" r:id="rId77"/>
    <p:sldId id="528" r:id="rId78"/>
    <p:sldId id="529" r:id="rId79"/>
    <p:sldId id="530" r:id="rId80"/>
    <p:sldId id="580" r:id="rId81"/>
    <p:sldId id="534" r:id="rId82"/>
    <p:sldId id="537" r:id="rId83"/>
    <p:sldId id="536" r:id="rId84"/>
    <p:sldId id="538" r:id="rId85"/>
    <p:sldId id="535" r:id="rId86"/>
    <p:sldId id="540" r:id="rId87"/>
    <p:sldId id="543" r:id="rId88"/>
    <p:sldId id="542" r:id="rId89"/>
    <p:sldId id="541" r:id="rId90"/>
    <p:sldId id="544" r:id="rId91"/>
    <p:sldId id="545" r:id="rId92"/>
    <p:sldId id="574" r:id="rId93"/>
    <p:sldId id="546" r:id="rId94"/>
    <p:sldId id="547" r:id="rId95"/>
    <p:sldId id="548" r:id="rId96"/>
    <p:sldId id="549" r:id="rId97"/>
    <p:sldId id="550" r:id="rId98"/>
    <p:sldId id="551" r:id="rId99"/>
    <p:sldId id="552" r:id="rId100"/>
    <p:sldId id="553" r:id="rId101"/>
    <p:sldId id="554" r:id="rId102"/>
    <p:sldId id="555" r:id="rId103"/>
    <p:sldId id="556" r:id="rId104"/>
    <p:sldId id="532" r:id="rId105"/>
    <p:sldId id="560" r:id="rId106"/>
    <p:sldId id="531" r:id="rId107"/>
    <p:sldId id="561" r:id="rId108"/>
    <p:sldId id="563" r:id="rId109"/>
    <p:sldId id="564" r:id="rId110"/>
    <p:sldId id="565" r:id="rId111"/>
    <p:sldId id="562" r:id="rId112"/>
    <p:sldId id="566" r:id="rId113"/>
    <p:sldId id="567" r:id="rId114"/>
    <p:sldId id="568" r:id="rId115"/>
    <p:sldId id="570" r:id="rId116"/>
    <p:sldId id="571" r:id="rId117"/>
    <p:sldId id="572" r:id="rId118"/>
    <p:sldId id="569" r:id="rId119"/>
    <p:sldId id="579" r:id="rId120"/>
    <p:sldId id="573" r:id="rId121"/>
    <p:sldId id="533" r:id="rId122"/>
    <p:sldId id="557" r:id="rId123"/>
    <p:sldId id="558" r:id="rId124"/>
    <p:sldId id="559" r:id="rId125"/>
    <p:sldId id="575" r:id="rId126"/>
    <p:sldId id="576" r:id="rId127"/>
    <p:sldId id="577" r:id="rId128"/>
    <p:sldId id="578" r:id="rId129"/>
    <p:sldId id="426" r:id="rId130"/>
    <p:sldId id="582" r:id="rId1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mailto:sinyavskayaalena@gmail.com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webp"/><Relationship Id="rId4" Type="http://schemas.openxmlformats.org/officeDocument/2006/relationships/image" Target="../media/image84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ebp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webp"/><Relationship Id="rId4" Type="http://schemas.openxmlformats.org/officeDocument/2006/relationships/image" Target="../media/image84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1542473" y="2521059"/>
            <a:ext cx="8413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43D8A-806D-4B5D-9E7C-5646B2F53584}"/>
              </a:ext>
            </a:extLst>
          </p:cNvPr>
          <p:cNvSpPr txBox="1"/>
          <p:nvPr/>
        </p:nvSpPr>
        <p:spPr>
          <a:xfrm>
            <a:off x="1002590" y="4446941"/>
            <a:ext cx="8961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2.  Имя существительное. Постоянные морфологические признаки.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BA1B2-3773-E05D-2B80-91E321F6CF11}"/>
              </a:ext>
            </a:extLst>
          </p:cNvPr>
          <p:cNvSpPr txBox="1"/>
          <p:nvPr/>
        </p:nvSpPr>
        <p:spPr>
          <a:xfrm>
            <a:off x="5613400" y="5530777"/>
            <a:ext cx="636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Синявская Елена Валентиновна, учитель начальных классов,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Регионального методического актива  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5C06E-8962-09A2-D60A-902B42B53EA4}"/>
              </a:ext>
            </a:extLst>
          </p:cNvPr>
          <p:cNvSpPr txBox="1"/>
          <p:nvPr/>
        </p:nvSpPr>
        <p:spPr>
          <a:xfrm>
            <a:off x="298450" y="1536700"/>
            <a:ext cx="11595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одушевленные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служат названиями людей, животных и отвечают на вопрос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кто?</a:t>
            </a:r>
          </a:p>
          <a:p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Неодушевленные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служат названиями неживых предметов, а также предметов растительного мира.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неодушевленным относятся также слова типа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группа, народ, толпа, стая и т. д.</a:t>
            </a:r>
          </a:p>
        </p:txBody>
      </p:sp>
    </p:spTree>
    <p:extLst>
      <p:ext uri="{BB962C8B-B14F-4D97-AF65-F5344CB8AC3E}">
        <p14:creationId xmlns:p14="http://schemas.microsoft.com/office/powerpoint/2010/main" val="14484927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C0FE56-1EC8-8FD6-04A0-9797099C1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678" y="0"/>
            <a:ext cx="8315112" cy="3020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2ACD9-0454-9628-D67D-D1A82D566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0146"/>
            <a:ext cx="10141854" cy="11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115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FA310-58C6-3213-3FBA-BA49CABB4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02"/>
          <a:stretch/>
        </p:blipFill>
        <p:spPr>
          <a:xfrm>
            <a:off x="0" y="152400"/>
            <a:ext cx="7672783" cy="2946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3CDBB4-B36E-35AA-F5F0-769B18DD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2864069"/>
            <a:ext cx="6635750" cy="39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105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46018B-491D-B99B-3035-0F4622031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0"/>
            <a:ext cx="5962650" cy="3829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C55367-218D-709F-A8CB-D7818D45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90" y="-16933"/>
            <a:ext cx="5123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67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202AD8-440D-095E-CE3A-88287F06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33" y="0"/>
            <a:ext cx="5030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31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0AA18-DBEF-09DD-4079-D564A5AD0C6B}"/>
              </a:ext>
            </a:extLst>
          </p:cNvPr>
          <p:cNvSpPr txBox="1"/>
          <p:nvPr/>
        </p:nvSpPr>
        <p:spPr>
          <a:xfrm>
            <a:off x="457200" y="2082800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слов по падежам называется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склонением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FD3B6B-27B0-7760-C6E8-4A7DEA435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8938"/>
            <a:ext cx="3403599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525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EEF3E6-B61A-CC31-124D-7EEAC660E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1" y="1239278"/>
            <a:ext cx="10078542" cy="1542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98C34-1FB8-B619-ED08-FAB90F48169C}"/>
              </a:ext>
            </a:extLst>
          </p:cNvPr>
          <p:cNvSpPr txBox="1"/>
          <p:nvPr/>
        </p:nvSpPr>
        <p:spPr>
          <a:xfrm>
            <a:off x="3979333" y="2382137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3 класс, часть 2, с. 36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5E9642-589C-2A01-CBCC-BA16EAF8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6" y="2724150"/>
            <a:ext cx="6324600" cy="4133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AE987-DEEF-71D6-1D0E-737E5E19652E}"/>
              </a:ext>
            </a:extLst>
          </p:cNvPr>
          <p:cNvSpPr txBox="1"/>
          <p:nvPr/>
        </p:nvSpPr>
        <p:spPr>
          <a:xfrm>
            <a:off x="5737993" y="3925106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4 класс, часть 1, с. 89</a:t>
            </a:r>
          </a:p>
        </p:txBody>
      </p:sp>
    </p:spTree>
    <p:extLst>
      <p:ext uri="{BB962C8B-B14F-4D97-AF65-F5344CB8AC3E}">
        <p14:creationId xmlns:p14="http://schemas.microsoft.com/office/powerpoint/2010/main" val="19155687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AEEFD78-8074-89C8-ACAB-3305CBB21B62}"/>
              </a:ext>
            </a:extLst>
          </p:cNvPr>
          <p:cNvGrpSpPr/>
          <p:nvPr/>
        </p:nvGrpSpPr>
        <p:grpSpPr>
          <a:xfrm>
            <a:off x="2321392" y="914401"/>
            <a:ext cx="6668681" cy="4052053"/>
            <a:chOff x="2509183" y="660400"/>
            <a:chExt cx="6668681" cy="4052053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4C57008-AA7E-D851-54E1-AA4C0CB7A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116" y="2145547"/>
              <a:ext cx="3747684" cy="2566906"/>
            </a:xfrm>
            <a:prstGeom prst="rect">
              <a:avLst/>
            </a:prstGeom>
          </p:spPr>
        </p:pic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id="{C76495A3-7846-2FCB-2C96-B4C2E0A20E06}"/>
                </a:ext>
              </a:extLst>
            </p:cNvPr>
            <p:cNvCxnSpPr>
              <a:stCxn id="2" idx="0"/>
            </p:cNvCxnSpPr>
            <p:nvPr/>
          </p:nvCxnSpPr>
          <p:spPr>
            <a:xfrm flipH="1" flipV="1">
              <a:off x="5791200" y="1286933"/>
              <a:ext cx="5758" cy="858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DD279D08-688F-EE8F-7506-BB601A5070DC}"/>
                </a:ext>
              </a:extLst>
            </p:cNvPr>
            <p:cNvCxnSpPr>
              <a:cxnSpLocks/>
            </p:cNvCxnSpPr>
            <p:nvPr/>
          </p:nvCxnSpPr>
          <p:spPr>
            <a:xfrm>
              <a:off x="7670800" y="3445543"/>
              <a:ext cx="101655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A3C72963-89F3-0C25-6F98-00C5B1991A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6560" y="3428998"/>
              <a:ext cx="1016556" cy="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2BC7E-5B60-1800-538C-07088FC1CD59}"/>
                </a:ext>
              </a:extLst>
            </p:cNvPr>
            <p:cNvSpPr txBox="1"/>
            <p:nvPr/>
          </p:nvSpPr>
          <p:spPr>
            <a:xfrm>
              <a:off x="5554132" y="660400"/>
              <a:ext cx="6265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03AF36-96F6-A27E-B9E6-548B84EAA3FB}"/>
                </a:ext>
              </a:extLst>
            </p:cNvPr>
            <p:cNvSpPr txBox="1"/>
            <p:nvPr/>
          </p:nvSpPr>
          <p:spPr>
            <a:xfrm>
              <a:off x="2509183" y="3060822"/>
              <a:ext cx="6265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3DC628-8F78-A3F5-D891-48B59162F820}"/>
                </a:ext>
              </a:extLst>
            </p:cNvPr>
            <p:cNvSpPr txBox="1"/>
            <p:nvPr/>
          </p:nvSpPr>
          <p:spPr>
            <a:xfrm>
              <a:off x="8551331" y="3014127"/>
              <a:ext cx="6265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2152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BD1C24-8D81-5F8C-7076-5CDF1959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0"/>
            <a:ext cx="7735358" cy="35939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ABED6-AFBE-5463-8E56-64D70E8AC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170" y="3593965"/>
            <a:ext cx="8040374" cy="23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272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E6D85437-4942-8917-C766-4F511B9AF1DC}"/>
              </a:ext>
            </a:extLst>
          </p:cNvPr>
          <p:cNvSpPr/>
          <p:nvPr/>
        </p:nvSpPr>
        <p:spPr>
          <a:xfrm>
            <a:off x="17312" y="3652659"/>
            <a:ext cx="2804204" cy="165163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D4D4764-F23B-5359-B0F5-557481E93623}"/>
              </a:ext>
            </a:extLst>
          </p:cNvPr>
          <p:cNvGrpSpPr/>
          <p:nvPr/>
        </p:nvGrpSpPr>
        <p:grpSpPr>
          <a:xfrm>
            <a:off x="259480" y="1693334"/>
            <a:ext cx="9170860" cy="4052053"/>
            <a:chOff x="259480" y="1693334"/>
            <a:chExt cx="9170860" cy="405205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1AEEFD78-8074-89C8-ACAB-3305CBB21B62}"/>
                </a:ext>
              </a:extLst>
            </p:cNvPr>
            <p:cNvGrpSpPr/>
            <p:nvPr/>
          </p:nvGrpSpPr>
          <p:grpSpPr>
            <a:xfrm>
              <a:off x="2761659" y="1693334"/>
              <a:ext cx="6668681" cy="4052053"/>
              <a:chOff x="2509183" y="660400"/>
              <a:chExt cx="6668681" cy="4052053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44C57008-AA7E-D851-54E1-AA4C0CB7A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116" y="2145547"/>
                <a:ext cx="3747684" cy="2566906"/>
              </a:xfrm>
              <a:prstGeom prst="rect">
                <a:avLst/>
              </a:prstGeom>
            </p:spPr>
          </p:pic>
          <p:cxnSp>
            <p:nvCxnSpPr>
              <p:cNvPr id="4" name="Прямая со стрелкой 3">
                <a:extLst>
                  <a:ext uri="{FF2B5EF4-FFF2-40B4-BE49-F238E27FC236}">
                    <a16:creationId xmlns:a16="http://schemas.microsoft.com/office/drawing/2014/main" id="{C76495A3-7846-2FCB-2C96-B4C2E0A20E06}"/>
                  </a:ext>
                </a:extLst>
              </p:cNvPr>
              <p:cNvCxnSpPr>
                <a:stCxn id="2" idx="0"/>
              </p:cNvCxnSpPr>
              <p:nvPr/>
            </p:nvCxnSpPr>
            <p:spPr>
              <a:xfrm flipH="1" flipV="1">
                <a:off x="5791200" y="1286933"/>
                <a:ext cx="5758" cy="85861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DD279D08-688F-EE8F-7506-BB601A507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800" y="3445543"/>
                <a:ext cx="101655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A3C72963-89F3-0C25-6F98-00C5B1991A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06560" y="3428998"/>
                <a:ext cx="1016556" cy="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82BC7E-5B60-1800-538C-07088FC1CD59}"/>
                  </a:ext>
                </a:extLst>
              </p:cNvPr>
              <p:cNvSpPr txBox="1"/>
              <p:nvPr/>
            </p:nvSpPr>
            <p:spPr>
              <a:xfrm>
                <a:off x="5554132" y="660400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03AF36-96F6-A27E-B9E6-548B84EAA3FB}"/>
                  </a:ext>
                </a:extLst>
              </p:cNvPr>
              <p:cNvSpPr txBox="1"/>
              <p:nvPr/>
            </p:nvSpPr>
            <p:spPr>
              <a:xfrm>
                <a:off x="2509183" y="3060822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3DC628-8F78-A3F5-D891-48B59162F820}"/>
                  </a:ext>
                </a:extLst>
              </p:cNvPr>
              <p:cNvSpPr txBox="1"/>
              <p:nvPr/>
            </p:nvSpPr>
            <p:spPr>
              <a:xfrm>
                <a:off x="8551331" y="3014127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386B7E6-3290-3A27-8C51-FE952FE93E45}"/>
                </a:ext>
              </a:extLst>
            </p:cNvPr>
            <p:cNvGrpSpPr/>
            <p:nvPr/>
          </p:nvGrpSpPr>
          <p:grpSpPr>
            <a:xfrm>
              <a:off x="259480" y="3817611"/>
              <a:ext cx="2743199" cy="1200329"/>
              <a:chOff x="3115733" y="1794933"/>
              <a:chExt cx="2743199" cy="120032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03D064-27A5-F5FD-3FBF-FB430ACA18B6}"/>
                  </a:ext>
                </a:extLst>
              </p:cNvPr>
              <p:cNvSpPr txBox="1"/>
              <p:nvPr/>
            </p:nvSpPr>
            <p:spPr>
              <a:xfrm>
                <a:off x="3115733" y="1794933"/>
                <a:ext cx="13885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м. р.</a:t>
                </a:r>
              </a:p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ж. р.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E7D363-1051-CB1D-1D86-EFB31DED745B}"/>
                  </a:ext>
                </a:extLst>
              </p:cNvPr>
              <p:cNvSpPr txBox="1"/>
              <p:nvPr/>
            </p:nvSpPr>
            <p:spPr>
              <a:xfrm>
                <a:off x="4317999" y="2011234"/>
                <a:ext cx="1540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-а, -я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96023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454CF-9CA6-FC40-14A0-CF7FAF48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8344" cy="177980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7220955-71DB-0EBA-BAD3-75DB25741494}"/>
              </a:ext>
            </a:extLst>
          </p:cNvPr>
          <p:cNvGrpSpPr/>
          <p:nvPr/>
        </p:nvGrpSpPr>
        <p:grpSpPr>
          <a:xfrm>
            <a:off x="166158" y="1779808"/>
            <a:ext cx="11816292" cy="5067300"/>
            <a:chOff x="166158" y="1779808"/>
            <a:chExt cx="11816292" cy="50673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DDB25D7-DBFA-B303-578F-8E6054FE1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158" y="1779808"/>
              <a:ext cx="6305550" cy="50673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5CFB369-5CE0-F4B9-2F2D-EF8BC33C2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5932708"/>
              <a:ext cx="588645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63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E1F327C-015B-DFFF-F8D5-747A6ABC22EB}"/>
              </a:ext>
            </a:extLst>
          </p:cNvPr>
          <p:cNvGrpSpPr/>
          <p:nvPr/>
        </p:nvGrpSpPr>
        <p:grpSpPr>
          <a:xfrm>
            <a:off x="942380" y="343088"/>
            <a:ext cx="9629996" cy="5755762"/>
            <a:chOff x="620646" y="495488"/>
            <a:chExt cx="9629996" cy="575576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2FC5DA9-0321-A8DF-B157-3B8A307E3AE4}"/>
                </a:ext>
              </a:extLst>
            </p:cNvPr>
            <p:cNvGrpSpPr/>
            <p:nvPr/>
          </p:nvGrpSpPr>
          <p:grpSpPr>
            <a:xfrm>
              <a:off x="3911600" y="495488"/>
              <a:ext cx="3115733" cy="3437468"/>
              <a:chOff x="4148667" y="2506132"/>
              <a:chExt cx="3115733" cy="3437468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F16BB3DE-9401-7A6B-8AAA-FC6395F598FE}"/>
                  </a:ext>
                </a:extLst>
              </p:cNvPr>
              <p:cNvSpPr/>
              <p:nvPr/>
            </p:nvSpPr>
            <p:spPr>
              <a:xfrm>
                <a:off x="4148667" y="2506132"/>
                <a:ext cx="3115733" cy="25230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345EC119-64B6-01D4-A535-3B6A60F7B1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47" t="9931" b="24154"/>
              <a:stretch/>
            </p:blipFill>
            <p:spPr>
              <a:xfrm>
                <a:off x="4351866" y="2671423"/>
                <a:ext cx="2709333" cy="2192484"/>
              </a:xfrm>
              <a:prstGeom prst="rect">
                <a:avLst/>
              </a:prstGeom>
            </p:spPr>
          </p:pic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9F65421B-F0ED-992D-E9FA-2BAE863B99F7}"/>
                  </a:ext>
                </a:extLst>
              </p:cNvPr>
              <p:cNvCxnSpPr>
                <a:stCxn id="2" idx="2"/>
              </p:cNvCxnSpPr>
              <p:nvPr/>
            </p:nvCxnSpPr>
            <p:spPr>
              <a:xfrm flipH="1">
                <a:off x="5706532" y="5029199"/>
                <a:ext cx="2" cy="914401"/>
              </a:xfrm>
              <a:prstGeom prst="straightConnector1">
                <a:avLst/>
              </a:prstGeom>
              <a:ln w="571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5F66A4C4-2550-D32D-FFA3-F6B4F1D127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7294" y="4255245"/>
              <a:ext cx="677337" cy="53727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59F061F-F2E9-2666-397B-1CA11003323A}"/>
                </a:ext>
              </a:extLst>
            </p:cNvPr>
            <p:cNvSpPr/>
            <p:nvPr/>
          </p:nvSpPr>
          <p:spPr>
            <a:xfrm>
              <a:off x="4453465" y="3907561"/>
              <a:ext cx="2370667" cy="9144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4D140E-7F44-FB9F-E6C8-ED4DF985FDC2}"/>
                </a:ext>
              </a:extLst>
            </p:cNvPr>
            <p:cNvSpPr txBox="1"/>
            <p:nvPr/>
          </p:nvSpPr>
          <p:spPr>
            <a:xfrm>
              <a:off x="4885266" y="3856929"/>
              <a:ext cx="17949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/>
                <a:t>кто?</a:t>
              </a: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89F605DF-EAD4-1273-B712-D7EE2F1DC4A7}"/>
                </a:ext>
              </a:extLst>
            </p:cNvPr>
            <p:cNvCxnSpPr>
              <a:cxnSpLocks/>
            </p:cNvCxnSpPr>
            <p:nvPr/>
          </p:nvCxnSpPr>
          <p:spPr>
            <a:xfrm>
              <a:off x="6824132" y="4265842"/>
              <a:ext cx="740834" cy="427758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10F974A-251B-AE5C-677B-8D3CA571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" y="4110592"/>
              <a:ext cx="3104682" cy="1985408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F04F1B9-F39C-FA26-7279-3614DF7C4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226" y="4265842"/>
              <a:ext cx="2638416" cy="1985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7824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719823-EE31-C874-A195-5FDEB9527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41" y="757164"/>
            <a:ext cx="8242626" cy="38269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54D2D6-7EBE-8A39-EE5A-0F2226BF6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72" y="4584098"/>
            <a:ext cx="9277520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140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0355046-9EA8-EAED-27BB-C03A56230B4C}"/>
              </a:ext>
            </a:extLst>
          </p:cNvPr>
          <p:cNvGrpSpPr/>
          <p:nvPr/>
        </p:nvGrpSpPr>
        <p:grpSpPr>
          <a:xfrm>
            <a:off x="17312" y="151812"/>
            <a:ext cx="9413028" cy="5593575"/>
            <a:chOff x="17312" y="151812"/>
            <a:chExt cx="9413028" cy="559357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1AEEFD78-8074-89C8-ACAB-3305CBB21B62}"/>
                </a:ext>
              </a:extLst>
            </p:cNvPr>
            <p:cNvGrpSpPr/>
            <p:nvPr/>
          </p:nvGrpSpPr>
          <p:grpSpPr>
            <a:xfrm>
              <a:off x="2761659" y="1693334"/>
              <a:ext cx="6668681" cy="4052053"/>
              <a:chOff x="2509183" y="660400"/>
              <a:chExt cx="6668681" cy="4052053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44C57008-AA7E-D851-54E1-AA4C0CB7A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116" y="2145547"/>
                <a:ext cx="3747684" cy="2566906"/>
              </a:xfrm>
              <a:prstGeom prst="rect">
                <a:avLst/>
              </a:prstGeom>
            </p:spPr>
          </p:pic>
          <p:cxnSp>
            <p:nvCxnSpPr>
              <p:cNvPr id="4" name="Прямая со стрелкой 3">
                <a:extLst>
                  <a:ext uri="{FF2B5EF4-FFF2-40B4-BE49-F238E27FC236}">
                    <a16:creationId xmlns:a16="http://schemas.microsoft.com/office/drawing/2014/main" id="{C76495A3-7846-2FCB-2C96-B4C2E0A20E06}"/>
                  </a:ext>
                </a:extLst>
              </p:cNvPr>
              <p:cNvCxnSpPr>
                <a:stCxn id="2" idx="0"/>
              </p:cNvCxnSpPr>
              <p:nvPr/>
            </p:nvCxnSpPr>
            <p:spPr>
              <a:xfrm flipH="1" flipV="1">
                <a:off x="5791200" y="1286933"/>
                <a:ext cx="5758" cy="85861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DD279D08-688F-EE8F-7506-BB601A507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800" y="3445543"/>
                <a:ext cx="101655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A3C72963-89F3-0C25-6F98-00C5B1991A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06560" y="3428998"/>
                <a:ext cx="1016556" cy="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82BC7E-5B60-1800-538C-07088FC1CD59}"/>
                  </a:ext>
                </a:extLst>
              </p:cNvPr>
              <p:cNvSpPr txBox="1"/>
              <p:nvPr/>
            </p:nvSpPr>
            <p:spPr>
              <a:xfrm>
                <a:off x="5554132" y="660400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03AF36-96F6-A27E-B9E6-548B84EAA3FB}"/>
                  </a:ext>
                </a:extLst>
              </p:cNvPr>
              <p:cNvSpPr txBox="1"/>
              <p:nvPr/>
            </p:nvSpPr>
            <p:spPr>
              <a:xfrm>
                <a:off x="2509183" y="3060822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3DC628-8F78-A3F5-D891-48B59162F820}"/>
                  </a:ext>
                </a:extLst>
              </p:cNvPr>
              <p:cNvSpPr txBox="1"/>
              <p:nvPr/>
            </p:nvSpPr>
            <p:spPr>
              <a:xfrm>
                <a:off x="8551331" y="3014127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6D85437-4942-8917-C766-4F511B9AF1DC}"/>
                </a:ext>
              </a:extLst>
            </p:cNvPr>
            <p:cNvSpPr/>
            <p:nvPr/>
          </p:nvSpPr>
          <p:spPr>
            <a:xfrm>
              <a:off x="17312" y="3652659"/>
              <a:ext cx="2804204" cy="16516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386B7E6-3290-3A27-8C51-FE952FE93E45}"/>
                </a:ext>
              </a:extLst>
            </p:cNvPr>
            <p:cNvGrpSpPr/>
            <p:nvPr/>
          </p:nvGrpSpPr>
          <p:grpSpPr>
            <a:xfrm>
              <a:off x="259480" y="3817611"/>
              <a:ext cx="2743199" cy="1200329"/>
              <a:chOff x="3115733" y="1794933"/>
              <a:chExt cx="2743199" cy="120032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03D064-27A5-F5FD-3FBF-FB430ACA18B6}"/>
                  </a:ext>
                </a:extLst>
              </p:cNvPr>
              <p:cNvSpPr txBox="1"/>
              <p:nvPr/>
            </p:nvSpPr>
            <p:spPr>
              <a:xfrm>
                <a:off x="3115733" y="1794933"/>
                <a:ext cx="13885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м. р.</a:t>
                </a:r>
              </a:p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ж. р.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E7D363-1051-CB1D-1D86-EFB31DED745B}"/>
                  </a:ext>
                </a:extLst>
              </p:cNvPr>
              <p:cNvSpPr txBox="1"/>
              <p:nvPr/>
            </p:nvSpPr>
            <p:spPr>
              <a:xfrm>
                <a:off x="4317999" y="2011234"/>
                <a:ext cx="1540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-а, -я</a:t>
                </a:r>
              </a:p>
            </p:txBody>
          </p:sp>
        </p:grp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3AE558A-6A67-8E55-1112-3C40B0EAF073}"/>
                </a:ext>
              </a:extLst>
            </p:cNvPr>
            <p:cNvSpPr/>
            <p:nvPr/>
          </p:nvSpPr>
          <p:spPr>
            <a:xfrm>
              <a:off x="4641574" y="151812"/>
              <a:ext cx="2804204" cy="16516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C0627D1-D4CE-0564-6C65-852B0B91BF2D}"/>
                </a:ext>
              </a:extLst>
            </p:cNvPr>
            <p:cNvGrpSpPr/>
            <p:nvPr/>
          </p:nvGrpSpPr>
          <p:grpSpPr>
            <a:xfrm>
              <a:off x="4871113" y="384557"/>
              <a:ext cx="2497521" cy="1207188"/>
              <a:chOff x="3115733" y="1788074"/>
              <a:chExt cx="2497521" cy="120718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A7D245-8D85-73FC-FA59-B03C794B82FF}"/>
                  </a:ext>
                </a:extLst>
              </p:cNvPr>
              <p:cNvSpPr txBox="1"/>
              <p:nvPr/>
            </p:nvSpPr>
            <p:spPr>
              <a:xfrm>
                <a:off x="3115733" y="1794933"/>
                <a:ext cx="13885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м. р.</a:t>
                </a:r>
              </a:p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ср. р.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9D790A-44EC-B820-BA76-1D1DD3380CEE}"/>
                  </a:ext>
                </a:extLst>
              </p:cNvPr>
              <p:cNvSpPr txBox="1"/>
              <p:nvPr/>
            </p:nvSpPr>
            <p:spPr>
              <a:xfrm>
                <a:off x="4072321" y="1788074"/>
                <a:ext cx="1540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B3A46FCB-1CAE-5324-16F9-F0FD40F6BA52}"/>
                </a:ext>
              </a:extLst>
            </p:cNvPr>
            <p:cNvGrpSpPr/>
            <p:nvPr/>
          </p:nvGrpSpPr>
          <p:grpSpPr>
            <a:xfrm>
              <a:off x="6043676" y="563724"/>
              <a:ext cx="541869" cy="350672"/>
              <a:chOff x="6043676" y="563724"/>
              <a:chExt cx="541869" cy="350672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1A58772F-C82D-2F9D-685D-1D1208F95D02}"/>
                  </a:ext>
                </a:extLst>
              </p:cNvPr>
              <p:cNvSpPr/>
              <p:nvPr/>
            </p:nvSpPr>
            <p:spPr>
              <a:xfrm>
                <a:off x="6213292" y="563724"/>
                <a:ext cx="372253" cy="3506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1E5A15DB-3EDA-B438-5FDE-6A2528695394}"/>
                  </a:ext>
                </a:extLst>
              </p:cNvPr>
              <p:cNvCxnSpPr/>
              <p:nvPr/>
            </p:nvCxnSpPr>
            <p:spPr>
              <a:xfrm>
                <a:off x="6043676" y="728133"/>
                <a:ext cx="16961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B4FAF0-167F-991D-48FE-4A7AF5A2CFB1}"/>
                </a:ext>
              </a:extLst>
            </p:cNvPr>
            <p:cNvSpPr txBox="1"/>
            <p:nvPr/>
          </p:nvSpPr>
          <p:spPr>
            <a:xfrm>
              <a:off x="6057244" y="945414"/>
              <a:ext cx="13885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-о, -е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893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552ED-1906-DABF-00B2-272E86EE2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62" y="1236133"/>
            <a:ext cx="8079072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799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25C6866-A629-27CF-0B77-D5D5C4DED01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F0FB5EC-7C25-8A39-AD00-19661FBD4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B78D926-1FEC-6752-A694-53315C6B2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350" y="5695950"/>
              <a:ext cx="63436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48840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98A1B1-F7C6-7D40-63FF-86CB2668C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"/>
          <a:stretch/>
        </p:blipFill>
        <p:spPr>
          <a:xfrm>
            <a:off x="1507067" y="897467"/>
            <a:ext cx="8548158" cy="34427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64C9C9-D247-C187-447E-5925DBBC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631" y="5197475"/>
            <a:ext cx="7791694" cy="166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359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998C3C9-04ED-1EE4-AB24-44460D230FBA}"/>
              </a:ext>
            </a:extLst>
          </p:cNvPr>
          <p:cNvGrpSpPr/>
          <p:nvPr/>
        </p:nvGrpSpPr>
        <p:grpSpPr>
          <a:xfrm>
            <a:off x="17312" y="151812"/>
            <a:ext cx="11967748" cy="5593575"/>
            <a:chOff x="17312" y="151812"/>
            <a:chExt cx="11967748" cy="559357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1AEEFD78-8074-89C8-ACAB-3305CBB21B62}"/>
                </a:ext>
              </a:extLst>
            </p:cNvPr>
            <p:cNvGrpSpPr/>
            <p:nvPr/>
          </p:nvGrpSpPr>
          <p:grpSpPr>
            <a:xfrm>
              <a:off x="2761659" y="1693334"/>
              <a:ext cx="6668681" cy="4052053"/>
              <a:chOff x="2509183" y="660400"/>
              <a:chExt cx="6668681" cy="4052053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44C57008-AA7E-D851-54E1-AA4C0CB7A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116" y="2145547"/>
                <a:ext cx="3747684" cy="2566906"/>
              </a:xfrm>
              <a:prstGeom prst="rect">
                <a:avLst/>
              </a:prstGeom>
            </p:spPr>
          </p:pic>
          <p:cxnSp>
            <p:nvCxnSpPr>
              <p:cNvPr id="4" name="Прямая со стрелкой 3">
                <a:extLst>
                  <a:ext uri="{FF2B5EF4-FFF2-40B4-BE49-F238E27FC236}">
                    <a16:creationId xmlns:a16="http://schemas.microsoft.com/office/drawing/2014/main" id="{C76495A3-7846-2FCB-2C96-B4C2E0A20E06}"/>
                  </a:ext>
                </a:extLst>
              </p:cNvPr>
              <p:cNvCxnSpPr>
                <a:stCxn id="2" idx="0"/>
              </p:cNvCxnSpPr>
              <p:nvPr/>
            </p:nvCxnSpPr>
            <p:spPr>
              <a:xfrm flipH="1" flipV="1">
                <a:off x="5791200" y="1286933"/>
                <a:ext cx="5758" cy="85861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DD279D08-688F-EE8F-7506-BB601A507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800" y="3445543"/>
                <a:ext cx="101655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A3C72963-89F3-0C25-6F98-00C5B1991A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06560" y="3428998"/>
                <a:ext cx="1016556" cy="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82BC7E-5B60-1800-538C-07088FC1CD59}"/>
                  </a:ext>
                </a:extLst>
              </p:cNvPr>
              <p:cNvSpPr txBox="1"/>
              <p:nvPr/>
            </p:nvSpPr>
            <p:spPr>
              <a:xfrm>
                <a:off x="5554132" y="660400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03AF36-96F6-A27E-B9E6-548B84EAA3FB}"/>
                  </a:ext>
                </a:extLst>
              </p:cNvPr>
              <p:cNvSpPr txBox="1"/>
              <p:nvPr/>
            </p:nvSpPr>
            <p:spPr>
              <a:xfrm>
                <a:off x="2509183" y="3060822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3DC628-8F78-A3F5-D891-48B59162F820}"/>
                  </a:ext>
                </a:extLst>
              </p:cNvPr>
              <p:cNvSpPr txBox="1"/>
              <p:nvPr/>
            </p:nvSpPr>
            <p:spPr>
              <a:xfrm>
                <a:off x="8551331" y="3014127"/>
                <a:ext cx="6265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6D85437-4942-8917-C766-4F511B9AF1DC}"/>
                </a:ext>
              </a:extLst>
            </p:cNvPr>
            <p:cNvSpPr/>
            <p:nvPr/>
          </p:nvSpPr>
          <p:spPr>
            <a:xfrm>
              <a:off x="17312" y="3652659"/>
              <a:ext cx="2804204" cy="16516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386B7E6-3290-3A27-8C51-FE952FE93E45}"/>
                </a:ext>
              </a:extLst>
            </p:cNvPr>
            <p:cNvGrpSpPr/>
            <p:nvPr/>
          </p:nvGrpSpPr>
          <p:grpSpPr>
            <a:xfrm>
              <a:off x="259480" y="3817611"/>
              <a:ext cx="2743199" cy="1200329"/>
              <a:chOff x="3115733" y="1794933"/>
              <a:chExt cx="2743199" cy="120032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03D064-27A5-F5FD-3FBF-FB430ACA18B6}"/>
                  </a:ext>
                </a:extLst>
              </p:cNvPr>
              <p:cNvSpPr txBox="1"/>
              <p:nvPr/>
            </p:nvSpPr>
            <p:spPr>
              <a:xfrm>
                <a:off x="3115733" y="1794933"/>
                <a:ext cx="13885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м. р.</a:t>
                </a:r>
              </a:p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ж. р.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E7D363-1051-CB1D-1D86-EFB31DED745B}"/>
                  </a:ext>
                </a:extLst>
              </p:cNvPr>
              <p:cNvSpPr txBox="1"/>
              <p:nvPr/>
            </p:nvSpPr>
            <p:spPr>
              <a:xfrm>
                <a:off x="4317999" y="2011234"/>
                <a:ext cx="1540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-а, -я</a:t>
                </a:r>
              </a:p>
            </p:txBody>
          </p:sp>
        </p:grp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3AE558A-6A67-8E55-1112-3C40B0EAF073}"/>
                </a:ext>
              </a:extLst>
            </p:cNvPr>
            <p:cNvSpPr/>
            <p:nvPr/>
          </p:nvSpPr>
          <p:spPr>
            <a:xfrm>
              <a:off x="4641574" y="151812"/>
              <a:ext cx="2804204" cy="16516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C0627D1-D4CE-0564-6C65-852B0B91BF2D}"/>
                </a:ext>
              </a:extLst>
            </p:cNvPr>
            <p:cNvGrpSpPr/>
            <p:nvPr/>
          </p:nvGrpSpPr>
          <p:grpSpPr>
            <a:xfrm>
              <a:off x="4871113" y="384557"/>
              <a:ext cx="2497521" cy="1207188"/>
              <a:chOff x="3115733" y="1788074"/>
              <a:chExt cx="2497521" cy="120718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A7D245-8D85-73FC-FA59-B03C794B82FF}"/>
                  </a:ext>
                </a:extLst>
              </p:cNvPr>
              <p:cNvSpPr txBox="1"/>
              <p:nvPr/>
            </p:nvSpPr>
            <p:spPr>
              <a:xfrm>
                <a:off x="3115733" y="1794933"/>
                <a:ext cx="13885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м. р.</a:t>
                </a:r>
              </a:p>
              <a:p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ср. р.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9D790A-44EC-B820-BA76-1D1DD3380CEE}"/>
                  </a:ext>
                </a:extLst>
              </p:cNvPr>
              <p:cNvSpPr txBox="1"/>
              <p:nvPr/>
            </p:nvSpPr>
            <p:spPr>
              <a:xfrm>
                <a:off x="4072321" y="1788074"/>
                <a:ext cx="1540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B3A46FCB-1CAE-5324-16F9-F0FD40F6BA52}"/>
                </a:ext>
              </a:extLst>
            </p:cNvPr>
            <p:cNvGrpSpPr/>
            <p:nvPr/>
          </p:nvGrpSpPr>
          <p:grpSpPr>
            <a:xfrm>
              <a:off x="6043676" y="563724"/>
              <a:ext cx="541869" cy="350672"/>
              <a:chOff x="6043676" y="563724"/>
              <a:chExt cx="541869" cy="350672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1A58772F-C82D-2F9D-685D-1D1208F95D02}"/>
                  </a:ext>
                </a:extLst>
              </p:cNvPr>
              <p:cNvSpPr/>
              <p:nvPr/>
            </p:nvSpPr>
            <p:spPr>
              <a:xfrm>
                <a:off x="6213292" y="563724"/>
                <a:ext cx="372253" cy="3506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1E5A15DB-3EDA-B438-5FDE-6A2528695394}"/>
                  </a:ext>
                </a:extLst>
              </p:cNvPr>
              <p:cNvCxnSpPr/>
              <p:nvPr/>
            </p:nvCxnSpPr>
            <p:spPr>
              <a:xfrm>
                <a:off x="6043676" y="728133"/>
                <a:ext cx="16961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B4FAF0-167F-991D-48FE-4A7AF5A2CFB1}"/>
                </a:ext>
              </a:extLst>
            </p:cNvPr>
            <p:cNvSpPr txBox="1"/>
            <p:nvPr/>
          </p:nvSpPr>
          <p:spPr>
            <a:xfrm>
              <a:off x="6057244" y="945414"/>
              <a:ext cx="13885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-о, -е</a:t>
              </a: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C647C3F-B1BB-7C3F-8C60-5DDE07C89C98}"/>
                </a:ext>
              </a:extLst>
            </p:cNvPr>
            <p:cNvSpPr/>
            <p:nvPr/>
          </p:nvSpPr>
          <p:spPr>
            <a:xfrm>
              <a:off x="9180856" y="3801310"/>
              <a:ext cx="2804204" cy="16516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ABA9E6-8FDD-7B7C-41E9-22041A5D655E}"/>
                </a:ext>
              </a:extLst>
            </p:cNvPr>
            <p:cNvSpPr txBox="1"/>
            <p:nvPr/>
          </p:nvSpPr>
          <p:spPr>
            <a:xfrm>
              <a:off x="9361841" y="4216866"/>
              <a:ext cx="1898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ж. р. -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F88C8E9E-88B3-3379-7489-BC74478B4DE1}"/>
                </a:ext>
              </a:extLst>
            </p:cNvPr>
            <p:cNvSpPr/>
            <p:nvPr/>
          </p:nvSpPr>
          <p:spPr>
            <a:xfrm>
              <a:off x="10735735" y="4383909"/>
              <a:ext cx="439501" cy="3987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619261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00F28F5-4035-0C5C-3746-2F0390477C7F}"/>
              </a:ext>
            </a:extLst>
          </p:cNvPr>
          <p:cNvGrpSpPr/>
          <p:nvPr/>
        </p:nvGrpSpPr>
        <p:grpSpPr>
          <a:xfrm>
            <a:off x="0" y="57150"/>
            <a:ext cx="12041717" cy="6800850"/>
            <a:chOff x="0" y="57150"/>
            <a:chExt cx="12041717" cy="680085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9292149-A1F1-5789-5001-E2F06C271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7150"/>
              <a:ext cx="6153150" cy="680085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6700798-986F-CF89-137B-2BBAE1D23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7617" y="57150"/>
              <a:ext cx="6134100" cy="281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0657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E7FD7-5591-668E-FCA2-255D3177C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43700" cy="32575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65FA37F-A6AE-067D-4BB1-3440FB020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2" y="3608918"/>
            <a:ext cx="598983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37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A7FC33-A7CE-354D-75D4-EADD3D9D5784}"/>
              </a:ext>
            </a:extLst>
          </p:cNvPr>
          <p:cNvSpPr txBox="1"/>
          <p:nvPr/>
        </p:nvSpPr>
        <p:spPr>
          <a:xfrm>
            <a:off x="1270000" y="1236133"/>
            <a:ext cx="9821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определить склонение существительного?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D3281F-5F72-6007-9594-2DA959EDA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556"/>
          <a:stretch/>
        </p:blipFill>
        <p:spPr>
          <a:xfrm>
            <a:off x="1510241" y="1820908"/>
            <a:ext cx="7927438" cy="336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842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3DB362B-6F3E-A48C-D8E4-4F3EFABC9F80}"/>
              </a:ext>
            </a:extLst>
          </p:cNvPr>
          <p:cNvGrpSpPr/>
          <p:nvPr/>
        </p:nvGrpSpPr>
        <p:grpSpPr>
          <a:xfrm>
            <a:off x="3060009" y="131675"/>
            <a:ext cx="3618249" cy="6009848"/>
            <a:chOff x="3060009" y="131675"/>
            <a:chExt cx="3618249" cy="6009848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DB3073D7-27C3-B881-701C-9D4973CA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126" y="164348"/>
              <a:ext cx="1564807" cy="1071785"/>
            </a:xfrm>
            <a:prstGeom prst="rect">
              <a:avLst/>
            </a:prstGeom>
          </p:spPr>
        </p:pic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id="{9DE23F63-4D2D-5487-9727-31CE927E6F61}"/>
                </a:ext>
              </a:extLst>
            </p:cNvPr>
            <p:cNvCxnSpPr>
              <a:cxnSpLocks/>
            </p:cNvCxnSpPr>
            <p:nvPr/>
          </p:nvCxnSpPr>
          <p:spPr>
            <a:xfrm>
              <a:off x="5025730" y="1236133"/>
              <a:ext cx="0" cy="52128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7CD37035-6FB1-2213-A626-9ED5BD0E78B4}"/>
                </a:ext>
              </a:extLst>
            </p:cNvPr>
            <p:cNvGrpSpPr/>
            <p:nvPr/>
          </p:nvGrpSpPr>
          <p:grpSpPr>
            <a:xfrm>
              <a:off x="3972392" y="1739263"/>
              <a:ext cx="2638550" cy="766871"/>
              <a:chOff x="4141725" y="2269067"/>
              <a:chExt cx="2638550" cy="766871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1BB63425-88D3-4164-A970-B800919C294F}"/>
                  </a:ext>
                </a:extLst>
              </p:cNvPr>
              <p:cNvSpPr/>
              <p:nvPr/>
            </p:nvSpPr>
            <p:spPr>
              <a:xfrm>
                <a:off x="4141725" y="2278695"/>
                <a:ext cx="2225207" cy="7572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A04D96-01FB-B8F3-D585-2ED5A5BA137C}"/>
                  </a:ext>
                </a:extLst>
              </p:cNvPr>
              <p:cNvSpPr txBox="1"/>
              <p:nvPr/>
            </p:nvSpPr>
            <p:spPr>
              <a:xfrm>
                <a:off x="4294126" y="2269067"/>
                <a:ext cx="24861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нач. форма</a:t>
                </a:r>
              </a:p>
            </p:txBody>
          </p:sp>
        </p:grp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C1EADD36-BF19-ED23-5D8F-30DFE47A0DED}"/>
                </a:ext>
              </a:extLst>
            </p:cNvPr>
            <p:cNvCxnSpPr/>
            <p:nvPr/>
          </p:nvCxnSpPr>
          <p:spPr>
            <a:xfrm flipH="1">
              <a:off x="4475395" y="2485547"/>
              <a:ext cx="4997" cy="5806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5C990CD-8EC9-8D3E-3CD5-20E9DC60B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009" y="3157554"/>
              <a:ext cx="1555849" cy="1268589"/>
            </a:xfrm>
            <a:prstGeom prst="rect">
              <a:avLst/>
            </a:prstGeom>
          </p:spPr>
        </p:pic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F403B09D-2CA0-C650-24E1-E727DEF0C6A4}"/>
                </a:ext>
              </a:extLst>
            </p:cNvPr>
            <p:cNvCxnSpPr/>
            <p:nvPr/>
          </p:nvCxnSpPr>
          <p:spPr>
            <a:xfrm flipH="1">
              <a:off x="5667670" y="2503988"/>
              <a:ext cx="4997" cy="5806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58BBCDE-9FF3-6013-218F-7178430C4181}"/>
                </a:ext>
              </a:extLst>
            </p:cNvPr>
            <p:cNvSpPr/>
            <p:nvPr/>
          </p:nvSpPr>
          <p:spPr>
            <a:xfrm>
              <a:off x="5367867" y="3157554"/>
              <a:ext cx="708145" cy="41537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399A6BF-4C6B-0645-5037-BBC23EF0F892}"/>
                </a:ext>
              </a:extLst>
            </p:cNvPr>
            <p:cNvCxnSpPr>
              <a:cxnSpLocks/>
            </p:cNvCxnSpPr>
            <p:nvPr/>
          </p:nvCxnSpPr>
          <p:spPr>
            <a:xfrm>
              <a:off x="5025730" y="3369736"/>
              <a:ext cx="34213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ED006680-3F51-D4AA-930E-1B818B1FB9B4}"/>
                </a:ext>
              </a:extLst>
            </p:cNvPr>
            <p:cNvCxnSpPr>
              <a:cxnSpLocks/>
            </p:cNvCxnSpPr>
            <p:nvPr/>
          </p:nvCxnSpPr>
          <p:spPr>
            <a:xfrm>
              <a:off x="4299123" y="4499202"/>
              <a:ext cx="316735" cy="57836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26121DB2-050E-77A0-0A2E-CD2A1CF161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6798" y="4499202"/>
              <a:ext cx="316735" cy="57836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3981125-FC11-C3AA-9914-661688ACC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326" y="5069738"/>
              <a:ext cx="1564807" cy="10717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B5E933-77A9-69FE-19C2-5216840B69AD}"/>
                </a:ext>
              </a:extLst>
            </p:cNvPr>
            <p:cNvSpPr txBox="1"/>
            <p:nvPr/>
          </p:nvSpPr>
          <p:spPr>
            <a:xfrm>
              <a:off x="5862403" y="131675"/>
              <a:ext cx="8158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48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9FA9E27-5D5A-7C84-F442-88192049FC43}"/>
              </a:ext>
            </a:extLst>
          </p:cNvPr>
          <p:cNvGrpSpPr/>
          <p:nvPr/>
        </p:nvGrpSpPr>
        <p:grpSpPr>
          <a:xfrm>
            <a:off x="1857018" y="343088"/>
            <a:ext cx="8281808" cy="5893181"/>
            <a:chOff x="1857018" y="343088"/>
            <a:chExt cx="8281808" cy="589318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F16BB3DE-9401-7A6B-8AAA-FC6395F598FE}"/>
                </a:ext>
              </a:extLst>
            </p:cNvPr>
            <p:cNvSpPr/>
            <p:nvPr/>
          </p:nvSpPr>
          <p:spPr>
            <a:xfrm>
              <a:off x="4233334" y="343088"/>
              <a:ext cx="3115733" cy="252306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45EC119-64B6-01D4-A535-3B6A60F7B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7" t="9931" b="24154"/>
            <a:stretch/>
          </p:blipFill>
          <p:spPr>
            <a:xfrm>
              <a:off x="4436533" y="508379"/>
              <a:ext cx="2709333" cy="2192484"/>
            </a:xfrm>
            <a:prstGeom prst="rect">
              <a:avLst/>
            </a:prstGeom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9F65421B-F0ED-992D-E9FA-2BAE863B99F7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5791199" y="2866155"/>
              <a:ext cx="2" cy="914401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5F66A4C4-2550-D32D-FFA3-F6B4F1D127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9028" y="4102845"/>
              <a:ext cx="677337" cy="53727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59F061F-F2E9-2666-397B-1CA11003323A}"/>
                </a:ext>
              </a:extLst>
            </p:cNvPr>
            <p:cNvSpPr/>
            <p:nvPr/>
          </p:nvSpPr>
          <p:spPr>
            <a:xfrm>
              <a:off x="4775199" y="3755161"/>
              <a:ext cx="2370667" cy="9144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4D140E-7F44-FB9F-E6C8-ED4DF985FDC2}"/>
                </a:ext>
              </a:extLst>
            </p:cNvPr>
            <p:cNvSpPr txBox="1"/>
            <p:nvPr/>
          </p:nvSpPr>
          <p:spPr>
            <a:xfrm>
              <a:off x="5207000" y="3704529"/>
              <a:ext cx="17949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/>
                <a:t>что?</a:t>
              </a: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89F605DF-EAD4-1273-B712-D7EE2F1DC4A7}"/>
                </a:ext>
              </a:extLst>
            </p:cNvPr>
            <p:cNvCxnSpPr>
              <a:cxnSpLocks/>
            </p:cNvCxnSpPr>
            <p:nvPr/>
          </p:nvCxnSpPr>
          <p:spPr>
            <a:xfrm>
              <a:off x="7145866" y="4113442"/>
              <a:ext cx="740834" cy="427758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6C66A1BB-D13D-F60A-EE7A-3426C6447626}"/>
                </a:ext>
              </a:extLst>
            </p:cNvPr>
            <p:cNvCxnSpPr/>
            <p:nvPr/>
          </p:nvCxnSpPr>
          <p:spPr>
            <a:xfrm flipH="1">
              <a:off x="4436533" y="508379"/>
              <a:ext cx="2912534" cy="219248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40139BD4-89F5-841B-4C48-3627D0AB6A74}"/>
                </a:ext>
              </a:extLst>
            </p:cNvPr>
            <p:cNvCxnSpPr>
              <a:cxnSpLocks/>
            </p:cNvCxnSpPr>
            <p:nvPr/>
          </p:nvCxnSpPr>
          <p:spPr>
            <a:xfrm>
              <a:off x="4436533" y="508379"/>
              <a:ext cx="2912534" cy="219248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FBB3578-29DC-7A76-B651-B775E8A7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018" y="4371482"/>
              <a:ext cx="2190044" cy="16425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8905FCE-1171-00CB-79AE-A6774E3A7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9" t="14002" r="1331" b="19341"/>
            <a:stretch/>
          </p:blipFill>
          <p:spPr>
            <a:xfrm>
              <a:off x="8030632" y="4099378"/>
              <a:ext cx="2108194" cy="2136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5178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009739D-EB10-A404-2926-2A8732BFC0EF}"/>
              </a:ext>
            </a:extLst>
          </p:cNvPr>
          <p:cNvGrpSpPr/>
          <p:nvPr/>
        </p:nvGrpSpPr>
        <p:grpSpPr>
          <a:xfrm>
            <a:off x="2482430" y="612689"/>
            <a:ext cx="7227140" cy="5974378"/>
            <a:chOff x="2847975" y="883622"/>
            <a:chExt cx="7227140" cy="597437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46C75F2-C0D6-C01A-CA5D-52C07B481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8025" y="883622"/>
              <a:ext cx="6096000" cy="216437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B30E5BA-0432-A9BE-186C-01AE50793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731"/>
            <a:stretch/>
          </p:blipFill>
          <p:spPr>
            <a:xfrm>
              <a:off x="2847975" y="3048000"/>
              <a:ext cx="7227140" cy="38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36473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629876-8CBE-4798-582D-BC75FD66521B}"/>
              </a:ext>
            </a:extLst>
          </p:cNvPr>
          <p:cNvSpPr txBox="1"/>
          <p:nvPr/>
        </p:nvSpPr>
        <p:spPr>
          <a:xfrm>
            <a:off x="982133" y="1439333"/>
            <a:ext cx="106002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Несклоняемыми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 существительные, которые имеют для всех падежей одну и ту же форму.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вхожу в метро (В. п.), любуюсь метро (Т. п.)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1E01C6-A082-2872-7513-FED16157E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3429000"/>
            <a:ext cx="3403599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914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C20CA-1D23-9D7B-B8A9-529732BF190A}"/>
              </a:ext>
            </a:extLst>
          </p:cNvPr>
          <p:cNvSpPr txBox="1"/>
          <p:nvPr/>
        </p:nvSpPr>
        <p:spPr>
          <a:xfrm>
            <a:off x="694267" y="1354667"/>
            <a:ext cx="1041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несклоняемым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существительным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существительные иноязычного происхождения с конечными гласными –о, -е, -и, -у, -ю и с конечным ударным –а;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кофе, радио, такси, рагу, меню, боа</a:t>
            </a:r>
          </a:p>
          <a:p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иноязычные фамилии, обозначающие лиц женского пола и оканчивающиеся на согласный;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стихи Алигер, роман Войнич</a:t>
            </a:r>
          </a:p>
        </p:txBody>
      </p:sp>
    </p:spTree>
    <p:extLst>
      <p:ext uri="{BB962C8B-B14F-4D97-AF65-F5344CB8AC3E}">
        <p14:creationId xmlns:p14="http://schemas.microsoft.com/office/powerpoint/2010/main" val="34786659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BBC546-47C6-E0CA-3857-EED643484E36}"/>
              </a:ext>
            </a:extLst>
          </p:cNvPr>
          <p:cNvSpPr txBox="1"/>
          <p:nvPr/>
        </p:nvSpPr>
        <p:spPr>
          <a:xfrm>
            <a:off x="795867" y="1371600"/>
            <a:ext cx="11243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русские и украинские фамилии на –о, -их  (-ых);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Франко, Черных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сложносокращенные слова буквенного и смешанного характера;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ВДНХ, МГУ, сельпо</a:t>
            </a:r>
          </a:p>
        </p:txBody>
      </p:sp>
    </p:spTree>
    <p:extLst>
      <p:ext uri="{BB962C8B-B14F-4D97-AF65-F5344CB8AC3E}">
        <p14:creationId xmlns:p14="http://schemas.microsoft.com/office/powerpoint/2010/main" val="36228938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05010-82F3-3488-A9C6-BABE18410A92}"/>
              </a:ext>
            </a:extLst>
          </p:cNvPr>
          <p:cNvSpPr txBox="1"/>
          <p:nvPr/>
        </p:nvSpPr>
        <p:spPr>
          <a:xfrm>
            <a:off x="321733" y="1303867"/>
            <a:ext cx="1122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Несклоняемые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неодушевлённые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существительные  иноязычного происхождения относятся преимущественно к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роду. К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роду относится, например, черный рояль; к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свежая кольраби.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Несклоняемые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одушевленные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иноязычного происхождения относятся к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роду, если обозначают лиц женского пола (мадам, фрау), и к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роду, если обозначают лиц мужского пола или животных (атташе, денди, какаду, кенгуру). </a:t>
            </a:r>
          </a:p>
        </p:txBody>
      </p:sp>
    </p:spTree>
    <p:extLst>
      <p:ext uri="{BB962C8B-B14F-4D97-AF65-F5344CB8AC3E}">
        <p14:creationId xmlns:p14="http://schemas.microsoft.com/office/powerpoint/2010/main" val="38284906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4025900" y="1132562"/>
            <a:ext cx="731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изменяются по родам;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относятся к одному из трех родов: мужскому, женскому или среднему;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не имеют категории рода</a:t>
            </a:r>
          </a:p>
        </p:txBody>
      </p:sp>
    </p:spTree>
    <p:extLst>
      <p:ext uri="{BB962C8B-B14F-4D97-AF65-F5344CB8AC3E}">
        <p14:creationId xmlns:p14="http://schemas.microsoft.com/office/powerpoint/2010/main" val="36450581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2095498" y="1970762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относятся к одному из трех родов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3A52-4A94-C412-6D09-67A99B0B0D33}"/>
              </a:ext>
            </a:extLst>
          </p:cNvPr>
          <p:cNvSpPr txBox="1"/>
          <p:nvPr/>
        </p:nvSpPr>
        <p:spPr>
          <a:xfrm>
            <a:off x="1943100" y="1296015"/>
            <a:ext cx="782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</a:t>
            </a:r>
          </a:p>
        </p:txBody>
      </p:sp>
    </p:spTree>
    <p:extLst>
      <p:ext uri="{BB962C8B-B14F-4D97-AF65-F5344CB8AC3E}">
        <p14:creationId xmlns:p14="http://schemas.microsoft.com/office/powerpoint/2010/main" val="81047483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CA1DC-819F-509E-A160-0CD0DA389920}"/>
              </a:ext>
            </a:extLst>
          </p:cNvPr>
          <p:cNvSpPr txBox="1"/>
          <p:nvPr/>
        </p:nvSpPr>
        <p:spPr>
          <a:xfrm>
            <a:off x="4301066" y="1524000"/>
            <a:ext cx="70781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определить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существительного, нужно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род, число и падеж;</a:t>
            </a:r>
          </a:p>
          <a:p>
            <a:pPr marL="514350" indent="-514350">
              <a:buAutoNum type="arabicParenR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род и окончание;</a:t>
            </a:r>
          </a:p>
          <a:p>
            <a:pPr marL="514350" indent="-514350">
              <a:buAutoNum type="arabicParenR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существительное в начальную форму, определить род, выделить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30595062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C69B8-1D74-24D4-DEC2-2AC5A1FB72FF}"/>
              </a:ext>
            </a:extLst>
          </p:cNvPr>
          <p:cNvSpPr txBox="1"/>
          <p:nvPr/>
        </p:nvSpPr>
        <p:spPr>
          <a:xfrm>
            <a:off x="1930400" y="146633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определить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существительного, нужно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1FE6D-07CA-9952-4B63-D5F2B2CACCB6}"/>
              </a:ext>
            </a:extLst>
          </p:cNvPr>
          <p:cNvSpPr txBox="1"/>
          <p:nvPr/>
        </p:nvSpPr>
        <p:spPr>
          <a:xfrm>
            <a:off x="1930400" y="2750235"/>
            <a:ext cx="9618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поставить существительное в начальную форму, определить род, выделить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15586974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8427BC-3665-2CD4-8BA0-B212F7DF1874}"/>
              </a:ext>
            </a:extLst>
          </p:cNvPr>
          <p:cNvSpPr/>
          <p:nvPr/>
        </p:nvSpPr>
        <p:spPr>
          <a:xfrm>
            <a:off x="2383753" y="12401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FA219-507B-94DB-9391-AFEE604BCFC9}"/>
              </a:ext>
            </a:extLst>
          </p:cNvPr>
          <p:cNvSpPr txBox="1"/>
          <p:nvPr/>
        </p:nvSpPr>
        <p:spPr>
          <a:xfrm>
            <a:off x="626533" y="2641600"/>
            <a:ext cx="8856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замечания можно присылать на электронную почту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sinyavskayaalena@gmail.com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55A138-9339-FE4F-DFAE-E533D47C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7" y="278130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813F0-BC63-7A17-F180-E79B4E65BED9}"/>
              </a:ext>
            </a:extLst>
          </p:cNvPr>
          <p:cNvSpPr txBox="1"/>
          <p:nvPr/>
        </p:nvSpPr>
        <p:spPr>
          <a:xfrm>
            <a:off x="1591733" y="2658532"/>
            <a:ext cx="773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Канакина В. П. Русский язык, 1 класс</a:t>
            </a:r>
          </a:p>
        </p:txBody>
      </p:sp>
    </p:spTree>
    <p:extLst>
      <p:ext uri="{BB962C8B-B14F-4D97-AF65-F5344CB8AC3E}">
        <p14:creationId xmlns:p14="http://schemas.microsoft.com/office/powerpoint/2010/main" val="30086440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E67BBE-C04B-4D7A-90F3-0749BF3939D2}"/>
              </a:ext>
            </a:extLst>
          </p:cNvPr>
          <p:cNvSpPr txBox="1"/>
          <p:nvPr/>
        </p:nvSpPr>
        <p:spPr>
          <a:xfrm>
            <a:off x="709961" y="1407842"/>
            <a:ext cx="927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Проверьте себя!</a:t>
            </a:r>
          </a:p>
        </p:txBody>
      </p:sp>
      <p:pic>
        <p:nvPicPr>
          <p:cNvPr id="1026" name="Picture 2" descr="http://qrcoder.ru/code/?https%3A%2F%2Fforms.gle%2F5fZXznz461eTxTvt7&amp;4&amp;0">
            <a:extLst>
              <a:ext uri="{FF2B5EF4-FFF2-40B4-BE49-F238E27FC236}">
                <a16:creationId xmlns:a16="http://schemas.microsoft.com/office/drawing/2014/main" id="{41B2A34D-66C1-4911-9432-AC2E2420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221229"/>
            <a:ext cx="3135599" cy="31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71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E76CE-E04C-72CA-A1AB-395827BA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301366"/>
            <a:ext cx="7702284" cy="40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92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2D89B4-9572-B81D-0363-45D76F115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319961"/>
            <a:ext cx="6845300" cy="56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40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9245AE1-B4D0-9B81-C1FE-ED8E01B5AB83}"/>
              </a:ext>
            </a:extLst>
          </p:cNvPr>
          <p:cNvGrpSpPr/>
          <p:nvPr/>
        </p:nvGrpSpPr>
        <p:grpSpPr>
          <a:xfrm>
            <a:off x="0" y="0"/>
            <a:ext cx="12028291" cy="6858000"/>
            <a:chOff x="0" y="0"/>
            <a:chExt cx="12028291" cy="6858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9DC1067-9AE8-A4C1-FE98-947CEECE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89441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0E21DDB-1031-9D5D-BE25-AC206D4B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441" y="111125"/>
              <a:ext cx="6038850" cy="1504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303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2B89006-B8A7-437E-D020-DE5206730757}"/>
              </a:ext>
            </a:extLst>
          </p:cNvPr>
          <p:cNvGrpSpPr/>
          <p:nvPr/>
        </p:nvGrpSpPr>
        <p:grpSpPr>
          <a:xfrm>
            <a:off x="4250267" y="250205"/>
            <a:ext cx="5571066" cy="6607795"/>
            <a:chOff x="4250267" y="250205"/>
            <a:chExt cx="5571066" cy="66077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BD9D91A-DA2A-71AC-E1CF-4F446F1B85AF}"/>
                </a:ext>
              </a:extLst>
            </p:cNvPr>
            <p:cNvGrpSpPr/>
            <p:nvPr/>
          </p:nvGrpSpPr>
          <p:grpSpPr>
            <a:xfrm>
              <a:off x="4250267" y="2912533"/>
              <a:ext cx="2777066" cy="1557867"/>
              <a:chOff x="4250267" y="2912533"/>
              <a:chExt cx="2777066" cy="1557867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07C869B4-731B-7270-2F7C-FBA575AD25E6}"/>
                  </a:ext>
                </a:extLst>
              </p:cNvPr>
              <p:cNvSpPr/>
              <p:nvPr/>
            </p:nvSpPr>
            <p:spPr>
              <a:xfrm>
                <a:off x="4250267" y="2912533"/>
                <a:ext cx="2777066" cy="15578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64D6AC89-AA1A-F5EA-4BD9-821B75D06F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1" t="19506" r="19120" b="12593"/>
              <a:stretch/>
            </p:blipFill>
            <p:spPr>
              <a:xfrm>
                <a:off x="4580882" y="3031766"/>
                <a:ext cx="2115836" cy="1319399"/>
              </a:xfrm>
              <a:prstGeom prst="rect">
                <a:avLst/>
              </a:prstGeom>
            </p:spPr>
          </p:pic>
        </p:grp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5D142864-3161-BCFF-B0F3-4EDC95A344DB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5638800" y="1794933"/>
              <a:ext cx="0" cy="11176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CB5FC27-DFCA-1D9C-D4A1-D9F2BFD201E5}"/>
                </a:ext>
              </a:extLst>
            </p:cNvPr>
            <p:cNvCxnSpPr>
              <a:cxnSpLocks/>
            </p:cNvCxnSpPr>
            <p:nvPr/>
          </p:nvCxnSpPr>
          <p:spPr>
            <a:xfrm>
              <a:off x="7027333" y="3691465"/>
              <a:ext cx="110066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547DE937-BA93-461D-D65F-1A5C7C5A54E7}"/>
                </a:ext>
              </a:extLst>
            </p:cNvPr>
            <p:cNvCxnSpPr>
              <a:cxnSpLocks/>
            </p:cNvCxnSpPr>
            <p:nvPr/>
          </p:nvCxnSpPr>
          <p:spPr>
            <a:xfrm>
              <a:off x="5825068" y="4470398"/>
              <a:ext cx="0" cy="82973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3173A6D-E09E-E253-507C-DCBB21F15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60611" y="250205"/>
              <a:ext cx="1156378" cy="154472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B298782-F4F8-C392-8C02-F3BB082C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5251" y="2531949"/>
              <a:ext cx="1736082" cy="173608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9EAEA3F-9FAB-EFEF-C4E8-E9B714E3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611" y="5300134"/>
              <a:ext cx="2274485" cy="1557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12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42CEB-2A6C-256B-1057-9CF28F94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863" y="330200"/>
            <a:ext cx="7332087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0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D3A31A8-A050-E44A-C3B8-233AA73A537E}"/>
              </a:ext>
            </a:extLst>
          </p:cNvPr>
          <p:cNvGrpSpPr/>
          <p:nvPr/>
        </p:nvGrpSpPr>
        <p:grpSpPr>
          <a:xfrm>
            <a:off x="0" y="0"/>
            <a:ext cx="9531350" cy="5943600"/>
            <a:chOff x="0" y="0"/>
            <a:chExt cx="9531350" cy="59436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BC79879-CC9C-2885-A0A3-45225FCBB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70931" cy="39624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C358559-CC18-6253-1352-EEDD3DFB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25" y="4305300"/>
              <a:ext cx="9420225" cy="163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27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C50AE8-44B7-A667-1FC1-ABB92E0E0E55}"/>
              </a:ext>
            </a:extLst>
          </p:cNvPr>
          <p:cNvSpPr txBox="1"/>
          <p:nvPr/>
        </p:nvSpPr>
        <p:spPr>
          <a:xfrm>
            <a:off x="3340100" y="1130300"/>
            <a:ext cx="8851900" cy="320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речи характеризуют: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общее значение;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морфологические признаки (грамматические значения);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синтаксическая роль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A02A8-82E1-0F8B-B6CB-975B140E8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751"/>
            <a:ext cx="3784600" cy="35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9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1B5C43-4340-C6C4-E2C1-D2077E29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00" y="0"/>
            <a:ext cx="749325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9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DE7FA6-C5F9-0D96-0E11-165798EB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699" y="1676400"/>
            <a:ext cx="712995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1C3E38-8F07-AE5C-2363-21CF8ACB5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7800"/>
            <a:ext cx="6096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3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79B34FB-792C-3465-0CD8-37E109A0D63C}"/>
              </a:ext>
            </a:extLst>
          </p:cNvPr>
          <p:cNvGrpSpPr/>
          <p:nvPr/>
        </p:nvGrpSpPr>
        <p:grpSpPr>
          <a:xfrm>
            <a:off x="1678961" y="0"/>
            <a:ext cx="8379440" cy="6680200"/>
            <a:chOff x="129561" y="0"/>
            <a:chExt cx="8379440" cy="66802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49E873E-F217-F695-E84E-855C25BDC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61" y="0"/>
              <a:ext cx="8379440" cy="334099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C2E8D7E-29FF-38B1-975F-E0007349E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61" y="3201942"/>
              <a:ext cx="8379440" cy="3478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18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CA606-D642-6E57-460B-45878B2B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21" y="0"/>
            <a:ext cx="6885779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78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00FD9-C653-CD5B-5C7F-81A5DADA1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8"/>
          <a:stretch/>
        </p:blipFill>
        <p:spPr>
          <a:xfrm>
            <a:off x="2171700" y="873360"/>
            <a:ext cx="7239000" cy="479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36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3B9C3F-76B6-2058-5CD3-A7C3524D2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0"/>
          <a:stretch/>
        </p:blipFill>
        <p:spPr>
          <a:xfrm>
            <a:off x="2142393" y="723900"/>
            <a:ext cx="6925408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77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C2144-A7E1-A7F4-3726-116864CE4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500" y="304800"/>
            <a:ext cx="687487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4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5CC94-C0C4-C6E9-E626-F90B5659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09" y="1168400"/>
            <a:ext cx="8456475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6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4D7E3-5078-9CC3-9A5B-62471719EB35}"/>
              </a:ext>
            </a:extLst>
          </p:cNvPr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Канакина В. П. Русский язык, 2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292759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4A1F9B-7E77-C936-37A2-5B218E6C0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751"/>
            <a:ext cx="3784600" cy="3548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C2239-A3E4-456E-E251-4A7C12C67A86}"/>
              </a:ext>
            </a:extLst>
          </p:cNvPr>
          <p:cNvSpPr txBox="1"/>
          <p:nvPr/>
        </p:nvSpPr>
        <p:spPr>
          <a:xfrm>
            <a:off x="1841500" y="1625600"/>
            <a:ext cx="952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часть речи, которая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обозначает предмет;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отвечает на вопросы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предложении может быть как главным, так и второстепенным членом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9F173-EEA3-7F9C-E71C-446F9367BE94}"/>
              </a:ext>
            </a:extLst>
          </p:cNvPr>
          <p:cNvSpPr txBox="1"/>
          <p:nvPr/>
        </p:nvSpPr>
        <p:spPr>
          <a:xfrm>
            <a:off x="2590800" y="4967782"/>
            <a:ext cx="913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форма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существительного – И. п. ед. ч.</a:t>
            </a:r>
          </a:p>
        </p:txBody>
      </p:sp>
    </p:spTree>
    <p:extLst>
      <p:ext uri="{BB962C8B-B14F-4D97-AF65-F5344CB8AC3E}">
        <p14:creationId xmlns:p14="http://schemas.microsoft.com/office/powerpoint/2010/main" val="1997457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5B03ADE-8107-FCE1-1DE8-C5DD656DE174}"/>
              </a:ext>
            </a:extLst>
          </p:cNvPr>
          <p:cNvGrpSpPr/>
          <p:nvPr/>
        </p:nvGrpSpPr>
        <p:grpSpPr>
          <a:xfrm>
            <a:off x="57150" y="50800"/>
            <a:ext cx="11871325" cy="5994400"/>
            <a:chOff x="57150" y="50800"/>
            <a:chExt cx="11871325" cy="59944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CF8223B-6492-D9B1-5730-A5A5194F4FD5}"/>
                </a:ext>
              </a:extLst>
            </p:cNvPr>
            <p:cNvGrpSpPr/>
            <p:nvPr/>
          </p:nvGrpSpPr>
          <p:grpSpPr>
            <a:xfrm>
              <a:off x="57150" y="50800"/>
              <a:ext cx="11871325" cy="5994400"/>
              <a:chOff x="57150" y="50800"/>
              <a:chExt cx="11871325" cy="5994400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19AFE04A-DFE6-D756-4C85-A78FCBD27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50" y="101600"/>
                <a:ext cx="6038850" cy="5943600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14B4C751-4337-70B7-ACD6-63DA0E00A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1525" y="50800"/>
                <a:ext cx="6076950" cy="2438400"/>
              </a:xfrm>
              <a:prstGeom prst="rect">
                <a:avLst/>
              </a:prstGeom>
            </p:spPr>
          </p:pic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874ACF3-3717-15EC-9A6A-7E291CE3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9175" y="3590925"/>
              <a:ext cx="5829300" cy="1352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204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E942E-CB72-8949-DE08-EF066F0B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44" y="1022350"/>
            <a:ext cx="7520781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72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161E36D-CB38-CE50-D778-154BFC6141EC}"/>
              </a:ext>
            </a:extLst>
          </p:cNvPr>
          <p:cNvGrpSpPr/>
          <p:nvPr/>
        </p:nvGrpSpPr>
        <p:grpSpPr>
          <a:xfrm>
            <a:off x="204857" y="0"/>
            <a:ext cx="9826595" cy="6172201"/>
            <a:chOff x="204857" y="0"/>
            <a:chExt cx="9826595" cy="6172201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8A47725-39AD-8A4C-24C7-A626B9E44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857" y="0"/>
              <a:ext cx="9532730" cy="42164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1219BFE-A918-D766-CBC5-44A0872E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719"/>
            <a:stretch/>
          </p:blipFill>
          <p:spPr>
            <a:xfrm>
              <a:off x="605225" y="4267200"/>
              <a:ext cx="9426227" cy="1905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4787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281C71-0439-894A-BC1F-B15C35090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14"/>
          <a:stretch/>
        </p:blipFill>
        <p:spPr>
          <a:xfrm>
            <a:off x="1617363" y="1384299"/>
            <a:ext cx="7710787" cy="3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74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0B0D84-4AAB-FB5E-F2BD-AC4D79AD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248" y="1092200"/>
            <a:ext cx="9068941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95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53C1C5-B1DB-4115-567A-DE128AE4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-60927"/>
            <a:ext cx="6099175" cy="67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8BC72-4DF7-FE28-6089-6CB21737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993" y="330200"/>
            <a:ext cx="7020532" cy="54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5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142376-B455-D773-D1EC-3808AB00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23" y="1016000"/>
            <a:ext cx="8105547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92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BADAC3-BDBA-632A-044D-019958282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07" y="0"/>
            <a:ext cx="6767593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6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DDA965-5C08-004C-8C8A-00B75A89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36" y="1841500"/>
            <a:ext cx="9287974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064995-C2BC-E7DE-BAFA-620502A90813}"/>
              </a:ext>
            </a:extLst>
          </p:cNvPr>
          <p:cNvGrpSpPr/>
          <p:nvPr/>
        </p:nvGrpSpPr>
        <p:grpSpPr>
          <a:xfrm>
            <a:off x="2171700" y="1968500"/>
            <a:ext cx="8242300" cy="2901950"/>
            <a:chOff x="2171700" y="1968500"/>
            <a:chExt cx="8242300" cy="290195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03ED0250-03AD-8C83-2E2E-E0D55FF59E29}"/>
                </a:ext>
              </a:extLst>
            </p:cNvPr>
            <p:cNvSpPr/>
            <p:nvPr/>
          </p:nvSpPr>
          <p:spPr>
            <a:xfrm>
              <a:off x="4089400" y="1968500"/>
              <a:ext cx="3784600" cy="12827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F80B7E-4774-190B-DC56-FED65413EC99}"/>
                </a:ext>
              </a:extLst>
            </p:cNvPr>
            <p:cNvSpPr txBox="1"/>
            <p:nvPr/>
          </p:nvSpPr>
          <p:spPr>
            <a:xfrm>
              <a:off x="4178300" y="2173982"/>
              <a:ext cx="360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Морфологические признаки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FD7C4589-8A4C-42B8-A295-9C6488883DF6}"/>
                </a:ext>
              </a:extLst>
            </p:cNvPr>
            <p:cNvCxnSpPr/>
            <p:nvPr/>
          </p:nvCxnSpPr>
          <p:spPr>
            <a:xfrm flipH="1">
              <a:off x="417830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F62E0B61-519B-AE6B-A113-739E68A9D114}"/>
                </a:ext>
              </a:extLst>
            </p:cNvPr>
            <p:cNvCxnSpPr>
              <a:cxnSpLocks/>
            </p:cNvCxnSpPr>
            <p:nvPr/>
          </p:nvCxnSpPr>
          <p:spPr>
            <a:xfrm>
              <a:off x="688975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5543F2A-6763-A8E8-83FE-6C2D08D9F101}"/>
                </a:ext>
              </a:extLst>
            </p:cNvPr>
            <p:cNvSpPr/>
            <p:nvPr/>
          </p:nvSpPr>
          <p:spPr>
            <a:xfrm>
              <a:off x="2171700" y="3793232"/>
              <a:ext cx="29845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149121E-B2C7-E179-530F-011D25C4D025}"/>
                </a:ext>
              </a:extLst>
            </p:cNvPr>
            <p:cNvSpPr/>
            <p:nvPr/>
          </p:nvSpPr>
          <p:spPr>
            <a:xfrm>
              <a:off x="6946900" y="3704332"/>
              <a:ext cx="29337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E3B7CD-03AE-EE06-A9C3-4E00E80CF4F5}"/>
                </a:ext>
              </a:extLst>
            </p:cNvPr>
            <p:cNvSpPr txBox="1"/>
            <p:nvPr/>
          </p:nvSpPr>
          <p:spPr>
            <a:xfrm>
              <a:off x="2597150" y="4005063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постоянные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7B0F6B-30F8-1BB6-7E69-A609B0EBC4FF}"/>
                </a:ext>
              </a:extLst>
            </p:cNvPr>
            <p:cNvSpPr txBox="1"/>
            <p:nvPr/>
          </p:nvSpPr>
          <p:spPr>
            <a:xfrm>
              <a:off x="7245350" y="3904962"/>
              <a:ext cx="3168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непостоянные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622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A7E67-E2C5-D496-F902-D8A9DC971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3"/>
          <a:stretch/>
        </p:blipFill>
        <p:spPr>
          <a:xfrm>
            <a:off x="2075987" y="1054100"/>
            <a:ext cx="7017213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88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BF2E51-BD78-6067-8AAD-7ABF8041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969" y="1041400"/>
            <a:ext cx="7054656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93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5FFC22-122F-2190-B110-33A2056D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081532"/>
            <a:ext cx="7718425" cy="432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8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32D00AF-346D-1837-9980-619450056A9F}"/>
              </a:ext>
            </a:extLst>
          </p:cNvPr>
          <p:cNvGrpSpPr/>
          <p:nvPr/>
        </p:nvGrpSpPr>
        <p:grpSpPr>
          <a:xfrm>
            <a:off x="0" y="0"/>
            <a:ext cx="12192000" cy="5475643"/>
            <a:chOff x="0" y="0"/>
            <a:chExt cx="12192000" cy="547564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5627806-FB92-80E2-5346-9082FCDED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727825" cy="547564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3F92167-65B0-8C87-4CDD-DC9E26920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850" y="0"/>
              <a:ext cx="5772150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156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F3D60-29B3-E04C-D326-A5F90F5AF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65" y="1714500"/>
            <a:ext cx="7801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A643F6-3D6E-1631-E700-693C26D51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2"/>
          <a:stretch/>
        </p:blipFill>
        <p:spPr>
          <a:xfrm>
            <a:off x="2032001" y="1193182"/>
            <a:ext cx="7010400" cy="39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8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FFB655-01C5-3801-00C7-6B3CE66D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936" y="0"/>
            <a:ext cx="5184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56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C5F40-8048-7395-7927-03F99FE0C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50" y="482600"/>
            <a:ext cx="6723950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35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B326B-BE74-FE31-8594-D7ABF6B3C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505777"/>
            <a:ext cx="6591300" cy="54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9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37EF5-48DA-BCE7-4089-3617E5FEC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706" y="1295400"/>
            <a:ext cx="7410869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2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0B16A9F-3DD1-01D1-F421-5EEBBADD13D2}"/>
              </a:ext>
            </a:extLst>
          </p:cNvPr>
          <p:cNvGrpSpPr/>
          <p:nvPr/>
        </p:nvGrpSpPr>
        <p:grpSpPr>
          <a:xfrm>
            <a:off x="475637" y="118531"/>
            <a:ext cx="11233760" cy="6133813"/>
            <a:chOff x="475637" y="118531"/>
            <a:chExt cx="11233760" cy="6133813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89EE8B3-4826-94E0-1A62-E60FBC9F1BB9}"/>
                </a:ext>
              </a:extLst>
            </p:cNvPr>
            <p:cNvGrpSpPr/>
            <p:nvPr/>
          </p:nvGrpSpPr>
          <p:grpSpPr>
            <a:xfrm>
              <a:off x="3674535" y="2160972"/>
              <a:ext cx="3911600" cy="1574800"/>
              <a:chOff x="4140200" y="2794000"/>
              <a:chExt cx="3911600" cy="1574800"/>
            </a:xfrm>
          </p:grpSpPr>
          <p:sp>
            <p:nvSpPr>
              <p:cNvPr id="3" name="Овал 2">
                <a:extLst>
                  <a:ext uri="{FF2B5EF4-FFF2-40B4-BE49-F238E27FC236}">
                    <a16:creationId xmlns:a16="http://schemas.microsoft.com/office/drawing/2014/main" id="{FDB4227A-1876-A5B3-8B33-BE979F0DC670}"/>
                  </a:ext>
                </a:extLst>
              </p:cNvPr>
              <p:cNvSpPr/>
              <p:nvPr/>
            </p:nvSpPr>
            <p:spPr>
              <a:xfrm>
                <a:off x="4140200" y="2794000"/>
                <a:ext cx="3911600" cy="15748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2DDFF-E55C-D0E9-1C1C-69C601A13A5A}"/>
                  </a:ext>
                </a:extLst>
              </p:cNvPr>
              <p:cNvSpPr txBox="1"/>
              <p:nvPr/>
            </p:nvSpPr>
            <p:spPr>
              <a:xfrm>
                <a:off x="4614333" y="2888902"/>
                <a:ext cx="3073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постоянные морфологические признаки</a:t>
                </a:r>
              </a:p>
            </p:txBody>
          </p:sp>
        </p:grp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1531C8E-6F75-58DB-3EB2-1C40EA0F8B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2" y="2948371"/>
              <a:ext cx="1143000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5387C39B-1898-47DE-76C1-E0355105D8F3}"/>
                </a:ext>
              </a:extLst>
            </p:cNvPr>
            <p:cNvCxnSpPr>
              <a:cxnSpLocks/>
            </p:cNvCxnSpPr>
            <p:nvPr/>
          </p:nvCxnSpPr>
          <p:spPr>
            <a:xfrm>
              <a:off x="7569202" y="2948371"/>
              <a:ext cx="1092200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60807AAC-C9C6-C7BB-D7AF-B81077076C0E}"/>
                </a:ext>
              </a:extLst>
            </p:cNvPr>
            <p:cNvCxnSpPr>
              <a:cxnSpLocks/>
            </p:cNvCxnSpPr>
            <p:nvPr/>
          </p:nvCxnSpPr>
          <p:spPr>
            <a:xfrm>
              <a:off x="5685368" y="3735772"/>
              <a:ext cx="0" cy="91440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805B591D-AA4B-7998-C2CF-941867E00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368" y="1232885"/>
              <a:ext cx="0" cy="91440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525B6041-387F-CD47-000B-28442F01269C}"/>
                </a:ext>
              </a:extLst>
            </p:cNvPr>
            <p:cNvGrpSpPr/>
            <p:nvPr/>
          </p:nvGrpSpPr>
          <p:grpSpPr>
            <a:xfrm>
              <a:off x="4224868" y="118531"/>
              <a:ext cx="2997200" cy="1100666"/>
              <a:chOff x="1765301" y="965198"/>
              <a:chExt cx="2997200" cy="1100666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7A0708A1-8AFB-DF95-FF8B-2A5B2E52225F}"/>
                  </a:ext>
                </a:extLst>
              </p:cNvPr>
              <p:cNvSpPr/>
              <p:nvPr/>
            </p:nvSpPr>
            <p:spPr>
              <a:xfrm>
                <a:off x="1765301" y="965198"/>
                <a:ext cx="2997200" cy="110066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7F02FD5E-2B06-6CAF-27A4-5893FDC70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8068" y="1084864"/>
                <a:ext cx="1065178" cy="668301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E2A677B-1276-5414-3153-9E461FB6D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8423" y="1317415"/>
                <a:ext cx="1065178" cy="668301"/>
              </a:xfrm>
              <a:prstGeom prst="rect">
                <a:avLst/>
              </a:prstGeom>
            </p:spPr>
          </p:pic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524E1135-6E61-F2BA-DCEC-98E7129739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423" y="1194365"/>
                <a:ext cx="1065178" cy="79135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CED0D621-13E3-2DA8-C8B2-A87D497B6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7155" y="1179830"/>
                <a:ext cx="1046446" cy="8294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35ECA350-454C-DF99-F728-BFB42548D9D9}"/>
                </a:ext>
              </a:extLst>
            </p:cNvPr>
            <p:cNvGrpSpPr/>
            <p:nvPr/>
          </p:nvGrpSpPr>
          <p:grpSpPr>
            <a:xfrm>
              <a:off x="8661402" y="2271036"/>
              <a:ext cx="3047995" cy="1151467"/>
              <a:chOff x="8415867" y="2497664"/>
              <a:chExt cx="3047995" cy="1151467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F9C5AF97-7612-BAF1-D158-0557BDE9F6E9}"/>
                  </a:ext>
                </a:extLst>
              </p:cNvPr>
              <p:cNvSpPr/>
              <p:nvPr/>
            </p:nvSpPr>
            <p:spPr>
              <a:xfrm>
                <a:off x="8415867" y="2497664"/>
                <a:ext cx="3047995" cy="115146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36BA9D57-E78B-1986-5262-D79EF54103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57" r="19487" b="11605"/>
              <a:stretch/>
            </p:blipFill>
            <p:spPr>
              <a:xfrm>
                <a:off x="8542035" y="2582331"/>
                <a:ext cx="1127728" cy="710492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8C1E02F7-428F-320A-F6A5-24855D9AB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57" r="19487" b="11605"/>
              <a:stretch/>
            </p:blipFill>
            <p:spPr>
              <a:xfrm>
                <a:off x="10231965" y="2853974"/>
                <a:ext cx="1127728" cy="710492"/>
              </a:xfrm>
              <a:prstGeom prst="rect">
                <a:avLst/>
              </a:prstGeom>
            </p:spPr>
          </p:pic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D618DDA4-D864-038E-75AD-2944CAE23E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31965" y="2803175"/>
                <a:ext cx="897050" cy="79515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940E8470-C560-6621-B7F0-75D6A2F813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6505" y="2828574"/>
                <a:ext cx="897050" cy="79515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E92F7C1-F7AE-9A34-80DC-03805AD555A7}"/>
                </a:ext>
              </a:extLst>
            </p:cNvPr>
            <p:cNvGrpSpPr/>
            <p:nvPr/>
          </p:nvGrpSpPr>
          <p:grpSpPr>
            <a:xfrm>
              <a:off x="4880224" y="4677547"/>
              <a:ext cx="2032000" cy="1574797"/>
              <a:chOff x="237067" y="2582330"/>
              <a:chExt cx="2032000" cy="1574797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55670B89-4A92-DC66-50F5-523173F79970}"/>
                  </a:ext>
                </a:extLst>
              </p:cNvPr>
              <p:cNvSpPr/>
              <p:nvPr/>
            </p:nvSpPr>
            <p:spPr>
              <a:xfrm>
                <a:off x="237067" y="2582330"/>
                <a:ext cx="2032000" cy="15747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F0859331-4088-0362-A021-6E654A6D0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955" y="2627147"/>
                <a:ext cx="1325265" cy="1369120"/>
              </a:xfrm>
              <a:prstGeom prst="rect">
                <a:avLst/>
              </a:prstGeom>
            </p:spPr>
          </p:pic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5095DE5E-B5EC-AEDE-2CD7-22A2BB343E54}"/>
                </a:ext>
              </a:extLst>
            </p:cNvPr>
            <p:cNvSpPr/>
            <p:nvPr/>
          </p:nvSpPr>
          <p:spPr>
            <a:xfrm>
              <a:off x="475637" y="2025711"/>
              <a:ext cx="2032000" cy="15747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17DA944-A1B5-C8B4-DC3A-C508CAA19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67" y="2403935"/>
              <a:ext cx="1574800" cy="885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822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5D743A4-6C29-AD84-2080-0875E662937E}"/>
              </a:ext>
            </a:extLst>
          </p:cNvPr>
          <p:cNvGrpSpPr/>
          <p:nvPr/>
        </p:nvGrpSpPr>
        <p:grpSpPr>
          <a:xfrm>
            <a:off x="151158" y="0"/>
            <a:ext cx="12042084" cy="6858000"/>
            <a:chOff x="151158" y="0"/>
            <a:chExt cx="12042084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D5E8E33-73A3-1D64-E4E9-CAD648071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158" y="0"/>
              <a:ext cx="5944842" cy="6858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0E00F12-71E7-C169-AE82-7DACD990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4842" y="101600"/>
              <a:ext cx="6248400" cy="1276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795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D298A1-FAA1-42A2-3B75-1A065C9BC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3"/>
          <a:stretch/>
        </p:blipFill>
        <p:spPr>
          <a:xfrm>
            <a:off x="1461407" y="1473200"/>
            <a:ext cx="7847693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4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71C68A-07AA-6D3D-4A99-D5856BAF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289393"/>
            <a:ext cx="6734175" cy="57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7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78A51C-AC73-63F8-88C2-CE788EEE0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360" y="584200"/>
            <a:ext cx="6817740" cy="5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8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329702-D9A2-AAC7-B856-FAC36229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094465"/>
            <a:ext cx="7486650" cy="44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2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5F82FC-0282-4053-C340-C77E8B8BEFEA}"/>
              </a:ext>
            </a:extLst>
          </p:cNvPr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Канакина В. П. Русский язык, 3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40556655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A7AB72-9D7A-6727-6CC9-56C67D38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10292"/>
            <a:ext cx="8074253" cy="34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83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5BC22-EBDE-2455-7C51-2395EAFF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99" y="1816100"/>
            <a:ext cx="8872347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55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5F82FC-0282-4053-C340-C77E8B8BEFEA}"/>
              </a:ext>
            </a:extLst>
          </p:cNvPr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Канакина В. П. Русский язык, 3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20011406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E52316-7E9E-6A8B-15BF-2D767A25A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16" y="0"/>
            <a:ext cx="5838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10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F31A47-32DB-808C-FC25-D53E35B3CCF2}"/>
              </a:ext>
            </a:extLst>
          </p:cNvPr>
          <p:cNvGrpSpPr/>
          <p:nvPr/>
        </p:nvGrpSpPr>
        <p:grpSpPr>
          <a:xfrm>
            <a:off x="2752725" y="1574800"/>
            <a:ext cx="6742112" cy="3199259"/>
            <a:chOff x="2752725" y="1574800"/>
            <a:chExt cx="6742112" cy="3199259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E933475-706C-167B-5654-AEEEB508DD8B}"/>
                </a:ext>
              </a:extLst>
            </p:cNvPr>
            <p:cNvGrpSpPr/>
            <p:nvPr/>
          </p:nvGrpSpPr>
          <p:grpSpPr>
            <a:xfrm>
              <a:off x="4394200" y="2386459"/>
              <a:ext cx="2857500" cy="1460500"/>
              <a:chOff x="4470400" y="3097659"/>
              <a:chExt cx="2857500" cy="1460500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DE21CEE7-3616-B9A4-44F7-6ABF99D12BC2}"/>
                  </a:ext>
                </a:extLst>
              </p:cNvPr>
              <p:cNvSpPr/>
              <p:nvPr/>
            </p:nvSpPr>
            <p:spPr>
              <a:xfrm>
                <a:off x="4470400" y="3097659"/>
                <a:ext cx="2857500" cy="14605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7589FD-FAF6-81DE-18BF-7864EC245C23}"/>
                  </a:ext>
                </a:extLst>
              </p:cNvPr>
              <p:cNvSpPr txBox="1"/>
              <p:nvPr/>
            </p:nvSpPr>
            <p:spPr>
              <a:xfrm>
                <a:off x="4692650" y="3238500"/>
                <a:ext cx="257175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им. сущ.</a:t>
                </a:r>
              </a:p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значению</a:t>
                </a:r>
              </a:p>
            </p:txBody>
          </p:sp>
        </p:grp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A9394371-8951-5EA8-F4C3-E8D64B6F61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7150" y="2108200"/>
              <a:ext cx="336550" cy="3429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5866E65B-BCCB-C9B4-7247-75FEB28599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0950" y="2082800"/>
              <a:ext cx="336550" cy="3429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8D4E3887-3D0C-E1AA-3E10-290962EECF10}"/>
                </a:ext>
              </a:extLst>
            </p:cNvPr>
            <p:cNvSpPr/>
            <p:nvPr/>
          </p:nvSpPr>
          <p:spPr>
            <a:xfrm>
              <a:off x="3086100" y="1574800"/>
              <a:ext cx="2143125" cy="7100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10D38BD-C846-ED45-7530-574BF90AAEC4}"/>
                </a:ext>
              </a:extLst>
            </p:cNvPr>
            <p:cNvSpPr/>
            <p:nvPr/>
          </p:nvSpPr>
          <p:spPr>
            <a:xfrm>
              <a:off x="6681787" y="1600200"/>
              <a:ext cx="2614613" cy="6846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48EF7D-231E-C8D8-04E5-1A6B2CCB8522}"/>
                </a:ext>
              </a:extLst>
            </p:cNvPr>
            <p:cNvSpPr txBox="1"/>
            <p:nvPr/>
          </p:nvSpPr>
          <p:spPr>
            <a:xfrm>
              <a:off x="3086100" y="1646198"/>
              <a:ext cx="2311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собственные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E30DB0-56D1-1BC7-B011-CD86605BFF1E}"/>
                </a:ext>
              </a:extLst>
            </p:cNvPr>
            <p:cNvSpPr txBox="1"/>
            <p:nvPr/>
          </p:nvSpPr>
          <p:spPr>
            <a:xfrm>
              <a:off x="6681787" y="1646198"/>
              <a:ext cx="274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нарицательные</a:t>
              </a:r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2EB24A11-453C-3E45-B70F-02594EE51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4450" y="3822700"/>
              <a:ext cx="336550" cy="3429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4868D050-5E01-3D0C-1E62-16BC258819F3}"/>
                </a:ext>
              </a:extLst>
            </p:cNvPr>
            <p:cNvCxnSpPr>
              <a:cxnSpLocks/>
            </p:cNvCxnSpPr>
            <p:nvPr/>
          </p:nvCxnSpPr>
          <p:spPr>
            <a:xfrm>
              <a:off x="6470650" y="3771900"/>
              <a:ext cx="336550" cy="3429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43B547D-3FD6-CE05-C23A-685E1E8A35D9}"/>
                </a:ext>
              </a:extLst>
            </p:cNvPr>
            <p:cNvSpPr/>
            <p:nvPr/>
          </p:nvSpPr>
          <p:spPr>
            <a:xfrm>
              <a:off x="2752725" y="4064000"/>
              <a:ext cx="2679700" cy="71005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F73AF0A-BFC5-1BAF-7260-E5EA600662C6}"/>
                </a:ext>
              </a:extLst>
            </p:cNvPr>
            <p:cNvSpPr/>
            <p:nvPr/>
          </p:nvSpPr>
          <p:spPr>
            <a:xfrm>
              <a:off x="6556375" y="3994150"/>
              <a:ext cx="2938462" cy="77990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525D0E-73F7-6E4B-9548-07A70C3BAD6D}"/>
                </a:ext>
              </a:extLst>
            </p:cNvPr>
            <p:cNvSpPr txBox="1"/>
            <p:nvPr/>
          </p:nvSpPr>
          <p:spPr>
            <a:xfrm>
              <a:off x="2940049" y="4114800"/>
              <a:ext cx="2882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одушевленные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5E1E4A-210D-3F73-CF05-BF8077084F9A}"/>
                </a:ext>
              </a:extLst>
            </p:cNvPr>
            <p:cNvSpPr txBox="1"/>
            <p:nvPr/>
          </p:nvSpPr>
          <p:spPr>
            <a:xfrm>
              <a:off x="6611936" y="4087569"/>
              <a:ext cx="2882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неодушевленные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277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83EC89-50B7-6393-C89F-56F1664C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95" y="1212850"/>
            <a:ext cx="8238864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80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10FED2-ABEB-60CA-DAEF-9DA149AA840E}"/>
              </a:ext>
            </a:extLst>
          </p:cNvPr>
          <p:cNvGrpSpPr/>
          <p:nvPr/>
        </p:nvGrpSpPr>
        <p:grpSpPr>
          <a:xfrm>
            <a:off x="12700" y="0"/>
            <a:ext cx="11782340" cy="6283325"/>
            <a:chOff x="-76200" y="0"/>
            <a:chExt cx="11782340" cy="628332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E28B84D-B232-7DFC-31B1-7B6DCFE9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" y="0"/>
              <a:ext cx="7118856" cy="35814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50AD609-F7DC-BF5C-A4DE-C73451C6C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799" y="3568700"/>
              <a:ext cx="7591341" cy="271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5032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3B2454-747D-87DF-C581-2DEAD978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06" y="279400"/>
            <a:ext cx="6941344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80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C99BDC-6FEB-B352-0329-0180B83A0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"/>
          <a:stretch/>
        </p:blipFill>
        <p:spPr>
          <a:xfrm>
            <a:off x="1816100" y="927100"/>
            <a:ext cx="8066808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00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703F4B-C6E8-766D-702F-B47BD403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72" y="1054100"/>
            <a:ext cx="8206599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18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1437F-B752-23F6-54D8-127C8BA53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866900"/>
            <a:ext cx="1011508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9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F973BF-84BA-5C31-E15E-B8D63518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0"/>
            <a:ext cx="607695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04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BC993-8C24-8813-6E15-2EBBCB419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19" y="1866900"/>
            <a:ext cx="10180619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039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E4D90FA-C67D-89BB-4E89-EBC2597901F5}"/>
              </a:ext>
            </a:extLst>
          </p:cNvPr>
          <p:cNvGrpSpPr/>
          <p:nvPr/>
        </p:nvGrpSpPr>
        <p:grpSpPr>
          <a:xfrm>
            <a:off x="1773528" y="1042987"/>
            <a:ext cx="7964197" cy="4772025"/>
            <a:chOff x="160628" y="0"/>
            <a:chExt cx="7964197" cy="477202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7C5401F-7816-9562-58C4-389AACB49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628" y="0"/>
              <a:ext cx="7964197" cy="180657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F2A192E-4DBD-132A-EB73-4345C4991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628" y="1806575"/>
              <a:ext cx="7608081" cy="2965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768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EBA7E1-ADC6-1B2D-251A-9C7897E6D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337" y="1143000"/>
            <a:ext cx="7899685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76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540A92-C82A-7610-5DEE-4527B464FA1B}"/>
              </a:ext>
            </a:extLst>
          </p:cNvPr>
          <p:cNvSpPr txBox="1"/>
          <p:nvPr/>
        </p:nvSpPr>
        <p:spPr>
          <a:xfrm>
            <a:off x="869950" y="1282700"/>
            <a:ext cx="1045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имена существительные – это названия отдельных лиц, единичных предметов.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F5DA6-0D56-F2A0-A0C3-6B390A39FCF3}"/>
              </a:ext>
            </a:extLst>
          </p:cNvPr>
          <p:cNvSpPr txBox="1"/>
          <p:nvPr/>
        </p:nvSpPr>
        <p:spPr>
          <a:xfrm>
            <a:off x="654050" y="2359918"/>
            <a:ext cx="11487150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имена, отчества, фамилии людей; клички животных;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географические названия;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астрономические названия;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праздников;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газет, журналов, произведений литературы и искусства, кораблей, заводов и др.</a:t>
            </a:r>
          </a:p>
        </p:txBody>
      </p:sp>
    </p:spTree>
    <p:extLst>
      <p:ext uri="{BB962C8B-B14F-4D97-AF65-F5344CB8AC3E}">
        <p14:creationId xmlns:p14="http://schemas.microsoft.com/office/powerpoint/2010/main" val="481038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D9981-0E1C-D053-1B89-F4947D37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257300"/>
            <a:ext cx="76612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85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E60A1-1E24-A667-BDFF-3BCF7629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31" y="876300"/>
            <a:ext cx="7665244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0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4CA29-0EAC-61C8-1C15-937819F5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474" y="1016000"/>
            <a:ext cx="7053101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21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4025900" y="1132562"/>
            <a:ext cx="731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по значению бывают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собственными и несобственными; живыми и неживыми;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собственными и нарицательными; душевными и недушевными;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собственными и нарицательными; одушевленными и неодушевленными</a:t>
            </a:r>
          </a:p>
        </p:txBody>
      </p:sp>
    </p:spTree>
    <p:extLst>
      <p:ext uri="{BB962C8B-B14F-4D97-AF65-F5344CB8AC3E}">
        <p14:creationId xmlns:p14="http://schemas.microsoft.com/office/powerpoint/2010/main" val="4882036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2095498" y="1970762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собственными и нарицательными; одушевленными и неодушевленными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3A52-4A94-C412-6D09-67A99B0B0D33}"/>
              </a:ext>
            </a:extLst>
          </p:cNvPr>
          <p:cNvSpPr txBox="1"/>
          <p:nvPr/>
        </p:nvSpPr>
        <p:spPr>
          <a:xfrm>
            <a:off x="1943100" y="1296015"/>
            <a:ext cx="782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по значению бывают</a:t>
            </a:r>
          </a:p>
        </p:txBody>
      </p:sp>
    </p:spTree>
    <p:extLst>
      <p:ext uri="{BB962C8B-B14F-4D97-AF65-F5344CB8AC3E}">
        <p14:creationId xmlns:p14="http://schemas.microsoft.com/office/powerpoint/2010/main" val="36776010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4025900" y="1132562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Выберите номер ряда, в котором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одушевленные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художник, товарищ, мать, космонавт, невежа;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ящерица, забияка, кличка, ребята;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семья, ученик, дежурный, учитель</a:t>
            </a:r>
          </a:p>
        </p:txBody>
      </p:sp>
    </p:spTree>
    <p:extLst>
      <p:ext uri="{BB962C8B-B14F-4D97-AF65-F5344CB8AC3E}">
        <p14:creationId xmlns:p14="http://schemas.microsoft.com/office/powerpoint/2010/main" val="14413713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3E7C8-DD2B-53E8-AEB9-36CB6FA74F2C}"/>
              </a:ext>
            </a:extLst>
          </p:cNvPr>
          <p:cNvSpPr txBox="1"/>
          <p:nvPr/>
        </p:nvSpPr>
        <p:spPr>
          <a:xfrm>
            <a:off x="1663700" y="1923534"/>
            <a:ext cx="886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художник, товарищ, мать, космонавт, невежа</a:t>
            </a:r>
          </a:p>
        </p:txBody>
      </p:sp>
    </p:spTree>
    <p:extLst>
      <p:ext uri="{BB962C8B-B14F-4D97-AF65-F5344CB8AC3E}">
        <p14:creationId xmlns:p14="http://schemas.microsoft.com/office/powerpoint/2010/main" val="16586113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998BAAB-B54E-7338-EFB6-9325579AA0A3}"/>
              </a:ext>
            </a:extLst>
          </p:cNvPr>
          <p:cNvGrpSpPr/>
          <p:nvPr/>
        </p:nvGrpSpPr>
        <p:grpSpPr>
          <a:xfrm>
            <a:off x="548485" y="183872"/>
            <a:ext cx="10621486" cy="6490256"/>
            <a:chOff x="413018" y="491068"/>
            <a:chExt cx="10621486" cy="6490256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17776BD-FBC6-0123-4E76-4B09093B60FE}"/>
                </a:ext>
              </a:extLst>
            </p:cNvPr>
            <p:cNvGrpSpPr/>
            <p:nvPr/>
          </p:nvGrpSpPr>
          <p:grpSpPr>
            <a:xfrm>
              <a:off x="3479801" y="491068"/>
              <a:ext cx="4377265" cy="2677432"/>
              <a:chOff x="237067" y="2582330"/>
              <a:chExt cx="2032000" cy="1574797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7A274079-3F48-7FF9-1300-B6156CDB5EC2}"/>
                  </a:ext>
                </a:extLst>
              </p:cNvPr>
              <p:cNvSpPr/>
              <p:nvPr/>
            </p:nvSpPr>
            <p:spPr>
              <a:xfrm>
                <a:off x="237067" y="2582330"/>
                <a:ext cx="2032000" cy="15747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3CD183CB-77DD-7DE8-7B7C-B8EF8DEC1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955" y="2627147"/>
                <a:ext cx="1325265" cy="1369120"/>
              </a:xfrm>
              <a:prstGeom prst="rect">
                <a:avLst/>
              </a:prstGeom>
            </p:spPr>
          </p:pic>
        </p:grp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2C2D14A9-4BD7-CA8F-2917-804A5B2E4D3B}"/>
                </a:ext>
              </a:extLst>
            </p:cNvPr>
            <p:cNvCxnSpPr/>
            <p:nvPr/>
          </p:nvCxnSpPr>
          <p:spPr>
            <a:xfrm flipH="1">
              <a:off x="2573867" y="3168500"/>
              <a:ext cx="1524000" cy="10140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97607974-260E-0D6D-ECCA-D3761067D218}"/>
                </a:ext>
              </a:extLst>
            </p:cNvPr>
            <p:cNvCxnSpPr>
              <a:cxnSpLocks/>
            </p:cNvCxnSpPr>
            <p:nvPr/>
          </p:nvCxnSpPr>
          <p:spPr>
            <a:xfrm>
              <a:off x="5668433" y="3168500"/>
              <a:ext cx="39896" cy="15051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0D58CE12-A47E-8A3C-17F2-1DFE078346AD}"/>
                </a:ext>
              </a:extLst>
            </p:cNvPr>
            <p:cNvCxnSpPr>
              <a:cxnSpLocks/>
            </p:cNvCxnSpPr>
            <p:nvPr/>
          </p:nvCxnSpPr>
          <p:spPr>
            <a:xfrm>
              <a:off x="7332135" y="3168500"/>
              <a:ext cx="1524000" cy="10140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4D1C921-E7DC-891A-4669-9445208E9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14" y="3429000"/>
              <a:ext cx="2014553" cy="255693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DF8694F-7CB8-B2A3-0DB9-AE9D5F86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9" r="26533" b="10617"/>
            <a:stretch/>
          </p:blipFill>
          <p:spPr>
            <a:xfrm>
              <a:off x="5157099" y="4726961"/>
              <a:ext cx="1102460" cy="225436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40CF0AD-A948-3F2D-DFC4-49F4C9D7A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3" t="7160" r="20864" b="4198"/>
            <a:stretch/>
          </p:blipFill>
          <p:spPr>
            <a:xfrm flipH="1">
              <a:off x="8885598" y="3921050"/>
              <a:ext cx="1306482" cy="2082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C35DD7-F61A-C973-EE77-76212069A15B}"/>
                </a:ext>
              </a:extLst>
            </p:cNvPr>
            <p:cNvSpPr txBox="1"/>
            <p:nvPr/>
          </p:nvSpPr>
          <p:spPr>
            <a:xfrm>
              <a:off x="413018" y="2652419"/>
              <a:ext cx="1777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он, мой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4862A-0E6B-E797-2C1E-5B73450B800B}"/>
                </a:ext>
              </a:extLst>
            </p:cNvPr>
            <p:cNvSpPr txBox="1"/>
            <p:nvPr/>
          </p:nvSpPr>
          <p:spPr>
            <a:xfrm>
              <a:off x="5926962" y="6211669"/>
              <a:ext cx="2417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она, моя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4912D-7973-9667-6F0C-9CE033E779F7}"/>
                </a:ext>
              </a:extLst>
            </p:cNvPr>
            <p:cNvSpPr txBox="1"/>
            <p:nvPr/>
          </p:nvSpPr>
          <p:spPr>
            <a:xfrm>
              <a:off x="8885598" y="3298750"/>
              <a:ext cx="2148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оно, мое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138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96629-31F1-CB45-1C72-E1379BC561C4}"/>
              </a:ext>
            </a:extLst>
          </p:cNvPr>
          <p:cNvSpPr txBox="1"/>
          <p:nvPr/>
        </p:nvSpPr>
        <p:spPr>
          <a:xfrm>
            <a:off x="220133" y="1153325"/>
            <a:ext cx="11209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существительные с окончаниями –а (-я) могут относиться к мужскому роду (если обозначают лиц мужского пола) и к женскому роду (если обозначают лиц женского пола). Это существительные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рода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работяга, молодчина, неряха, плакса, непоседа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D4C37-06A2-A190-8A0A-721A926FA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8" y="3707871"/>
            <a:ext cx="3403599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497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9BE67-58A9-B873-5173-6C2578C743F2}"/>
              </a:ext>
            </a:extLst>
          </p:cNvPr>
          <p:cNvSpPr txBox="1"/>
          <p:nvPr/>
        </p:nvSpPr>
        <p:spPr>
          <a:xfrm>
            <a:off x="524933" y="1405467"/>
            <a:ext cx="1122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существительные мужского рода, называющие лиц по профессии, должности, роду занятий, обозначают как лиц мужского, так и лиц женского пола.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мастер Сергеев – мастер Сергеева, 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доктор Иванов – доктор Иванова.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AFF373-A781-7BD9-3B46-44AC4A986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8" y="3707871"/>
            <a:ext cx="3403599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6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E1511DF-6B4E-6BD3-6824-1C81C01D72F3}"/>
              </a:ext>
            </a:extLst>
          </p:cNvPr>
          <p:cNvGrpSpPr/>
          <p:nvPr/>
        </p:nvGrpSpPr>
        <p:grpSpPr>
          <a:xfrm>
            <a:off x="1413162" y="250205"/>
            <a:ext cx="8527681" cy="6607795"/>
            <a:chOff x="1413162" y="250205"/>
            <a:chExt cx="8527681" cy="66077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BD9D91A-DA2A-71AC-E1CF-4F446F1B85AF}"/>
                </a:ext>
              </a:extLst>
            </p:cNvPr>
            <p:cNvGrpSpPr/>
            <p:nvPr/>
          </p:nvGrpSpPr>
          <p:grpSpPr>
            <a:xfrm>
              <a:off x="4250267" y="2912533"/>
              <a:ext cx="2777066" cy="1557867"/>
              <a:chOff x="4250267" y="2912533"/>
              <a:chExt cx="2777066" cy="1557867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07C869B4-731B-7270-2F7C-FBA575AD25E6}"/>
                  </a:ext>
                </a:extLst>
              </p:cNvPr>
              <p:cNvSpPr/>
              <p:nvPr/>
            </p:nvSpPr>
            <p:spPr>
              <a:xfrm>
                <a:off x="4250267" y="2912533"/>
                <a:ext cx="2777066" cy="1557867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64D6AC89-AA1A-F5EA-4BD9-821B75D06F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1" t="19506" r="19120" b="12593"/>
              <a:stretch/>
            </p:blipFill>
            <p:spPr>
              <a:xfrm>
                <a:off x="4580882" y="3031766"/>
                <a:ext cx="2115836" cy="1319399"/>
              </a:xfrm>
              <a:prstGeom prst="rect">
                <a:avLst/>
              </a:prstGeom>
            </p:spPr>
          </p:pic>
        </p:grp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5D142864-3161-BCFF-B0F3-4EDC95A344DB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5638800" y="1794933"/>
              <a:ext cx="0" cy="11176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84333D37-7F45-5B62-4E67-6817CD47F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1867" y="3674531"/>
              <a:ext cx="11684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CB5FC27-DFCA-1D9C-D4A1-D9F2BFD201E5}"/>
                </a:ext>
              </a:extLst>
            </p:cNvPr>
            <p:cNvCxnSpPr>
              <a:cxnSpLocks/>
            </p:cNvCxnSpPr>
            <p:nvPr/>
          </p:nvCxnSpPr>
          <p:spPr>
            <a:xfrm>
              <a:off x="7027333" y="3691465"/>
              <a:ext cx="110066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E2209FE3-5895-882D-523E-E41F787E4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8400" y="4470398"/>
              <a:ext cx="1219200" cy="93203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547DE937-BA93-461D-D65F-1A5C7C5A54E7}"/>
                </a:ext>
              </a:extLst>
            </p:cNvPr>
            <p:cNvCxnSpPr>
              <a:cxnSpLocks/>
            </p:cNvCxnSpPr>
            <p:nvPr/>
          </p:nvCxnSpPr>
          <p:spPr>
            <a:xfrm>
              <a:off x="6451600" y="4470398"/>
              <a:ext cx="1151466" cy="93203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3173A6D-E09E-E253-507C-DCBB21F15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60611" y="250205"/>
              <a:ext cx="1156378" cy="154472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B298782-F4F8-C392-8C02-F3BB082C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5251" y="2531949"/>
              <a:ext cx="1736082" cy="173608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9EAEA3F-9FAB-EFEF-C4E8-E9B714E3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358" y="5300134"/>
              <a:ext cx="2274485" cy="155786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38AFD27-EB48-AD4E-D149-198313B1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745" y="5554133"/>
              <a:ext cx="1430173" cy="1303867"/>
            </a:xfrm>
            <a:prstGeom prst="rect">
              <a:avLst/>
            </a:prstGeom>
          </p:spPr>
        </p:pic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469D1D75-521B-9E29-B56B-A87B7AD78586}"/>
                </a:ext>
              </a:extLst>
            </p:cNvPr>
            <p:cNvCxnSpPr>
              <a:cxnSpLocks/>
            </p:cNvCxnSpPr>
            <p:nvPr/>
          </p:nvCxnSpPr>
          <p:spPr>
            <a:xfrm>
              <a:off x="5774267" y="4470398"/>
              <a:ext cx="0" cy="108373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03240C5-238B-D338-1A42-6BA433F87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857" y="5300134"/>
              <a:ext cx="1989251" cy="124328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F7FB996-7CEB-4A82-B1F2-D2272DA90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162" y="2873830"/>
              <a:ext cx="1596568" cy="1596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5154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5F82FC-0282-4053-C340-C77E8B8BEFEA}"/>
              </a:ext>
            </a:extLst>
          </p:cNvPr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Канакина В. П. Русский язык, 3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8951876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2B6A1-F017-F588-30FD-7A1EAC01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176" y="0"/>
            <a:ext cx="5167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094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3EEEEC-0F57-8359-232D-2140FE3AF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0" b="66184"/>
          <a:stretch/>
        </p:blipFill>
        <p:spPr>
          <a:xfrm>
            <a:off x="1473947" y="2048933"/>
            <a:ext cx="8458944" cy="23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269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2B6A1-F017-F588-30FD-7A1EAC015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64"/>
          <a:stretch/>
        </p:blipFill>
        <p:spPr>
          <a:xfrm>
            <a:off x="1779119" y="1388533"/>
            <a:ext cx="7576300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199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2B6A1-F017-F588-30FD-7A1EAC015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64"/>
          <a:stretch/>
        </p:blipFill>
        <p:spPr>
          <a:xfrm>
            <a:off x="1779119" y="1388533"/>
            <a:ext cx="7576300" cy="2929467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23DFAEC-8D47-77E9-473C-34F21825640D}"/>
              </a:ext>
            </a:extLst>
          </p:cNvPr>
          <p:cNvGrpSpPr/>
          <p:nvPr/>
        </p:nvGrpSpPr>
        <p:grpSpPr>
          <a:xfrm>
            <a:off x="1947333" y="1473199"/>
            <a:ext cx="7408086" cy="2844801"/>
            <a:chOff x="1486024" y="4402667"/>
            <a:chExt cx="7408086" cy="2844801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3D08A979-640C-9588-CFD4-3DB7EF091642}"/>
                </a:ext>
              </a:extLst>
            </p:cNvPr>
            <p:cNvSpPr/>
            <p:nvPr/>
          </p:nvSpPr>
          <p:spPr>
            <a:xfrm>
              <a:off x="1486024" y="4402667"/>
              <a:ext cx="7408086" cy="2844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CC77CA-36C1-79FC-0EDC-E0DEAD432232}"/>
                </a:ext>
              </a:extLst>
            </p:cNvPr>
            <p:cNvSpPr txBox="1"/>
            <p:nvPr/>
          </p:nvSpPr>
          <p:spPr>
            <a:xfrm>
              <a:off x="2878667" y="5469467"/>
              <a:ext cx="4622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70464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2B6A1-F017-F588-30FD-7A1EAC015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8" b="29383"/>
          <a:stretch/>
        </p:blipFill>
        <p:spPr>
          <a:xfrm>
            <a:off x="193734" y="0"/>
            <a:ext cx="8388581" cy="4013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316DDD-AB27-B211-BD32-1CA958FA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52" y="4356100"/>
            <a:ext cx="9411909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34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D35F49C-D620-22EE-7782-9DC6553DDF6E}"/>
              </a:ext>
            </a:extLst>
          </p:cNvPr>
          <p:cNvGrpSpPr/>
          <p:nvPr/>
        </p:nvGrpSpPr>
        <p:grpSpPr>
          <a:xfrm>
            <a:off x="694781" y="183872"/>
            <a:ext cx="11126882" cy="6490256"/>
            <a:chOff x="694781" y="183872"/>
            <a:chExt cx="11126882" cy="6490256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17776BD-FBC6-0123-4E76-4B09093B60FE}"/>
                </a:ext>
              </a:extLst>
            </p:cNvPr>
            <p:cNvGrpSpPr/>
            <p:nvPr/>
          </p:nvGrpSpPr>
          <p:grpSpPr>
            <a:xfrm>
              <a:off x="3615268" y="183872"/>
              <a:ext cx="4377265" cy="2677432"/>
              <a:chOff x="237067" y="2582330"/>
              <a:chExt cx="2032000" cy="1574797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7A274079-3F48-7FF9-1300-B6156CDB5EC2}"/>
                  </a:ext>
                </a:extLst>
              </p:cNvPr>
              <p:cNvSpPr/>
              <p:nvPr/>
            </p:nvSpPr>
            <p:spPr>
              <a:xfrm>
                <a:off x="237067" y="2582330"/>
                <a:ext cx="2032000" cy="15747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3CD183CB-77DD-7DE8-7B7C-B8EF8DEC1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955" y="2627147"/>
                <a:ext cx="1325265" cy="1369120"/>
              </a:xfrm>
              <a:prstGeom prst="rect">
                <a:avLst/>
              </a:prstGeom>
            </p:spPr>
          </p:pic>
        </p:grp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2C2D14A9-4BD7-CA8F-2917-804A5B2E4D3B}"/>
                </a:ext>
              </a:extLst>
            </p:cNvPr>
            <p:cNvCxnSpPr/>
            <p:nvPr/>
          </p:nvCxnSpPr>
          <p:spPr>
            <a:xfrm flipH="1">
              <a:off x="2709334" y="2861304"/>
              <a:ext cx="1524000" cy="10140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97607974-260E-0D6D-ECCA-D3761067D218}"/>
                </a:ext>
              </a:extLst>
            </p:cNvPr>
            <p:cNvCxnSpPr>
              <a:cxnSpLocks/>
            </p:cNvCxnSpPr>
            <p:nvPr/>
          </p:nvCxnSpPr>
          <p:spPr>
            <a:xfrm>
              <a:off x="5803900" y="2861304"/>
              <a:ext cx="39896" cy="15051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0D58CE12-A47E-8A3C-17F2-1DFE078346AD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2" y="2861304"/>
              <a:ext cx="1524000" cy="10140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4D1C921-E7DC-891A-4669-9445208E9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781" y="3121804"/>
              <a:ext cx="2014553" cy="255693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DF8694F-7CB8-B2A3-0DB9-AE9D5F86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9" r="26533" b="10617"/>
            <a:stretch/>
          </p:blipFill>
          <p:spPr>
            <a:xfrm>
              <a:off x="5292566" y="4419765"/>
              <a:ext cx="1102460" cy="225436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40CF0AD-A948-3F2D-DFC4-49F4C9D7A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3" t="7160" r="20864" b="4198"/>
            <a:stretch/>
          </p:blipFill>
          <p:spPr>
            <a:xfrm flipH="1">
              <a:off x="9021065" y="3613854"/>
              <a:ext cx="1306482" cy="2082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C35DD7-F61A-C973-EE77-76212069A15B}"/>
                </a:ext>
              </a:extLst>
            </p:cNvPr>
            <p:cNvSpPr txBox="1"/>
            <p:nvPr/>
          </p:nvSpPr>
          <p:spPr>
            <a:xfrm>
              <a:off x="1971077" y="4096599"/>
              <a:ext cx="1080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4862A-0E6B-E797-2C1E-5B73450B800B}"/>
                </a:ext>
              </a:extLst>
            </p:cNvPr>
            <p:cNvSpPr txBox="1"/>
            <p:nvPr/>
          </p:nvSpPr>
          <p:spPr>
            <a:xfrm>
              <a:off x="6424489" y="5265246"/>
              <a:ext cx="11024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4912D-7973-9667-6F0C-9CE033E779F7}"/>
                </a:ext>
              </a:extLst>
            </p:cNvPr>
            <p:cNvSpPr txBox="1"/>
            <p:nvPr/>
          </p:nvSpPr>
          <p:spPr>
            <a:xfrm>
              <a:off x="10699661" y="4419765"/>
              <a:ext cx="1122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4398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2B6A1-F017-F588-30FD-7A1EAC015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64"/>
          <a:stretch/>
        </p:blipFill>
        <p:spPr>
          <a:xfrm>
            <a:off x="1779119" y="1388533"/>
            <a:ext cx="7576300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388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2E7F71-B4ED-B675-9636-D6D424877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6"/>
          <a:stretch/>
        </p:blipFill>
        <p:spPr>
          <a:xfrm>
            <a:off x="150386" y="129117"/>
            <a:ext cx="9281482" cy="2501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6D6362-92E7-D84B-E80F-C72BFFF58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478" y="3200399"/>
            <a:ext cx="9114439" cy="25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1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317FF1-0493-404E-2652-FABE19C2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719"/>
            <a:ext cx="7809267" cy="63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6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974A88-76C7-3A55-ECEE-838289668645}"/>
              </a:ext>
            </a:extLst>
          </p:cNvPr>
          <p:cNvSpPr txBox="1"/>
          <p:nvPr/>
        </p:nvSpPr>
        <p:spPr>
          <a:xfrm>
            <a:off x="673100" y="1206500"/>
            <a:ext cx="10731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Нарицательные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имена существительные – это общее название для всех однородных предметов и явлений.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AC082-6935-1283-61A2-8374205FFCF7}"/>
              </a:ext>
            </a:extLst>
          </p:cNvPr>
          <p:cNvSpPr txBox="1"/>
          <p:nvPr/>
        </p:nvSpPr>
        <p:spPr>
          <a:xfrm>
            <a:off x="393700" y="2283718"/>
            <a:ext cx="115189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нарицательные могут переходить в собственные.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земля – суша, почва и Земля – планета Солнечной системы.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собственные могут переходить в нарицательные.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Ампер – французский ученый и ампер – единица силы тока.</a:t>
            </a:r>
          </a:p>
        </p:txBody>
      </p:sp>
    </p:spTree>
    <p:extLst>
      <p:ext uri="{BB962C8B-B14F-4D97-AF65-F5344CB8AC3E}">
        <p14:creationId xmlns:p14="http://schemas.microsoft.com/office/powerpoint/2010/main" val="29381094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52D7DB-1A32-0D08-F2F3-7C6E8DF9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0607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7B139C-3CB4-9095-3F55-8C20F4168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073" y="1552575"/>
            <a:ext cx="59817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531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7AB81C-398D-54BB-5B0F-409EA6CCF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2" y="1032934"/>
            <a:ext cx="9284623" cy="582506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58E96F3-0FBE-377D-D038-4EF644370FCD}"/>
              </a:ext>
            </a:extLst>
          </p:cNvPr>
          <p:cNvGrpSpPr/>
          <p:nvPr/>
        </p:nvGrpSpPr>
        <p:grpSpPr>
          <a:xfrm>
            <a:off x="1730881" y="4182532"/>
            <a:ext cx="9428185" cy="2844801"/>
            <a:chOff x="1486024" y="4402667"/>
            <a:chExt cx="7408086" cy="284480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AE69BFB-EC63-B53C-8460-BDEAB817A654}"/>
                </a:ext>
              </a:extLst>
            </p:cNvPr>
            <p:cNvSpPr/>
            <p:nvPr/>
          </p:nvSpPr>
          <p:spPr>
            <a:xfrm>
              <a:off x="1486024" y="4402667"/>
              <a:ext cx="7408086" cy="2844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C59ED1-AF94-B601-CF13-59A674364367}"/>
                </a:ext>
              </a:extLst>
            </p:cNvPr>
            <p:cNvSpPr txBox="1"/>
            <p:nvPr/>
          </p:nvSpPr>
          <p:spPr>
            <a:xfrm>
              <a:off x="2878667" y="5469467"/>
              <a:ext cx="4622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1051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7AB81C-398D-54BB-5B0F-409EA6CCF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2" y="1032934"/>
            <a:ext cx="9284623" cy="58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938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D1B63A-5563-97D6-953F-A0B0537F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2650" cy="4457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C5850D-394E-E346-BDE0-CC7CF6FB7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735" y="4148667"/>
            <a:ext cx="669081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89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020789-BD68-EC29-0097-61530C51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24" y="355600"/>
            <a:ext cx="9078354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885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256BC-2A83-4346-1E94-492162316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6965393" cy="2489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51C6AE-92FE-E27C-46C3-1CE3EF2F0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985" y="2489200"/>
            <a:ext cx="7530749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886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73240F-BB04-40B9-5045-3BE816E4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59" y="1066799"/>
            <a:ext cx="11088974" cy="48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327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DC04E-BA32-104B-BE51-001FFEAFD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4"/>
          <a:stretch/>
        </p:blipFill>
        <p:spPr>
          <a:xfrm>
            <a:off x="1784922" y="2032000"/>
            <a:ext cx="8002545" cy="34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690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B081A9-EE88-00CE-AA59-A5B976AF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4" y="0"/>
            <a:ext cx="10718800" cy="64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424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0D79AC2-C9D6-8977-EABC-9CF65B04B417}"/>
              </a:ext>
            </a:extLst>
          </p:cNvPr>
          <p:cNvGrpSpPr/>
          <p:nvPr/>
        </p:nvGrpSpPr>
        <p:grpSpPr>
          <a:xfrm>
            <a:off x="2015067" y="1209674"/>
            <a:ext cx="7272635" cy="4472517"/>
            <a:chOff x="1168400" y="1032933"/>
            <a:chExt cx="7272635" cy="447251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F9405CA5-92EC-2992-A6BC-C817AEFF9CD7}"/>
                </a:ext>
              </a:extLst>
            </p:cNvPr>
            <p:cNvGrpSpPr/>
            <p:nvPr/>
          </p:nvGrpSpPr>
          <p:grpSpPr>
            <a:xfrm>
              <a:off x="1168400" y="1149102"/>
              <a:ext cx="2265964" cy="4356348"/>
              <a:chOff x="2689224" y="1758950"/>
              <a:chExt cx="2136776" cy="3810000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1B81C29-4596-3773-0862-EEB1689920C7}"/>
                  </a:ext>
                </a:extLst>
              </p:cNvPr>
              <p:cNvGrpSpPr/>
              <p:nvPr/>
            </p:nvGrpSpPr>
            <p:grpSpPr>
              <a:xfrm>
                <a:off x="2844800" y="1758950"/>
                <a:ext cx="1981200" cy="1104900"/>
                <a:chOff x="4648200" y="1054100"/>
                <a:chExt cx="1981200" cy="1104900"/>
              </a:xfrm>
            </p:grpSpPr>
            <p:sp>
              <p:nvSpPr>
                <p:cNvPr id="25" name="Овал 24">
                  <a:extLst>
                    <a:ext uri="{FF2B5EF4-FFF2-40B4-BE49-F238E27FC236}">
                      <a16:creationId xmlns:a16="http://schemas.microsoft.com/office/drawing/2014/main" id="{EE51A6FC-77BF-9615-8142-4E66F3342E9F}"/>
                    </a:ext>
                  </a:extLst>
                </p:cNvPr>
                <p:cNvSpPr/>
                <p:nvPr/>
              </p:nvSpPr>
              <p:spPr>
                <a:xfrm>
                  <a:off x="4648200" y="1054100"/>
                  <a:ext cx="1447800" cy="110490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9A769E-3659-F199-7FB4-065807E397E0}"/>
                    </a:ext>
                  </a:extLst>
                </p:cNvPr>
                <p:cNvSpPr txBox="1"/>
                <p:nvPr/>
              </p:nvSpPr>
              <p:spPr>
                <a:xfrm>
                  <a:off x="5080000" y="1066800"/>
                  <a:ext cx="15494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5400" dirty="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Ь</a:t>
                  </a:r>
                </a:p>
              </p:txBody>
            </p:sp>
          </p:grpSp>
          <p:cxnSp>
            <p:nvCxnSpPr>
              <p:cNvPr id="20" name="Прямая со стрелкой 19">
                <a:extLst>
                  <a:ext uri="{FF2B5EF4-FFF2-40B4-BE49-F238E27FC236}">
                    <a16:creationId xmlns:a16="http://schemas.microsoft.com/office/drawing/2014/main" id="{CB22826D-4208-1F8D-6BC3-D53DC7FAFA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8700" y="2863850"/>
                <a:ext cx="0" cy="8064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C19932EF-9949-8BB5-6EB3-AA88D654939C}"/>
                  </a:ext>
                </a:extLst>
              </p:cNvPr>
              <p:cNvGrpSpPr/>
              <p:nvPr/>
            </p:nvGrpSpPr>
            <p:grpSpPr>
              <a:xfrm>
                <a:off x="2844800" y="3670300"/>
                <a:ext cx="1631949" cy="1243189"/>
                <a:chOff x="6540500" y="2190455"/>
                <a:chExt cx="1631949" cy="1243189"/>
              </a:xfrm>
            </p:grpSpPr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483E361C-6E68-2988-DDE5-D91CC9C79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0500" y="2190455"/>
                  <a:ext cx="1092200" cy="109220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75108C7-AEFE-D555-F475-994D189245FA}"/>
                    </a:ext>
                  </a:extLst>
                </p:cNvPr>
                <p:cNvSpPr txBox="1"/>
                <p:nvPr/>
              </p:nvSpPr>
              <p:spPr>
                <a:xfrm>
                  <a:off x="7423149" y="2233315"/>
                  <a:ext cx="7493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solidFill>
                        <a:srgbClr val="00B0F0"/>
                      </a:solidFill>
                    </a:rPr>
                    <a:t>Ж,</a:t>
                  </a:r>
                </a:p>
                <a:p>
                  <a:r>
                    <a:rPr lang="ru-RU" b="1" dirty="0">
                      <a:solidFill>
                        <a:srgbClr val="00B0F0"/>
                      </a:solidFill>
                    </a:rPr>
                    <a:t>Ш, </a:t>
                  </a:r>
                </a:p>
                <a:p>
                  <a:r>
                    <a:rPr lang="ru-RU" b="1" dirty="0">
                      <a:solidFill>
                        <a:srgbClr val="00B0F0"/>
                      </a:solidFill>
                    </a:rPr>
                    <a:t>Ч,</a:t>
                  </a:r>
                </a:p>
                <a:p>
                  <a:r>
                    <a:rPr lang="ru-RU" b="1" dirty="0">
                      <a:solidFill>
                        <a:srgbClr val="00B0F0"/>
                      </a:solidFill>
                    </a:rPr>
                    <a:t>Щ 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4422A07-78E5-F8D3-5980-B0971D71B565}"/>
                  </a:ext>
                </a:extLst>
              </p:cNvPr>
              <p:cNvSpPr txBox="1"/>
              <p:nvPr/>
            </p:nvSpPr>
            <p:spPr>
              <a:xfrm>
                <a:off x="2689224" y="5045730"/>
                <a:ext cx="20764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7030A0"/>
                    </a:solidFill>
                  </a:rPr>
                  <a:t>сущ. ж. р.</a:t>
                </a: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11B3EA13-29F3-44DA-8193-2697D114A479}"/>
                </a:ext>
              </a:extLst>
            </p:cNvPr>
            <p:cNvGrpSpPr/>
            <p:nvPr/>
          </p:nvGrpSpPr>
          <p:grpSpPr>
            <a:xfrm>
              <a:off x="6340053" y="1032933"/>
              <a:ext cx="2100982" cy="1263341"/>
              <a:chOff x="4648200" y="1054100"/>
              <a:chExt cx="1981200" cy="1104900"/>
            </a:xfrm>
          </p:grpSpPr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CE335B23-3970-B964-3CBA-E9EAF6B40823}"/>
                  </a:ext>
                </a:extLst>
              </p:cNvPr>
              <p:cNvSpPr/>
              <p:nvPr/>
            </p:nvSpPr>
            <p:spPr>
              <a:xfrm>
                <a:off x="4648200" y="1054100"/>
                <a:ext cx="1447800" cy="11049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24C015-250E-FD2D-448E-36CE6321C31B}"/>
                  </a:ext>
                </a:extLst>
              </p:cNvPr>
              <p:cNvSpPr txBox="1"/>
              <p:nvPr/>
            </p:nvSpPr>
            <p:spPr>
              <a:xfrm>
                <a:off x="5080000" y="1066800"/>
                <a:ext cx="1549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4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Ь</a:t>
                </a:r>
              </a:p>
            </p:txBody>
          </p:sp>
        </p:grp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780EEA00-5028-DE32-112F-5E2FEB52E842}"/>
                </a:ext>
              </a:extLst>
            </p:cNvPr>
            <p:cNvCxnSpPr>
              <a:cxnSpLocks/>
            </p:cNvCxnSpPr>
            <p:nvPr/>
          </p:nvCxnSpPr>
          <p:spPr>
            <a:xfrm>
              <a:off x="7107720" y="2296274"/>
              <a:ext cx="0" cy="9220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BF8FD6E-945E-9BA6-1ED5-1EA6C0EB0F76}"/>
                </a:ext>
              </a:extLst>
            </p:cNvPr>
            <p:cNvGrpSpPr/>
            <p:nvPr/>
          </p:nvGrpSpPr>
          <p:grpSpPr>
            <a:xfrm>
              <a:off x="6340053" y="3218367"/>
              <a:ext cx="1730616" cy="1421460"/>
              <a:chOff x="6540500" y="2190455"/>
              <a:chExt cx="1631949" cy="1243189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E6F7A878-CFB0-A155-7B42-0BAD7A3ED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0500" y="2190455"/>
                <a:ext cx="1092200" cy="10922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4F03FE-4CCD-2B3F-FF70-FF9FE98543E1}"/>
                  </a:ext>
                </a:extLst>
              </p:cNvPr>
              <p:cNvSpPr txBox="1"/>
              <p:nvPr/>
            </p:nvSpPr>
            <p:spPr>
              <a:xfrm>
                <a:off x="7423149" y="2233315"/>
                <a:ext cx="7493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00B0F0"/>
                    </a:solidFill>
                  </a:rPr>
                  <a:t>Ж,</a:t>
                </a:r>
              </a:p>
              <a:p>
                <a:r>
                  <a:rPr lang="ru-RU" b="1" dirty="0">
                    <a:solidFill>
                      <a:srgbClr val="00B0F0"/>
                    </a:solidFill>
                  </a:rPr>
                  <a:t>Ш, </a:t>
                </a:r>
              </a:p>
              <a:p>
                <a:r>
                  <a:rPr lang="ru-RU" b="1" dirty="0">
                    <a:solidFill>
                      <a:srgbClr val="00B0F0"/>
                    </a:solidFill>
                  </a:rPr>
                  <a:t>Ч,</a:t>
                </a:r>
              </a:p>
              <a:p>
                <a:r>
                  <a:rPr lang="ru-RU" b="1" dirty="0">
                    <a:solidFill>
                      <a:srgbClr val="00B0F0"/>
                    </a:solidFill>
                  </a:rPr>
                  <a:t>Щ 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80BD7A-F076-FCAF-78EF-8E6411B892E9}"/>
                </a:ext>
              </a:extLst>
            </p:cNvPr>
            <p:cNvSpPr txBox="1"/>
            <p:nvPr/>
          </p:nvSpPr>
          <p:spPr>
            <a:xfrm>
              <a:off x="6175071" y="4791032"/>
              <a:ext cx="2201991" cy="59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7030A0"/>
                  </a:solidFill>
                </a:rPr>
                <a:t>сущ. м. р.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FF0243D7-646D-EBCB-4762-952670BF6842}"/>
                </a:ext>
              </a:extLst>
            </p:cNvPr>
            <p:cNvCxnSpPr/>
            <p:nvPr/>
          </p:nvCxnSpPr>
          <p:spPr>
            <a:xfrm flipH="1">
              <a:off x="6491562" y="1098278"/>
              <a:ext cx="1383824" cy="11210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8C9BF81-0B31-C6C6-F430-2A5E32105353}"/>
                </a:ext>
              </a:extLst>
            </p:cNvPr>
            <p:cNvCxnSpPr>
              <a:cxnSpLocks/>
            </p:cNvCxnSpPr>
            <p:nvPr/>
          </p:nvCxnSpPr>
          <p:spPr>
            <a:xfrm>
              <a:off x="6518498" y="1127321"/>
              <a:ext cx="1383824" cy="11210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79320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37167</TotalTime>
  <Words>1012</Words>
  <Application>Microsoft Office PowerPoint</Application>
  <PresentationFormat>Широкоэкранный</PresentationFormat>
  <Paragraphs>165</Paragraphs>
  <Slides>130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130</vt:i4>
      </vt:variant>
    </vt:vector>
  </HeadingPairs>
  <TitlesOfParts>
    <vt:vector size="136" baseType="lpstr">
      <vt:lpstr>Arial</vt:lpstr>
      <vt:lpstr>Arial Black</vt:lpstr>
      <vt:lpstr>Calibri</vt:lpstr>
      <vt:lpstr>Calibri Light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CNPPM-1</cp:lastModifiedBy>
  <cp:revision>49</cp:revision>
  <cp:lastPrinted>2022-01-13T14:31:19Z</cp:lastPrinted>
  <dcterms:created xsi:type="dcterms:W3CDTF">2022-01-13T13:40:39Z</dcterms:created>
  <dcterms:modified xsi:type="dcterms:W3CDTF">2024-01-12T07:53:30Z</dcterms:modified>
</cp:coreProperties>
</file>