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35" r:id="rId3"/>
    <p:sldId id="526" r:id="rId4"/>
    <p:sldId id="528" r:id="rId5"/>
    <p:sldId id="527" r:id="rId6"/>
    <p:sldId id="529" r:id="rId7"/>
    <p:sldId id="437" r:id="rId8"/>
    <p:sldId id="320" r:id="rId9"/>
    <p:sldId id="436" r:id="rId10"/>
    <p:sldId id="322" r:id="rId11"/>
    <p:sldId id="375" r:id="rId12"/>
    <p:sldId id="390" r:id="rId13"/>
    <p:sldId id="324" r:id="rId14"/>
    <p:sldId id="391" r:id="rId15"/>
    <p:sldId id="392" r:id="rId16"/>
    <p:sldId id="393" r:id="rId17"/>
    <p:sldId id="379" r:id="rId18"/>
    <p:sldId id="376" r:id="rId19"/>
    <p:sldId id="377" r:id="rId20"/>
    <p:sldId id="438" r:id="rId21"/>
    <p:sldId id="439" r:id="rId22"/>
    <p:sldId id="401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60" r:id="rId39"/>
    <p:sldId id="461" r:id="rId40"/>
    <p:sldId id="464" r:id="rId41"/>
    <p:sldId id="462" r:id="rId42"/>
    <p:sldId id="465" r:id="rId43"/>
    <p:sldId id="466" r:id="rId44"/>
    <p:sldId id="456" r:id="rId45"/>
    <p:sldId id="457" r:id="rId46"/>
    <p:sldId id="458" r:id="rId47"/>
    <p:sldId id="459" r:id="rId48"/>
    <p:sldId id="467" r:id="rId49"/>
    <p:sldId id="530" r:id="rId50"/>
    <p:sldId id="531" r:id="rId51"/>
    <p:sldId id="532" r:id="rId52"/>
    <p:sldId id="524" r:id="rId53"/>
    <p:sldId id="525" r:id="rId54"/>
    <p:sldId id="533" r:id="rId55"/>
    <p:sldId id="534" r:id="rId56"/>
    <p:sldId id="535" r:id="rId57"/>
    <p:sldId id="536" r:id="rId58"/>
    <p:sldId id="537" r:id="rId59"/>
    <p:sldId id="426" r:id="rId6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mailto:sinyavskayaalena@gmail.co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1542473" y="2521059"/>
            <a:ext cx="8413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43D8A-806D-4B5D-9E7C-5646B2F53584}"/>
              </a:ext>
            </a:extLst>
          </p:cNvPr>
          <p:cNvSpPr txBox="1"/>
          <p:nvPr/>
        </p:nvSpPr>
        <p:spPr>
          <a:xfrm>
            <a:off x="1002590" y="4446941"/>
            <a:ext cx="449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1.  Морфология. Части речи.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2BA1B2-3773-E05D-2B80-91E321F6CF11}"/>
              </a:ext>
            </a:extLst>
          </p:cNvPr>
          <p:cNvSpPr txBox="1"/>
          <p:nvPr/>
        </p:nvSpPr>
        <p:spPr>
          <a:xfrm>
            <a:off x="5613400" y="5530777"/>
            <a:ext cx="636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Синявская Елена Валентиновна, учитель начальных классов,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Регионального методического актива  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DF3D012-AF68-BC06-F85C-627AAE5755B3}"/>
              </a:ext>
            </a:extLst>
          </p:cNvPr>
          <p:cNvGrpSpPr/>
          <p:nvPr/>
        </p:nvGrpSpPr>
        <p:grpSpPr>
          <a:xfrm>
            <a:off x="419100" y="1816100"/>
            <a:ext cx="11468100" cy="2850655"/>
            <a:chOff x="419100" y="1816100"/>
            <a:chExt cx="11468100" cy="2850655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7EB1AAFD-77DF-6302-7DB9-035963CF452F}"/>
                </a:ext>
              </a:extLst>
            </p:cNvPr>
            <p:cNvSpPr/>
            <p:nvPr/>
          </p:nvSpPr>
          <p:spPr>
            <a:xfrm>
              <a:off x="2844800" y="1816100"/>
              <a:ext cx="4254500" cy="100330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12DCF-BF38-CE52-7CFC-4A83B5180370}"/>
                </a:ext>
              </a:extLst>
            </p:cNvPr>
            <p:cNvSpPr txBox="1"/>
            <p:nvPr/>
          </p:nvSpPr>
          <p:spPr>
            <a:xfrm>
              <a:off x="3644900" y="1992531"/>
              <a:ext cx="345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Части речи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E7DFF0C4-B956-0143-F5B4-89B96651514A}"/>
                </a:ext>
              </a:extLst>
            </p:cNvPr>
            <p:cNvCxnSpPr/>
            <p:nvPr/>
          </p:nvCxnSpPr>
          <p:spPr>
            <a:xfrm flipH="1">
              <a:off x="2844800" y="2819400"/>
              <a:ext cx="1092200" cy="7493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40825616-946E-F165-A269-BB5A46167F96}"/>
                </a:ext>
              </a:extLst>
            </p:cNvPr>
            <p:cNvCxnSpPr>
              <a:cxnSpLocks/>
            </p:cNvCxnSpPr>
            <p:nvPr/>
          </p:nvCxnSpPr>
          <p:spPr>
            <a:xfrm>
              <a:off x="7099300" y="2264212"/>
              <a:ext cx="13335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E899060-72D0-7465-8E45-E28B880CEAE8}"/>
                </a:ext>
              </a:extLst>
            </p:cNvPr>
            <p:cNvGrpSpPr/>
            <p:nvPr/>
          </p:nvGrpSpPr>
          <p:grpSpPr>
            <a:xfrm>
              <a:off x="419100" y="3642162"/>
              <a:ext cx="4076700" cy="1003300"/>
              <a:chOff x="419100" y="3642162"/>
              <a:chExt cx="4076700" cy="1003300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C07F5EED-EFC4-754A-34E6-F8BF8577AECD}"/>
                  </a:ext>
                </a:extLst>
              </p:cNvPr>
              <p:cNvSpPr/>
              <p:nvPr/>
            </p:nvSpPr>
            <p:spPr>
              <a:xfrm>
                <a:off x="419100" y="3642162"/>
                <a:ext cx="4076700" cy="100330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DB8261-1482-F22B-B1AA-688D4108BBC9}"/>
                  </a:ext>
                </a:extLst>
              </p:cNvPr>
              <p:cNvSpPr txBox="1"/>
              <p:nvPr/>
            </p:nvSpPr>
            <p:spPr>
              <a:xfrm>
                <a:off x="666750" y="3820646"/>
                <a:ext cx="3581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самостоятельные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5F2E653A-D7C3-486C-7CF4-860FBA6EC4D3}"/>
                </a:ext>
              </a:extLst>
            </p:cNvPr>
            <p:cNvGrpSpPr/>
            <p:nvPr/>
          </p:nvGrpSpPr>
          <p:grpSpPr>
            <a:xfrm>
              <a:off x="4972050" y="3663455"/>
              <a:ext cx="4076700" cy="1003300"/>
              <a:chOff x="6096000" y="3642162"/>
              <a:chExt cx="4076700" cy="1003300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C5ED2ABC-E132-F821-FB9E-6D19609EB831}"/>
                  </a:ext>
                </a:extLst>
              </p:cNvPr>
              <p:cNvSpPr/>
              <p:nvPr/>
            </p:nvSpPr>
            <p:spPr>
              <a:xfrm>
                <a:off x="6096000" y="3642162"/>
                <a:ext cx="4076700" cy="10033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D0D4AA-1386-0FE7-5817-ED840E99E1ED}"/>
                  </a:ext>
                </a:extLst>
              </p:cNvPr>
              <p:cNvSpPr txBox="1"/>
              <p:nvPr/>
            </p:nvSpPr>
            <p:spPr>
              <a:xfrm>
                <a:off x="7004050" y="3820646"/>
                <a:ext cx="292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служебные</a:t>
                </a:r>
              </a:p>
            </p:txBody>
          </p:sp>
        </p:grp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5001EEEF-A9EB-5DBA-56F1-BDA7D932AB94}"/>
                </a:ext>
              </a:extLst>
            </p:cNvPr>
            <p:cNvCxnSpPr>
              <a:cxnSpLocks/>
            </p:cNvCxnSpPr>
            <p:nvPr/>
          </p:nvCxnSpPr>
          <p:spPr>
            <a:xfrm>
              <a:off x="5702300" y="2844304"/>
              <a:ext cx="1092200" cy="7493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D52C1C35-EA85-3631-39F8-02C6FE210071}"/>
                </a:ext>
              </a:extLst>
            </p:cNvPr>
            <p:cNvSpPr/>
            <p:nvPr/>
          </p:nvSpPr>
          <p:spPr>
            <a:xfrm>
              <a:off x="8432800" y="1889809"/>
              <a:ext cx="3454400" cy="85177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1E969A-A48C-B924-98F5-95B492B75F14}"/>
                </a:ext>
              </a:extLst>
            </p:cNvPr>
            <p:cNvSpPr txBox="1"/>
            <p:nvPr/>
          </p:nvSpPr>
          <p:spPr>
            <a:xfrm>
              <a:off x="8896350" y="1971824"/>
              <a:ext cx="2692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междометие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881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064995-C2BC-E7DE-BAFA-620502A90813}"/>
              </a:ext>
            </a:extLst>
          </p:cNvPr>
          <p:cNvGrpSpPr/>
          <p:nvPr/>
        </p:nvGrpSpPr>
        <p:grpSpPr>
          <a:xfrm>
            <a:off x="2171700" y="1968500"/>
            <a:ext cx="8242300" cy="2901950"/>
            <a:chOff x="2171700" y="1968500"/>
            <a:chExt cx="8242300" cy="290195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03ED0250-03AD-8C83-2E2E-E0D55FF59E29}"/>
                </a:ext>
              </a:extLst>
            </p:cNvPr>
            <p:cNvSpPr/>
            <p:nvPr/>
          </p:nvSpPr>
          <p:spPr>
            <a:xfrm>
              <a:off x="4089400" y="1968500"/>
              <a:ext cx="3784600" cy="12827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F80B7E-4774-190B-DC56-FED65413EC99}"/>
                </a:ext>
              </a:extLst>
            </p:cNvPr>
            <p:cNvSpPr txBox="1"/>
            <p:nvPr/>
          </p:nvSpPr>
          <p:spPr>
            <a:xfrm>
              <a:off x="4178300" y="2173982"/>
              <a:ext cx="360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Морфологические признаки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FD7C4589-8A4C-42B8-A295-9C6488883DF6}"/>
                </a:ext>
              </a:extLst>
            </p:cNvPr>
            <p:cNvCxnSpPr/>
            <p:nvPr/>
          </p:nvCxnSpPr>
          <p:spPr>
            <a:xfrm flipH="1">
              <a:off x="4178300" y="3120132"/>
              <a:ext cx="711200" cy="6731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F62E0B61-519B-AE6B-A113-739E68A9D114}"/>
                </a:ext>
              </a:extLst>
            </p:cNvPr>
            <p:cNvCxnSpPr>
              <a:cxnSpLocks/>
            </p:cNvCxnSpPr>
            <p:nvPr/>
          </p:nvCxnSpPr>
          <p:spPr>
            <a:xfrm>
              <a:off x="6889750" y="3120132"/>
              <a:ext cx="711200" cy="6731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5543F2A-6763-A8E8-83FE-6C2D08D9F101}"/>
                </a:ext>
              </a:extLst>
            </p:cNvPr>
            <p:cNvSpPr/>
            <p:nvPr/>
          </p:nvSpPr>
          <p:spPr>
            <a:xfrm>
              <a:off x="2171700" y="3793232"/>
              <a:ext cx="2984500" cy="107721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149121E-B2C7-E179-530F-011D25C4D025}"/>
                </a:ext>
              </a:extLst>
            </p:cNvPr>
            <p:cNvSpPr/>
            <p:nvPr/>
          </p:nvSpPr>
          <p:spPr>
            <a:xfrm>
              <a:off x="6946900" y="3704332"/>
              <a:ext cx="2933700" cy="107721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E3B7CD-03AE-EE06-A9C3-4E00E80CF4F5}"/>
                </a:ext>
              </a:extLst>
            </p:cNvPr>
            <p:cNvSpPr txBox="1"/>
            <p:nvPr/>
          </p:nvSpPr>
          <p:spPr>
            <a:xfrm>
              <a:off x="2597150" y="4005063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постоянные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7B0F6B-30F8-1BB6-7E69-A609B0EBC4FF}"/>
                </a:ext>
              </a:extLst>
            </p:cNvPr>
            <p:cNvSpPr txBox="1"/>
            <p:nvPr/>
          </p:nvSpPr>
          <p:spPr>
            <a:xfrm>
              <a:off x="7245350" y="3904962"/>
              <a:ext cx="3168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непостоянные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622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2C78B-DB43-563C-C73D-F2E0E28044E1}"/>
              </a:ext>
            </a:extLst>
          </p:cNvPr>
          <p:cNvSpPr txBox="1"/>
          <p:nvPr/>
        </p:nvSpPr>
        <p:spPr>
          <a:xfrm>
            <a:off x="908050" y="1490008"/>
            <a:ext cx="10375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Самостоятельные части речи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предметы, признаки, действия, количество и являются в предложении его членами.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41A81A-8C37-033E-C702-D99BFBF17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751"/>
            <a:ext cx="3784600" cy="35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70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5EF1F83-A884-73E4-2F31-18D5DC05646E}"/>
              </a:ext>
            </a:extLst>
          </p:cNvPr>
          <p:cNvGrpSpPr/>
          <p:nvPr/>
        </p:nvGrpSpPr>
        <p:grpSpPr>
          <a:xfrm>
            <a:off x="728672" y="1079500"/>
            <a:ext cx="10734656" cy="3862584"/>
            <a:chOff x="549286" y="520700"/>
            <a:chExt cx="10734656" cy="3862584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0ED5D504-6805-F2AD-2EB3-86F2DE919489}"/>
                </a:ext>
              </a:extLst>
            </p:cNvPr>
            <p:cNvGrpSpPr/>
            <p:nvPr/>
          </p:nvGrpSpPr>
          <p:grpSpPr>
            <a:xfrm>
              <a:off x="3810000" y="520700"/>
              <a:ext cx="3517900" cy="1155700"/>
              <a:chOff x="4229100" y="1612900"/>
              <a:chExt cx="3517900" cy="1155700"/>
            </a:xfrm>
          </p:grpSpPr>
          <p:sp>
            <p:nvSpPr>
              <p:cNvPr id="2" name="Прямоугольник: скругленные противолежащие углы 1">
                <a:extLst>
                  <a:ext uri="{FF2B5EF4-FFF2-40B4-BE49-F238E27FC236}">
                    <a16:creationId xmlns:a16="http://schemas.microsoft.com/office/drawing/2014/main" id="{AE866631-D44A-3DF2-7A5B-7272BA77CFD4}"/>
                  </a:ext>
                </a:extLst>
              </p:cNvPr>
              <p:cNvSpPr/>
              <p:nvPr/>
            </p:nvSpPr>
            <p:spPr>
              <a:xfrm>
                <a:off x="4279900" y="1612900"/>
                <a:ext cx="3416300" cy="1155700"/>
              </a:xfrm>
              <a:prstGeom prst="round2Diag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E1DBA9-A891-6816-FA70-F60801C949B2}"/>
                  </a:ext>
                </a:extLst>
              </p:cNvPr>
              <p:cNvSpPr txBox="1"/>
              <p:nvPr/>
            </p:nvSpPr>
            <p:spPr>
              <a:xfrm>
                <a:off x="4229100" y="1691382"/>
                <a:ext cx="35179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Самостоятельные части речи</a:t>
                </a: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46F07288-87FC-06D4-64CE-E61435A8ECBB}"/>
                </a:ext>
              </a:extLst>
            </p:cNvPr>
            <p:cNvGrpSpPr/>
            <p:nvPr/>
          </p:nvGrpSpPr>
          <p:grpSpPr>
            <a:xfrm>
              <a:off x="4114800" y="1676400"/>
              <a:ext cx="3187700" cy="749300"/>
              <a:chOff x="4114800" y="1676400"/>
              <a:chExt cx="3187700" cy="749300"/>
            </a:xfrm>
          </p:grpSpPr>
          <p:cxnSp>
            <p:nvCxnSpPr>
              <p:cNvPr id="7" name="Прямая соединительная линия 6">
                <a:extLst>
                  <a:ext uri="{FF2B5EF4-FFF2-40B4-BE49-F238E27FC236}">
                    <a16:creationId xmlns:a16="http://schemas.microsoft.com/office/drawing/2014/main" id="{0554C794-1CF2-B0CB-ACCF-A0CA487962E2}"/>
                  </a:ext>
                </a:extLst>
              </p:cNvPr>
              <p:cNvCxnSpPr>
                <a:stCxn id="4" idx="2"/>
              </p:cNvCxnSpPr>
              <p:nvPr/>
            </p:nvCxnSpPr>
            <p:spPr>
              <a:xfrm>
                <a:off x="5568950" y="1676400"/>
                <a:ext cx="0" cy="393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949266F7-5B77-A352-C402-28338BA04A9B}"/>
                  </a:ext>
                </a:extLst>
              </p:cNvPr>
              <p:cNvCxnSpPr/>
              <p:nvPr/>
            </p:nvCxnSpPr>
            <p:spPr>
              <a:xfrm>
                <a:off x="4114800" y="2070100"/>
                <a:ext cx="31877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1A4FD882-AAF7-49B7-B3A4-68A30BF87C18}"/>
                  </a:ext>
                </a:extLst>
              </p:cNvPr>
              <p:cNvCxnSpPr/>
              <p:nvPr/>
            </p:nvCxnSpPr>
            <p:spPr>
              <a:xfrm>
                <a:off x="4114800" y="2070100"/>
                <a:ext cx="0" cy="3556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19C6A7E3-7A58-F55B-8212-0013B378E87F}"/>
                  </a:ext>
                </a:extLst>
              </p:cNvPr>
              <p:cNvCxnSpPr/>
              <p:nvPr/>
            </p:nvCxnSpPr>
            <p:spPr>
              <a:xfrm>
                <a:off x="7302500" y="2070100"/>
                <a:ext cx="0" cy="3556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Блок-схема: альтернативный процесс 13">
              <a:extLst>
                <a:ext uri="{FF2B5EF4-FFF2-40B4-BE49-F238E27FC236}">
                  <a16:creationId xmlns:a16="http://schemas.microsoft.com/office/drawing/2014/main" id="{EDEBF717-B20A-6778-12A8-B3A09B28CE0B}"/>
                </a:ext>
              </a:extLst>
            </p:cNvPr>
            <p:cNvSpPr/>
            <p:nvPr/>
          </p:nvSpPr>
          <p:spPr>
            <a:xfrm>
              <a:off x="2743203" y="2437969"/>
              <a:ext cx="2768593" cy="584776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Блок-схема: альтернативный процесс 14">
              <a:extLst>
                <a:ext uri="{FF2B5EF4-FFF2-40B4-BE49-F238E27FC236}">
                  <a16:creationId xmlns:a16="http://schemas.microsoft.com/office/drawing/2014/main" id="{2EE13A30-2D8E-C18A-620B-C9886973E034}"/>
                </a:ext>
              </a:extLst>
            </p:cNvPr>
            <p:cNvSpPr/>
            <p:nvPr/>
          </p:nvSpPr>
          <p:spPr>
            <a:xfrm>
              <a:off x="6515100" y="2425701"/>
              <a:ext cx="2768591" cy="584776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6F18B8-B167-5186-7CF8-CE46D70E33F2}"/>
                </a:ext>
              </a:extLst>
            </p:cNvPr>
            <p:cNvSpPr txBox="1"/>
            <p:nvPr/>
          </p:nvSpPr>
          <p:spPr>
            <a:xfrm>
              <a:off x="2971801" y="2425413"/>
              <a:ext cx="25399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изменяемые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254111-E94D-220E-9C6C-DB663B6DC338}"/>
                </a:ext>
              </a:extLst>
            </p:cNvPr>
            <p:cNvSpPr txBox="1"/>
            <p:nvPr/>
          </p:nvSpPr>
          <p:spPr>
            <a:xfrm>
              <a:off x="6540497" y="2387025"/>
              <a:ext cx="3022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неизменяемые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3C5292B4-C0E5-963D-26B4-93C6055BA9A6}"/>
                </a:ext>
              </a:extLst>
            </p:cNvPr>
            <p:cNvGrpSpPr/>
            <p:nvPr/>
          </p:nvGrpSpPr>
          <p:grpSpPr>
            <a:xfrm>
              <a:off x="2381250" y="3028950"/>
              <a:ext cx="3187700" cy="749300"/>
              <a:chOff x="4114800" y="1676400"/>
              <a:chExt cx="3187700" cy="749300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6D7A15A4-A39A-9C5C-3488-59DDF50875A0}"/>
                  </a:ext>
                </a:extLst>
              </p:cNvPr>
              <p:cNvCxnSpPr/>
              <p:nvPr/>
            </p:nvCxnSpPr>
            <p:spPr>
              <a:xfrm>
                <a:off x="5568950" y="1676400"/>
                <a:ext cx="0" cy="393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006E67C8-CF84-944A-F331-F3DB70DA0192}"/>
                  </a:ext>
                </a:extLst>
              </p:cNvPr>
              <p:cNvCxnSpPr/>
              <p:nvPr/>
            </p:nvCxnSpPr>
            <p:spPr>
              <a:xfrm>
                <a:off x="4114800" y="2070100"/>
                <a:ext cx="31877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>
                <a:extLst>
                  <a:ext uri="{FF2B5EF4-FFF2-40B4-BE49-F238E27FC236}">
                    <a16:creationId xmlns:a16="http://schemas.microsoft.com/office/drawing/2014/main" id="{6CD19AAC-BCE3-4097-29A1-C6C1772FB9D9}"/>
                  </a:ext>
                </a:extLst>
              </p:cNvPr>
              <p:cNvCxnSpPr/>
              <p:nvPr/>
            </p:nvCxnSpPr>
            <p:spPr>
              <a:xfrm>
                <a:off x="4114800" y="2070100"/>
                <a:ext cx="0" cy="3556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 стрелкой 21">
                <a:extLst>
                  <a:ext uri="{FF2B5EF4-FFF2-40B4-BE49-F238E27FC236}">
                    <a16:creationId xmlns:a16="http://schemas.microsoft.com/office/drawing/2014/main" id="{3ED83F43-19D6-DA8F-7106-4B66100773B0}"/>
                  </a:ext>
                </a:extLst>
              </p:cNvPr>
              <p:cNvCxnSpPr/>
              <p:nvPr/>
            </p:nvCxnSpPr>
            <p:spPr>
              <a:xfrm>
                <a:off x="7302500" y="2070100"/>
                <a:ext cx="0" cy="3556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Блок-схема: альтернативный процесс 22">
              <a:extLst>
                <a:ext uri="{FF2B5EF4-FFF2-40B4-BE49-F238E27FC236}">
                  <a16:creationId xmlns:a16="http://schemas.microsoft.com/office/drawing/2014/main" id="{B3881CB8-5FD8-0334-D47B-720F48E2A865}"/>
                </a:ext>
              </a:extLst>
            </p:cNvPr>
            <p:cNvSpPr/>
            <p:nvPr/>
          </p:nvSpPr>
          <p:spPr>
            <a:xfrm>
              <a:off x="549286" y="3790518"/>
              <a:ext cx="2768593" cy="584776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Блок-схема: альтернативный процесс 23">
              <a:extLst>
                <a:ext uri="{FF2B5EF4-FFF2-40B4-BE49-F238E27FC236}">
                  <a16:creationId xmlns:a16="http://schemas.microsoft.com/office/drawing/2014/main" id="{474E0A4B-D4A7-4755-2F51-14271B380B1C}"/>
                </a:ext>
              </a:extLst>
            </p:cNvPr>
            <p:cNvSpPr/>
            <p:nvPr/>
          </p:nvSpPr>
          <p:spPr>
            <a:xfrm>
              <a:off x="4184653" y="3788379"/>
              <a:ext cx="2768593" cy="584776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29552ED0-73C7-1903-8FDA-D85824714758}"/>
                </a:ext>
              </a:extLst>
            </p:cNvPr>
            <p:cNvCxnSpPr/>
            <p:nvPr/>
          </p:nvCxnSpPr>
          <p:spPr>
            <a:xfrm>
              <a:off x="9283691" y="2717800"/>
              <a:ext cx="444509" cy="508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Блок-схема: альтернативный процесс 26">
              <a:extLst>
                <a:ext uri="{FF2B5EF4-FFF2-40B4-BE49-F238E27FC236}">
                  <a16:creationId xmlns:a16="http://schemas.microsoft.com/office/drawing/2014/main" id="{909B71C1-DA70-5F72-5EB3-4B4D222C6561}"/>
                </a:ext>
              </a:extLst>
            </p:cNvPr>
            <p:cNvSpPr/>
            <p:nvPr/>
          </p:nvSpPr>
          <p:spPr>
            <a:xfrm>
              <a:off x="8978901" y="3237924"/>
              <a:ext cx="2133600" cy="50800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7BF611-C2E0-6553-204E-C77FBF55E77D}"/>
                </a:ext>
              </a:extLst>
            </p:cNvPr>
            <p:cNvSpPr txBox="1"/>
            <p:nvPr/>
          </p:nvSpPr>
          <p:spPr>
            <a:xfrm>
              <a:off x="9277341" y="3192899"/>
              <a:ext cx="2006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наречие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66CE755-692B-45AD-F91C-89B1AC4FF7D1}"/>
                </a:ext>
              </a:extLst>
            </p:cNvPr>
            <p:cNvSpPr txBox="1"/>
            <p:nvPr/>
          </p:nvSpPr>
          <p:spPr>
            <a:xfrm>
              <a:off x="635007" y="3745924"/>
              <a:ext cx="2587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склоняемые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6AA7A2-040C-148A-2F49-AB5584C6A161}"/>
                </a:ext>
              </a:extLst>
            </p:cNvPr>
            <p:cNvSpPr txBox="1"/>
            <p:nvPr/>
          </p:nvSpPr>
          <p:spPr>
            <a:xfrm>
              <a:off x="4597398" y="3798509"/>
              <a:ext cx="2587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спрягаемые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173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F55839-9912-E6C1-2416-E271272B59A4}"/>
              </a:ext>
            </a:extLst>
          </p:cNvPr>
          <p:cNvGrpSpPr/>
          <p:nvPr/>
        </p:nvGrpSpPr>
        <p:grpSpPr>
          <a:xfrm>
            <a:off x="266700" y="800099"/>
            <a:ext cx="11658600" cy="5067302"/>
            <a:chOff x="-184150" y="698499"/>
            <a:chExt cx="11658600" cy="5067302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B05F6C04-364A-59E8-CC20-0265D058892D}"/>
                </a:ext>
              </a:extLst>
            </p:cNvPr>
            <p:cNvSpPr/>
            <p:nvPr/>
          </p:nvSpPr>
          <p:spPr>
            <a:xfrm>
              <a:off x="3619500" y="2311400"/>
              <a:ext cx="4051300" cy="18415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74F73A76-3BF6-2A52-3FE0-AFED53AB2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5150" y="1917700"/>
              <a:ext cx="0" cy="3937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A0E531DE-332C-2F9E-0AEC-52C545DA10EF}"/>
                </a:ext>
              </a:extLst>
            </p:cNvPr>
            <p:cNvCxnSpPr/>
            <p:nvPr/>
          </p:nvCxnSpPr>
          <p:spPr>
            <a:xfrm>
              <a:off x="5645150" y="4152900"/>
              <a:ext cx="0" cy="3937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6DF56C1A-CEAB-01F3-DF5B-8714EB3E2E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2300" y="3149600"/>
              <a:ext cx="4572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2AE0713D-7FB9-87C9-E676-EB158EFDB1A9}"/>
                </a:ext>
              </a:extLst>
            </p:cNvPr>
            <p:cNvCxnSpPr>
              <a:cxnSpLocks/>
            </p:cNvCxnSpPr>
            <p:nvPr/>
          </p:nvCxnSpPr>
          <p:spPr>
            <a:xfrm>
              <a:off x="7664450" y="3136900"/>
              <a:ext cx="45085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96F5D9C-5378-6100-F306-59BF35CAA5F4}"/>
                </a:ext>
              </a:extLst>
            </p:cNvPr>
            <p:cNvSpPr/>
            <p:nvPr/>
          </p:nvSpPr>
          <p:spPr>
            <a:xfrm>
              <a:off x="4165600" y="698499"/>
              <a:ext cx="3187700" cy="12192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32D117B-6469-827F-E9D0-2605D2472CEB}"/>
                </a:ext>
              </a:extLst>
            </p:cNvPr>
            <p:cNvSpPr/>
            <p:nvPr/>
          </p:nvSpPr>
          <p:spPr>
            <a:xfrm>
              <a:off x="-25400" y="2565399"/>
              <a:ext cx="3187700" cy="12192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A2752ABE-0182-B67A-7083-2DEAC3134E1D}"/>
                </a:ext>
              </a:extLst>
            </p:cNvPr>
            <p:cNvSpPr/>
            <p:nvPr/>
          </p:nvSpPr>
          <p:spPr>
            <a:xfrm>
              <a:off x="8128000" y="2527299"/>
              <a:ext cx="3187700" cy="12192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67598DEA-0E85-3413-34C8-143527C05F35}"/>
                </a:ext>
              </a:extLst>
            </p:cNvPr>
            <p:cNvSpPr/>
            <p:nvPr/>
          </p:nvSpPr>
          <p:spPr>
            <a:xfrm>
              <a:off x="4051300" y="4546600"/>
              <a:ext cx="3187700" cy="12192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7C5EAE-A126-9860-6A16-4A5F4F5AB45A}"/>
                </a:ext>
              </a:extLst>
            </p:cNvPr>
            <p:cNvSpPr txBox="1"/>
            <p:nvPr/>
          </p:nvSpPr>
          <p:spPr>
            <a:xfrm>
              <a:off x="4006850" y="766743"/>
              <a:ext cx="3505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Имя существительное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F727E6-4831-59EA-DC32-6F82F6AF9C73}"/>
                </a:ext>
              </a:extLst>
            </p:cNvPr>
            <p:cNvSpPr txBox="1"/>
            <p:nvPr/>
          </p:nvSpPr>
          <p:spPr>
            <a:xfrm>
              <a:off x="7969250" y="2578099"/>
              <a:ext cx="3505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Имя </a:t>
              </a:r>
            </a:p>
            <a:p>
              <a:pPr algn="ctr"/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прилагательное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D228B6-7EC1-F401-AA38-BEEF8D3009DE}"/>
                </a:ext>
              </a:extLst>
            </p:cNvPr>
            <p:cNvSpPr txBox="1"/>
            <p:nvPr/>
          </p:nvSpPr>
          <p:spPr>
            <a:xfrm>
              <a:off x="3892550" y="4572001"/>
              <a:ext cx="3505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Имя </a:t>
              </a:r>
            </a:p>
            <a:p>
              <a:pPr algn="ctr"/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числительное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3E6432-883C-6B04-74A1-3ED7E38CC59E}"/>
                </a:ext>
              </a:extLst>
            </p:cNvPr>
            <p:cNvSpPr txBox="1"/>
            <p:nvPr/>
          </p:nvSpPr>
          <p:spPr>
            <a:xfrm>
              <a:off x="-184150" y="2875289"/>
              <a:ext cx="3505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Местоимение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DFA8A6-1DAE-E37B-857C-5E06727DD810}"/>
                </a:ext>
              </a:extLst>
            </p:cNvPr>
            <p:cNvSpPr txBox="1"/>
            <p:nvPr/>
          </p:nvSpPr>
          <p:spPr>
            <a:xfrm>
              <a:off x="3803650" y="2707720"/>
              <a:ext cx="3505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Склоняемые </a:t>
              </a:r>
            </a:p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части речи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87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47D95EB-591C-A090-65C7-C493B154AD02}"/>
              </a:ext>
            </a:extLst>
          </p:cNvPr>
          <p:cNvGrpSpPr/>
          <p:nvPr/>
        </p:nvGrpSpPr>
        <p:grpSpPr>
          <a:xfrm>
            <a:off x="3562350" y="1308100"/>
            <a:ext cx="4190998" cy="4241801"/>
            <a:chOff x="3562350" y="1308100"/>
            <a:chExt cx="4190998" cy="424180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987CCFB7-AF4D-F371-478D-85820231DEEA}"/>
                </a:ext>
              </a:extLst>
            </p:cNvPr>
            <p:cNvSpPr/>
            <p:nvPr/>
          </p:nvSpPr>
          <p:spPr>
            <a:xfrm>
              <a:off x="3562350" y="1308100"/>
              <a:ext cx="4127500" cy="18161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BBE5BD1-F2BC-77FC-448A-35CD4FA6D510}"/>
                </a:ext>
              </a:extLst>
            </p:cNvPr>
            <p:cNvSpPr/>
            <p:nvPr/>
          </p:nvSpPr>
          <p:spPr>
            <a:xfrm>
              <a:off x="3562350" y="3733801"/>
              <a:ext cx="4127500" cy="18161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D7C67F73-9613-D71A-A1CD-AE9C6538B494}"/>
                </a:ext>
              </a:extLst>
            </p:cNvPr>
            <p:cNvCxnSpPr>
              <a:cxnSpLocks/>
              <a:stCxn id="2" idx="4"/>
            </p:cNvCxnSpPr>
            <p:nvPr/>
          </p:nvCxnSpPr>
          <p:spPr>
            <a:xfrm>
              <a:off x="5626100" y="3124200"/>
              <a:ext cx="0" cy="6096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AFB6F2-539E-7F2D-E373-522E140EE143}"/>
                </a:ext>
              </a:extLst>
            </p:cNvPr>
            <p:cNvSpPr txBox="1"/>
            <p:nvPr/>
          </p:nvSpPr>
          <p:spPr>
            <a:xfrm>
              <a:off x="3895725" y="1638121"/>
              <a:ext cx="34607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Спрягаемые </a:t>
              </a:r>
            </a:p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части речи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17A096-FBC5-9523-F18D-177ADE58BAC2}"/>
                </a:ext>
              </a:extLst>
            </p:cNvPr>
            <p:cNvSpPr txBox="1"/>
            <p:nvPr/>
          </p:nvSpPr>
          <p:spPr>
            <a:xfrm>
              <a:off x="4127499" y="4165600"/>
              <a:ext cx="36258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Глагол (причастие, деепричастие)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5643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631F-4EF1-6D27-CE2B-FFF1AF9BAB0F}"/>
              </a:ext>
            </a:extLst>
          </p:cNvPr>
          <p:cNvSpPr txBox="1"/>
          <p:nvPr/>
        </p:nvSpPr>
        <p:spPr>
          <a:xfrm>
            <a:off x="1663700" y="1384300"/>
            <a:ext cx="995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Служебные части речи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имеют предметного лексического значения и не являются членами предложения; имеют грамматические значения.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F1FF4D-AD52-7806-11F8-896835717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751"/>
            <a:ext cx="3784600" cy="35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42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18D232A-5CF7-B70B-ACE8-B775868DDBC6}"/>
              </a:ext>
            </a:extLst>
          </p:cNvPr>
          <p:cNvGrpSpPr/>
          <p:nvPr/>
        </p:nvGrpSpPr>
        <p:grpSpPr>
          <a:xfrm>
            <a:off x="622300" y="1346200"/>
            <a:ext cx="9969500" cy="3594100"/>
            <a:chOff x="622300" y="1346200"/>
            <a:chExt cx="9969500" cy="3594100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773F2B48-86C5-037D-75D3-377F80B78A5F}"/>
                </a:ext>
              </a:extLst>
            </p:cNvPr>
            <p:cNvSpPr/>
            <p:nvPr/>
          </p:nvSpPr>
          <p:spPr>
            <a:xfrm>
              <a:off x="3429000" y="1346200"/>
              <a:ext cx="4076700" cy="18415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0869E9A4-5494-D508-7848-B84E7B39E256}"/>
                </a:ext>
              </a:extLst>
            </p:cNvPr>
            <p:cNvSpPr/>
            <p:nvPr/>
          </p:nvSpPr>
          <p:spPr>
            <a:xfrm>
              <a:off x="622300" y="3670301"/>
              <a:ext cx="2921000" cy="12699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1987104-2854-3AAD-B499-5C95F511B109}"/>
                </a:ext>
              </a:extLst>
            </p:cNvPr>
            <p:cNvSpPr/>
            <p:nvPr/>
          </p:nvSpPr>
          <p:spPr>
            <a:xfrm>
              <a:off x="4006850" y="3670301"/>
              <a:ext cx="2921000" cy="12699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20F72CC-D074-0D08-09A2-F3C0D4634516}"/>
                </a:ext>
              </a:extLst>
            </p:cNvPr>
            <p:cNvSpPr/>
            <p:nvPr/>
          </p:nvSpPr>
          <p:spPr>
            <a:xfrm>
              <a:off x="7670800" y="3670300"/>
              <a:ext cx="2921000" cy="12699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9BE9F489-6AE5-7642-D970-FFAE703CBEF3}"/>
                </a:ext>
              </a:extLst>
            </p:cNvPr>
            <p:cNvCxnSpPr/>
            <p:nvPr/>
          </p:nvCxnSpPr>
          <p:spPr>
            <a:xfrm flipH="1">
              <a:off x="2527300" y="2857500"/>
              <a:ext cx="1308100" cy="812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3E6B802F-A00E-1762-B1B6-C93BF0E95EFB}"/>
                </a:ext>
              </a:extLst>
            </p:cNvPr>
            <p:cNvCxnSpPr>
              <a:cxnSpLocks/>
            </p:cNvCxnSpPr>
            <p:nvPr/>
          </p:nvCxnSpPr>
          <p:spPr>
            <a:xfrm>
              <a:off x="5445918" y="3200399"/>
              <a:ext cx="0" cy="5080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582FE1BD-9EC4-2DEF-5413-1DF08834758A}"/>
                </a:ext>
              </a:extLst>
            </p:cNvPr>
            <p:cNvCxnSpPr>
              <a:cxnSpLocks/>
            </p:cNvCxnSpPr>
            <p:nvPr/>
          </p:nvCxnSpPr>
          <p:spPr>
            <a:xfrm>
              <a:off x="7115175" y="2857500"/>
              <a:ext cx="1308100" cy="812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82781A-8790-2922-A913-5A6505207A27}"/>
                </a:ext>
              </a:extLst>
            </p:cNvPr>
            <p:cNvSpPr txBox="1"/>
            <p:nvPr/>
          </p:nvSpPr>
          <p:spPr>
            <a:xfrm>
              <a:off x="4006850" y="1594029"/>
              <a:ext cx="29876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Служебные </a:t>
              </a:r>
            </a:p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части речи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6C3E8E-2F3E-3EB4-CB2C-30AF5BDB22D4}"/>
                </a:ext>
              </a:extLst>
            </p:cNvPr>
            <p:cNvSpPr txBox="1"/>
            <p:nvPr/>
          </p:nvSpPr>
          <p:spPr>
            <a:xfrm>
              <a:off x="1155700" y="3899931"/>
              <a:ext cx="210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Предлоги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EBD3A9-7BDF-F535-67D3-3552672DC736}"/>
                </a:ext>
              </a:extLst>
            </p:cNvPr>
            <p:cNvSpPr txBox="1"/>
            <p:nvPr/>
          </p:nvSpPr>
          <p:spPr>
            <a:xfrm>
              <a:off x="4714081" y="3898613"/>
              <a:ext cx="210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Союзы 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C34D03-0B5B-B8E3-453C-7FC6ADCC042F}"/>
                </a:ext>
              </a:extLst>
            </p:cNvPr>
            <p:cNvSpPr txBox="1"/>
            <p:nvPr/>
          </p:nvSpPr>
          <p:spPr>
            <a:xfrm>
              <a:off x="8242300" y="3948837"/>
              <a:ext cx="210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Частицы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29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351135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4465"/>
            <a:ext cx="3619500" cy="361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4318000" y="1765300"/>
            <a:ext cx="6921500" cy="394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раздел языкознания изучает части речи?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фонетика;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лексикология;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морфология;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орфография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136157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16C329-20C8-544F-9A6D-CD973FF454F7}"/>
              </a:ext>
            </a:extLst>
          </p:cNvPr>
          <p:cNvSpPr/>
          <p:nvPr/>
        </p:nvSpPr>
        <p:spPr>
          <a:xfrm>
            <a:off x="2937936" y="351135"/>
            <a:ext cx="563032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  <a:p>
            <a:pPr algn="ctr"/>
            <a:endParaRPr lang="ru-RU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7E62D-23AA-A792-67B1-F3A291CE2216}"/>
              </a:ext>
            </a:extLst>
          </p:cNvPr>
          <p:cNvSpPr txBox="1"/>
          <p:nvPr/>
        </p:nvSpPr>
        <p:spPr>
          <a:xfrm>
            <a:off x="3585630" y="1866325"/>
            <a:ext cx="351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морфология</a:t>
            </a:r>
          </a:p>
        </p:txBody>
      </p:sp>
    </p:spTree>
    <p:extLst>
      <p:ext uri="{BB962C8B-B14F-4D97-AF65-F5344CB8AC3E}">
        <p14:creationId xmlns:p14="http://schemas.microsoft.com/office/powerpoint/2010/main" val="43828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7DEFA59D-ADF4-4694-3A2C-028AD8DBE7D0}"/>
              </a:ext>
            </a:extLst>
          </p:cNvPr>
          <p:cNvGrpSpPr/>
          <p:nvPr/>
        </p:nvGrpSpPr>
        <p:grpSpPr>
          <a:xfrm>
            <a:off x="1295400" y="342613"/>
            <a:ext cx="10502900" cy="5158659"/>
            <a:chOff x="1625600" y="685513"/>
            <a:chExt cx="10502900" cy="5158659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D5B38FEC-757B-8FC5-AFBE-F88EA75B0588}"/>
                </a:ext>
              </a:extLst>
            </p:cNvPr>
            <p:cNvSpPr/>
            <p:nvPr/>
          </p:nvSpPr>
          <p:spPr>
            <a:xfrm>
              <a:off x="4826000" y="2628900"/>
              <a:ext cx="2159000" cy="11938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5922C5-8BD8-4199-9ED7-440C2BB772CE}"/>
                </a:ext>
              </a:extLst>
            </p:cNvPr>
            <p:cNvSpPr txBox="1"/>
            <p:nvPr/>
          </p:nvSpPr>
          <p:spPr>
            <a:xfrm>
              <a:off x="5340350" y="2902634"/>
              <a:ext cx="1511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слово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F639E6F0-2271-76CE-5605-ABB898B0FADA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5905500" y="2197100"/>
              <a:ext cx="0" cy="431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7B08156C-C121-C4B9-A39A-684AE10133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7397" y="1104900"/>
              <a:ext cx="1" cy="279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EFDCEA1E-511D-EE55-FB04-FF3047E9EE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1800" y="3225799"/>
              <a:ext cx="5461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731846A-1A51-90DC-6ED2-57EC9D698B98}"/>
                </a:ext>
              </a:extLst>
            </p:cNvPr>
            <p:cNvCxnSpPr>
              <a:cxnSpLocks/>
            </p:cNvCxnSpPr>
            <p:nvPr/>
          </p:nvCxnSpPr>
          <p:spPr>
            <a:xfrm>
              <a:off x="5905500" y="3822700"/>
              <a:ext cx="0" cy="431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AC459027-3597-F23C-5692-B19BFF85F3EB}"/>
                </a:ext>
              </a:extLst>
            </p:cNvPr>
            <p:cNvCxnSpPr>
              <a:cxnSpLocks/>
            </p:cNvCxnSpPr>
            <p:nvPr/>
          </p:nvCxnSpPr>
          <p:spPr>
            <a:xfrm>
              <a:off x="6985000" y="3168650"/>
              <a:ext cx="4699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5D1619B-7CED-1096-5E27-B7B11E434394}"/>
                </a:ext>
              </a:extLst>
            </p:cNvPr>
            <p:cNvGrpSpPr/>
            <p:nvPr/>
          </p:nvGrpSpPr>
          <p:grpSpPr>
            <a:xfrm>
              <a:off x="4914900" y="1384300"/>
              <a:ext cx="2362200" cy="812800"/>
              <a:chOff x="5073652" y="1158533"/>
              <a:chExt cx="2362200" cy="812800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8067729-B704-996E-0634-946A7A70F804}"/>
                  </a:ext>
                </a:extLst>
              </p:cNvPr>
              <p:cNvSpPr/>
              <p:nvPr/>
            </p:nvSpPr>
            <p:spPr>
              <a:xfrm>
                <a:off x="5073652" y="1158533"/>
                <a:ext cx="1777998" cy="8128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511777-2ECC-D985-B0C6-6D9F8A569EBD}"/>
                  </a:ext>
                </a:extLst>
              </p:cNvPr>
              <p:cNvSpPr txBox="1"/>
              <p:nvPr/>
            </p:nvSpPr>
            <p:spPr>
              <a:xfrm>
                <a:off x="5086352" y="1195771"/>
                <a:ext cx="2349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фонетика</a:t>
                </a:r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9906876A-54D3-6B43-DA64-E334D4DF8409}"/>
                </a:ext>
              </a:extLst>
            </p:cNvPr>
            <p:cNvGrpSpPr/>
            <p:nvPr/>
          </p:nvGrpSpPr>
          <p:grpSpPr>
            <a:xfrm>
              <a:off x="7454900" y="2832101"/>
              <a:ext cx="2667000" cy="673098"/>
              <a:chOff x="7721600" y="2781300"/>
              <a:chExt cx="2667000" cy="673098"/>
            </a:xfrm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17EA3122-94BE-27AB-F47B-6F10FEA43A55}"/>
                  </a:ext>
                </a:extLst>
              </p:cNvPr>
              <p:cNvSpPr/>
              <p:nvPr/>
            </p:nvSpPr>
            <p:spPr>
              <a:xfrm>
                <a:off x="7721600" y="2787650"/>
                <a:ext cx="2476500" cy="66674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B125D4-B6FB-E436-8E48-BE37021A0C7F}"/>
                  </a:ext>
                </a:extLst>
              </p:cNvPr>
              <p:cNvSpPr txBox="1"/>
              <p:nvPr/>
            </p:nvSpPr>
            <p:spPr>
              <a:xfrm>
                <a:off x="7772400" y="2781300"/>
                <a:ext cx="2616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орфография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5EEC22D-59FB-D62F-EA08-A2420D202898}"/>
                </a:ext>
              </a:extLst>
            </p:cNvPr>
            <p:cNvGrpSpPr/>
            <p:nvPr/>
          </p:nvGrpSpPr>
          <p:grpSpPr>
            <a:xfrm>
              <a:off x="4562476" y="4260452"/>
              <a:ext cx="3067048" cy="901700"/>
              <a:chOff x="4610102" y="4521200"/>
              <a:chExt cx="3067048" cy="901700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117B2673-08DF-9F74-1593-67B65363407A}"/>
                  </a:ext>
                </a:extLst>
              </p:cNvPr>
              <p:cNvSpPr/>
              <p:nvPr/>
            </p:nvSpPr>
            <p:spPr>
              <a:xfrm>
                <a:off x="4610102" y="4521200"/>
                <a:ext cx="2705097" cy="9017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96DAB1-3BB1-62CF-F573-99474AEAAD6F}"/>
                  </a:ext>
                </a:extLst>
              </p:cNvPr>
              <p:cNvSpPr txBox="1"/>
              <p:nvPr/>
            </p:nvSpPr>
            <p:spPr>
              <a:xfrm>
                <a:off x="4743450" y="4660326"/>
                <a:ext cx="2933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лексикология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0ACA4CA2-90FA-72C9-7AB1-9448C74D957F}"/>
                </a:ext>
              </a:extLst>
            </p:cNvPr>
            <p:cNvGrpSpPr/>
            <p:nvPr/>
          </p:nvGrpSpPr>
          <p:grpSpPr>
            <a:xfrm>
              <a:off x="1625600" y="2838451"/>
              <a:ext cx="2616200" cy="749013"/>
              <a:chOff x="1206500" y="2851292"/>
              <a:chExt cx="2616200" cy="74901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150BB198-9B5E-6D50-6184-9253D6B594C9}"/>
                  </a:ext>
                </a:extLst>
              </p:cNvPr>
              <p:cNvSpPr/>
              <p:nvPr/>
            </p:nvSpPr>
            <p:spPr>
              <a:xfrm>
                <a:off x="1206500" y="2851292"/>
                <a:ext cx="2616200" cy="74901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FE2364-4FD7-57CE-9BBD-6C59B6A908B6}"/>
                  </a:ext>
                </a:extLst>
              </p:cNvPr>
              <p:cNvSpPr txBox="1"/>
              <p:nvPr/>
            </p:nvSpPr>
            <p:spPr>
              <a:xfrm>
                <a:off x="2276475" y="2933410"/>
                <a:ext cx="838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04605FBA-7223-BF6D-B02D-8128FD70287A}"/>
                </a:ext>
              </a:extLst>
            </p:cNvPr>
            <p:cNvGrpSpPr/>
            <p:nvPr/>
          </p:nvGrpSpPr>
          <p:grpSpPr>
            <a:xfrm>
              <a:off x="5016499" y="685513"/>
              <a:ext cx="2476500" cy="461665"/>
              <a:chOff x="5016499" y="761713"/>
              <a:chExt cx="2476500" cy="461665"/>
            </a:xfrm>
          </p:grpSpPr>
          <p:sp>
            <p:nvSpPr>
              <p:cNvPr id="34" name="Прямоугольник: скругленные углы 33">
                <a:extLst>
                  <a:ext uri="{FF2B5EF4-FFF2-40B4-BE49-F238E27FC236}">
                    <a16:creationId xmlns:a16="http://schemas.microsoft.com/office/drawing/2014/main" id="{EDBD6437-C254-B83E-37B3-5BA52CF8699B}"/>
                  </a:ext>
                </a:extLst>
              </p:cNvPr>
              <p:cNvSpPr/>
              <p:nvPr/>
            </p:nvSpPr>
            <p:spPr>
              <a:xfrm>
                <a:off x="5099049" y="800101"/>
                <a:ext cx="1562097" cy="38774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7FC1BAE-4CDA-34E3-2947-975BD0F8E7FA}"/>
                  </a:ext>
                </a:extLst>
              </p:cNvPr>
              <p:cNvSpPr txBox="1"/>
              <p:nvPr/>
            </p:nvSpPr>
            <p:spPr>
              <a:xfrm>
                <a:off x="5016499" y="761713"/>
                <a:ext cx="2476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звуки языка</a:t>
                </a:r>
              </a:p>
            </p:txBody>
          </p:sp>
        </p:grp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1A0B466E-B2C9-493F-6363-9CB721175BCC}"/>
                </a:ext>
              </a:extLst>
            </p:cNvPr>
            <p:cNvCxnSpPr>
              <a:cxnSpLocks/>
            </p:cNvCxnSpPr>
            <p:nvPr/>
          </p:nvCxnSpPr>
          <p:spPr>
            <a:xfrm>
              <a:off x="9944098" y="3162300"/>
              <a:ext cx="3302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3C9391C3-CFF0-FA5F-CFA1-D3866E935514}"/>
                </a:ext>
              </a:extLst>
            </p:cNvPr>
            <p:cNvSpPr/>
            <p:nvPr/>
          </p:nvSpPr>
          <p:spPr>
            <a:xfrm>
              <a:off x="10274300" y="2869913"/>
              <a:ext cx="1524000" cy="5469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69EC9F0-9E1F-5C0A-2071-CA06918A3FF7}"/>
                </a:ext>
              </a:extLst>
            </p:cNvPr>
            <p:cNvSpPr txBox="1"/>
            <p:nvPr/>
          </p:nvSpPr>
          <p:spPr>
            <a:xfrm>
              <a:off x="10210800" y="2924433"/>
              <a:ext cx="1917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правописание</a:t>
              </a:r>
            </a:p>
          </p:txBody>
        </p: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A6CF6DFD-21D8-7853-6711-51E6AFAA70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8197" y="5130800"/>
              <a:ext cx="1" cy="279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D710B06E-9E1D-89D4-3B26-E1075CF0FB9F}"/>
                </a:ext>
              </a:extLst>
            </p:cNvPr>
            <p:cNvSpPr/>
            <p:nvPr/>
          </p:nvSpPr>
          <p:spPr>
            <a:xfrm>
              <a:off x="5130799" y="5437026"/>
              <a:ext cx="1644647" cy="38043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FE86F55-462F-B82B-59CD-DBA319A6A1D3}"/>
                </a:ext>
              </a:extLst>
            </p:cNvPr>
            <p:cNvSpPr txBox="1"/>
            <p:nvPr/>
          </p:nvSpPr>
          <p:spPr>
            <a:xfrm>
              <a:off x="5321300" y="5382507"/>
              <a:ext cx="222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лексика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277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351135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4465"/>
            <a:ext cx="3619500" cy="361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3873500" y="1765300"/>
            <a:ext cx="791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 какие группы делятся все части речи?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417603-D6FE-37C0-6A1C-6BC250C0F56D}"/>
              </a:ext>
            </a:extLst>
          </p:cNvPr>
          <p:cNvSpPr txBox="1"/>
          <p:nvPr/>
        </p:nvSpPr>
        <p:spPr>
          <a:xfrm>
            <a:off x="3873500" y="2840910"/>
            <a:ext cx="734060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самостоятельные, служебные, союзы;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самостоятельные, служебные;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самостоятельные, служебные, междометия</a:t>
            </a:r>
          </a:p>
        </p:txBody>
      </p:sp>
    </p:spTree>
    <p:extLst>
      <p:ext uri="{BB962C8B-B14F-4D97-AF65-F5344CB8AC3E}">
        <p14:creationId xmlns:p14="http://schemas.microsoft.com/office/powerpoint/2010/main" val="1755724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16C329-20C8-544F-9A6D-CD973FF454F7}"/>
              </a:ext>
            </a:extLst>
          </p:cNvPr>
          <p:cNvSpPr/>
          <p:nvPr/>
        </p:nvSpPr>
        <p:spPr>
          <a:xfrm>
            <a:off x="2937936" y="351135"/>
            <a:ext cx="563032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  <a:p>
            <a:pPr algn="ctr"/>
            <a:endParaRPr lang="ru-RU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7E62D-23AA-A792-67B1-F3A291CE2216}"/>
              </a:ext>
            </a:extLst>
          </p:cNvPr>
          <p:cNvSpPr txBox="1"/>
          <p:nvPr/>
        </p:nvSpPr>
        <p:spPr>
          <a:xfrm>
            <a:off x="2150530" y="2145725"/>
            <a:ext cx="827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самостоятельные, служебные, междометия</a:t>
            </a:r>
          </a:p>
        </p:txBody>
      </p:sp>
    </p:spTree>
    <p:extLst>
      <p:ext uri="{BB962C8B-B14F-4D97-AF65-F5344CB8AC3E}">
        <p14:creationId xmlns:p14="http://schemas.microsoft.com/office/powerpoint/2010/main" val="4277112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07447E-22FD-1970-8313-397D8DC27CA5}"/>
              </a:ext>
            </a:extLst>
          </p:cNvPr>
          <p:cNvSpPr/>
          <p:nvPr/>
        </p:nvSpPr>
        <p:spPr>
          <a:xfrm>
            <a:off x="437128" y="1849735"/>
            <a:ext cx="110129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Примеры заданий по </a:t>
            </a:r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морфо</a:t>
            </a:r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логии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(учебник В. П. Канакиной, 1- 4 класс)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6165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813F0-BC63-7A17-F180-E79B4E65BED9}"/>
              </a:ext>
            </a:extLst>
          </p:cNvPr>
          <p:cNvSpPr txBox="1"/>
          <p:nvPr/>
        </p:nvSpPr>
        <p:spPr>
          <a:xfrm>
            <a:off x="1591733" y="2658532"/>
            <a:ext cx="773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Канакина В. П. Русский язык, 1 класс</a:t>
            </a:r>
          </a:p>
        </p:txBody>
      </p:sp>
    </p:spTree>
    <p:extLst>
      <p:ext uri="{BB962C8B-B14F-4D97-AF65-F5344CB8AC3E}">
        <p14:creationId xmlns:p14="http://schemas.microsoft.com/office/powerpoint/2010/main" val="1336178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54D5EC1-1033-4855-C522-3FEF5DDF6152}"/>
              </a:ext>
            </a:extLst>
          </p:cNvPr>
          <p:cNvGrpSpPr/>
          <p:nvPr/>
        </p:nvGrpSpPr>
        <p:grpSpPr>
          <a:xfrm>
            <a:off x="558800" y="1093228"/>
            <a:ext cx="10172702" cy="2803273"/>
            <a:chOff x="558800" y="1093228"/>
            <a:chExt cx="10172702" cy="28032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2D0387A-E6ED-6332-4C61-7D559B08F2B2}"/>
                </a:ext>
              </a:extLst>
            </p:cNvPr>
            <p:cNvSpPr txBox="1"/>
            <p:nvPr/>
          </p:nvSpPr>
          <p:spPr>
            <a:xfrm>
              <a:off x="558800" y="2095500"/>
              <a:ext cx="443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Слова - названия</a:t>
              </a:r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A341E7BD-F418-6BD0-7F17-9EDCBF74FC0B}"/>
                </a:ext>
              </a:extLst>
            </p:cNvPr>
            <p:cNvCxnSpPr/>
            <p:nvPr/>
          </p:nvCxnSpPr>
          <p:spPr>
            <a:xfrm flipV="1">
              <a:off x="3975100" y="1498600"/>
              <a:ext cx="1117600" cy="92006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7F348794-3A7B-C198-3E42-88C3FBAE5886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0" y="2571065"/>
              <a:ext cx="1320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561CE04D-6194-CE77-E056-A2B7ACE177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9400" y="2684682"/>
              <a:ext cx="1117600" cy="92006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6443B2-AF79-2967-6E6A-9A6CB42F2037}"/>
                </a:ext>
              </a:extLst>
            </p:cNvPr>
            <p:cNvSpPr txBox="1"/>
            <p:nvPr/>
          </p:nvSpPr>
          <p:spPr>
            <a:xfrm>
              <a:off x="5092700" y="1093228"/>
              <a:ext cx="439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предметов и явлений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9F0EC8-F6B1-03E6-69C2-9B85333EA094}"/>
                </a:ext>
              </a:extLst>
            </p:cNvPr>
            <p:cNvSpPr txBox="1"/>
            <p:nvPr/>
          </p:nvSpPr>
          <p:spPr>
            <a:xfrm>
              <a:off x="5448302" y="2171699"/>
              <a:ext cx="528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признаков предметов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35917A-62C8-7A32-CEC2-015D9687FE25}"/>
                </a:ext>
              </a:extLst>
            </p:cNvPr>
            <p:cNvSpPr txBox="1"/>
            <p:nvPr/>
          </p:nvSpPr>
          <p:spPr>
            <a:xfrm>
              <a:off x="5448302" y="3250170"/>
              <a:ext cx="528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действий предметов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659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288C63-7D57-D00E-0218-92E96AC34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25" y="117475"/>
            <a:ext cx="62293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73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8C3CA5-4823-766E-C4D7-0FF62E03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414" y="0"/>
            <a:ext cx="534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04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8B3693-A97B-BCB7-E675-E3C133A0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42" y="333374"/>
            <a:ext cx="7295361" cy="57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4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EF832-0043-71D5-9A5B-0869607A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23" y="1155700"/>
            <a:ext cx="839096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52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8A3F0C-D7E9-732A-07AF-ABD7051BB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928" y="0"/>
            <a:ext cx="5886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1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2297B1-1AA7-7808-2E43-3C2CB9297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9" y="1267780"/>
            <a:ext cx="11516342" cy="43224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4A9A6E-BD4C-9EE6-5A6B-0AD25050A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69" y="0"/>
            <a:ext cx="42653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39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E4D7E3-5078-9CC3-9A5B-62471719EB35}"/>
              </a:ext>
            </a:extLst>
          </p:cNvPr>
          <p:cNvSpPr txBox="1"/>
          <p:nvPr/>
        </p:nvSpPr>
        <p:spPr>
          <a:xfrm>
            <a:off x="1193800" y="2533134"/>
            <a:ext cx="980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Канакина В. П. Русский язык, 2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4278467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2BC95-84B5-01BA-EC2E-8460328BD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0"/>
            <a:ext cx="61341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27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965535-E0D7-78CC-923B-00F94E2F4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27" y="1765300"/>
            <a:ext cx="10111486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1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0D18457-9E93-05D1-01EF-AA629806A245}"/>
              </a:ext>
            </a:extLst>
          </p:cNvPr>
          <p:cNvGrpSpPr/>
          <p:nvPr/>
        </p:nvGrpSpPr>
        <p:grpSpPr>
          <a:xfrm>
            <a:off x="0" y="0"/>
            <a:ext cx="11858625" cy="6858000"/>
            <a:chOff x="0" y="0"/>
            <a:chExt cx="11858625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2C91CD0-00DD-C370-7354-06813B49C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72200" cy="6858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A2AA7E4-3ED4-3A41-B6E5-83128A706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3575" y="107950"/>
              <a:ext cx="6115050" cy="1562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3362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70EB39-E0F9-8245-1032-105991306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67" y="1041400"/>
            <a:ext cx="7133733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72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723E1C-04A7-0BB9-E4FC-80802C53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279400"/>
            <a:ext cx="7134225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90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2F0298-0791-B38D-7323-E6E4D9D2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563" y="660400"/>
            <a:ext cx="7593949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22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B49C0C-E631-3CF4-E411-71321F909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492" y="863600"/>
            <a:ext cx="7653171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39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F3D94B-75EF-C851-0F14-F56D9A49DA5F}"/>
              </a:ext>
            </a:extLst>
          </p:cNvPr>
          <p:cNvSpPr txBox="1"/>
          <p:nvPr/>
        </p:nvSpPr>
        <p:spPr>
          <a:xfrm>
            <a:off x="1282701" y="2622034"/>
            <a:ext cx="936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Канакина В. П. Русский язык, 3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2081667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3FED8C1-9E9F-ECE9-9BE2-589CCAB5BE27}"/>
              </a:ext>
            </a:extLst>
          </p:cNvPr>
          <p:cNvGrpSpPr/>
          <p:nvPr/>
        </p:nvGrpSpPr>
        <p:grpSpPr>
          <a:xfrm>
            <a:off x="76200" y="0"/>
            <a:ext cx="12096750" cy="6172200"/>
            <a:chOff x="76200" y="0"/>
            <a:chExt cx="12096750" cy="61722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7521D11-BD94-DA1F-3912-49F12C501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0"/>
              <a:ext cx="6019800" cy="61722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9AD38C7-8539-23EB-D1E4-3560D366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88900"/>
              <a:ext cx="6076950" cy="236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57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466C0D-2045-2A36-B9CB-051458679230}"/>
              </a:ext>
            </a:extLst>
          </p:cNvPr>
          <p:cNvSpPr txBox="1"/>
          <p:nvPr/>
        </p:nvSpPr>
        <p:spPr>
          <a:xfrm>
            <a:off x="361950" y="1443841"/>
            <a:ext cx="114681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Субъект: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шорьки, зелюки, мюмзики, куздра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того или иного действия: 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бокр 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его детеныш 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бокренок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Качества, которыми обладал субъект: 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хливкий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глокий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Действие, длящееся во времени: 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хрюкотали, курдячит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Однократное действие: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будланула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Действие, при котором вообще не мыслим субъект: 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варкалось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 действия: 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штеко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207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F3D94B-75EF-C851-0F14-F56D9A49DA5F}"/>
              </a:ext>
            </a:extLst>
          </p:cNvPr>
          <p:cNvSpPr txBox="1"/>
          <p:nvPr/>
        </p:nvSpPr>
        <p:spPr>
          <a:xfrm>
            <a:off x="1282701" y="2622034"/>
            <a:ext cx="936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Канакина В. П. Русский язык, 3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860839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FA912F0-FCF3-FAA7-3BAC-8119A12E02C1}"/>
              </a:ext>
            </a:extLst>
          </p:cNvPr>
          <p:cNvGrpSpPr/>
          <p:nvPr/>
        </p:nvGrpSpPr>
        <p:grpSpPr>
          <a:xfrm>
            <a:off x="0" y="12700"/>
            <a:ext cx="12176125" cy="5943600"/>
            <a:chOff x="0" y="0"/>
            <a:chExt cx="12176125" cy="59436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5388CA1-25E4-0E4C-CE1F-4D071B947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000750" cy="59436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AE0FF58-E0C1-B1EA-324F-D9A6410D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7040" y="38100"/>
              <a:ext cx="7089085" cy="102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207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071172-1F55-1529-696B-5A166BC9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1803400"/>
            <a:ext cx="10377054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5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4A22DA-C65F-24C0-3EA7-DA5E64C7F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86" y="508000"/>
            <a:ext cx="7456677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64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BCF19-CD0C-9B7B-7766-923D9B3D60CD}"/>
              </a:ext>
            </a:extLst>
          </p:cNvPr>
          <p:cNvSpPr txBox="1"/>
          <p:nvPr/>
        </p:nvSpPr>
        <p:spPr>
          <a:xfrm>
            <a:off x="1253067" y="2712535"/>
            <a:ext cx="960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Канакина В. П. Русский язык, 4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69207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0F9CA4-B3D0-2A5B-B8A8-9CCDE348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16863"/>
            <a:ext cx="7137400" cy="55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45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836556A-B4B5-B3C9-2434-8FC466F8B760}"/>
              </a:ext>
            </a:extLst>
          </p:cNvPr>
          <p:cNvGrpSpPr/>
          <p:nvPr/>
        </p:nvGrpSpPr>
        <p:grpSpPr>
          <a:xfrm>
            <a:off x="0" y="0"/>
            <a:ext cx="11607800" cy="6546850"/>
            <a:chOff x="0" y="0"/>
            <a:chExt cx="11607800" cy="654685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B5E54CA-2528-C15F-B31D-1DBC08FFB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496050" cy="4838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A2DE5F1-8764-03FA-77B2-7B652891B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9400" y="4794250"/>
              <a:ext cx="6248400" cy="1752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554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840DCB-30F2-6934-7BC1-C06A523B1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40" y="2095500"/>
            <a:ext cx="10152321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98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752EE1E-BEDE-D81B-6600-B2447E682FE6}"/>
              </a:ext>
            </a:extLst>
          </p:cNvPr>
          <p:cNvGrpSpPr/>
          <p:nvPr/>
        </p:nvGrpSpPr>
        <p:grpSpPr>
          <a:xfrm>
            <a:off x="0" y="0"/>
            <a:ext cx="12039600" cy="6121400"/>
            <a:chOff x="0" y="0"/>
            <a:chExt cx="12039600" cy="61214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267398B-537D-3D51-2663-272E42628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488684" cy="61214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9A42512-EEED-5165-83D9-9205664D4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0"/>
              <a:ext cx="5943600" cy="2476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8428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867F42-1A15-3593-DE8A-578C5184012F}"/>
              </a:ext>
            </a:extLst>
          </p:cNvPr>
          <p:cNvSpPr/>
          <p:nvPr/>
        </p:nvSpPr>
        <p:spPr>
          <a:xfrm>
            <a:off x="2743544" y="1684635"/>
            <a:ext cx="6704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Работа над ошибками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159BCE-5E51-0799-5A31-F92BA2E54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1810424"/>
            <a:ext cx="6812113" cy="50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6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FAA05C-39CC-D40D-4F95-75D13BB38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4" y="1292167"/>
            <a:ext cx="11357832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29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DF46A5-D184-A8F2-FCE4-413C4413E794}"/>
              </a:ext>
            </a:extLst>
          </p:cNvPr>
          <p:cNvSpPr txBox="1"/>
          <p:nvPr/>
        </p:nvSpPr>
        <p:spPr>
          <a:xfrm>
            <a:off x="1168400" y="1169292"/>
            <a:ext cx="10185400" cy="4725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Укажи </a:t>
            </a:r>
            <a:r>
              <a:rPr lang="ru-RU" sz="3600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</a:t>
            </a: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словосочетания, где слово </a:t>
            </a:r>
            <a:r>
              <a:rPr lang="ru-RU" sz="36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мягкий</a:t>
            </a: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использовано в прямом значении.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мягкий климат;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мягкий хлеб;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мягкий приговор;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мягкий диван;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мягкий характер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48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7B5E8B-F977-DC75-D074-6D48D54E1B10}"/>
              </a:ext>
            </a:extLst>
          </p:cNvPr>
          <p:cNvSpPr txBox="1"/>
          <p:nvPr/>
        </p:nvSpPr>
        <p:spPr>
          <a:xfrm>
            <a:off x="177800" y="923188"/>
            <a:ext cx="11557000" cy="5423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Прочитайте предложение.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Валера хотел снять с велосипеда колесо и подбирал инструмент: вынимал по очереди масленку, отвертку, шланг для насоса, пока не нашел ключ нужного размера.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толкований из словаря укажите такое, которое подходит к слову «</a:t>
            </a:r>
            <a:r>
              <a:rPr lang="ru-RU" sz="28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ключ» 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предложении.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система знаков, которая служит для разгадки, понимания чего-либо;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приспособление в виде металлического стержня для отпирания замков;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знак в начале нотной строки;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инструмент для отвинчивания или завинчивания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14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E87CDFB-B87A-D8CF-22C4-661CB580753C}"/>
              </a:ext>
            </a:extLst>
          </p:cNvPr>
          <p:cNvGrpSpPr/>
          <p:nvPr/>
        </p:nvGrpSpPr>
        <p:grpSpPr>
          <a:xfrm>
            <a:off x="647700" y="1106822"/>
            <a:ext cx="11347450" cy="5045862"/>
            <a:chOff x="647700" y="1106822"/>
            <a:chExt cx="11347450" cy="50458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56CBD0-A550-F04E-9636-50D99BE0B215}"/>
                </a:ext>
              </a:extLst>
            </p:cNvPr>
            <p:cNvSpPr txBox="1"/>
            <p:nvPr/>
          </p:nvSpPr>
          <p:spPr>
            <a:xfrm>
              <a:off x="1092200" y="1106822"/>
              <a:ext cx="10591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Потом положила в мешок хлеба, сала и кедровых орешков, отсчитала на дорогу тридцать 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потертых</a:t>
              </a:r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бумажных рубликов …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0933D7-A124-5124-3EC3-29552DCCD6EE}"/>
                </a:ext>
              </a:extLst>
            </p:cNvPr>
            <p:cNvSpPr txBox="1"/>
            <p:nvPr/>
          </p:nvSpPr>
          <p:spPr>
            <a:xfrm>
              <a:off x="647700" y="2810469"/>
              <a:ext cx="6096000" cy="3111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1) ношеный;</a:t>
              </a:r>
              <a:endPara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200" u="sng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2) истрепанный</a:t>
              </a:r>
              <a:r>
                <a:rPr lang="ru-RU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</a:t>
              </a:r>
              <a:endPara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3) нездоровый;</a:t>
              </a:r>
              <a:endPara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200" u="sng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4) старый</a:t>
              </a:r>
              <a:r>
                <a:rPr lang="ru-RU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</a:t>
              </a:r>
              <a:endPara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5) дырявый</a:t>
              </a:r>
              <a:endPara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BD0101-ED66-D0A2-7B67-8CCAA88A8814}"/>
                </a:ext>
              </a:extLst>
            </p:cNvPr>
            <p:cNvSpPr txBox="1"/>
            <p:nvPr/>
          </p:nvSpPr>
          <p:spPr>
            <a:xfrm>
              <a:off x="5346700" y="3131011"/>
              <a:ext cx="63373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Ношеный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бывший в употреблении. </a:t>
              </a:r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Ношеное белье.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F359F3-4FFC-31CC-99DC-F2486B966A61}"/>
                </a:ext>
              </a:extLst>
            </p:cNvPr>
            <p:cNvSpPr txBox="1"/>
            <p:nvPr/>
          </p:nvSpPr>
          <p:spPr>
            <a:xfrm>
              <a:off x="5346700" y="4015125"/>
              <a:ext cx="6337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Старый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бывший в употреблении, уже испортившийся от времени, ветхий. </a:t>
              </a:r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Старые учебники; старый дом; старое платье.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93E79C-2F39-8C67-B81F-FB2DB3414776}"/>
                </a:ext>
              </a:extLst>
            </p:cNvPr>
            <p:cNvSpPr txBox="1"/>
            <p:nvPr/>
          </p:nvSpPr>
          <p:spPr>
            <a:xfrm>
              <a:off x="5416550" y="5321687"/>
              <a:ext cx="6578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Истрепанный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(разг.) – изорванный. </a:t>
              </a:r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Истрепанная книга.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3348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84E2BF-5346-5F83-BCD2-CDB6BAAE3AC5}"/>
              </a:ext>
            </a:extLst>
          </p:cNvPr>
          <p:cNvSpPr txBox="1"/>
          <p:nvPr/>
        </p:nvSpPr>
        <p:spPr>
          <a:xfrm>
            <a:off x="1295400" y="1417380"/>
            <a:ext cx="9817100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Укажите номер предложения, в котором слово </a:t>
            </a:r>
            <a:r>
              <a:rPr lang="ru-RU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наступает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входит в состав фразеологизма.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5E6E2-303A-2766-6A58-8A0A94493096}"/>
              </a:ext>
            </a:extLst>
          </p:cNvPr>
          <p:cNvSpPr txBox="1"/>
          <p:nvPr/>
        </p:nvSpPr>
        <p:spPr>
          <a:xfrm>
            <a:off x="1130300" y="2387600"/>
            <a:ext cx="9690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Наступить</a:t>
            </a:r>
          </a:p>
          <a:p>
            <a:pPr marL="342900" indent="-342900">
              <a:buFontTx/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Придавить ногой кого-что-нибудь. </a:t>
            </a:r>
            <a:r>
              <a:rPr lang="ru-RU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автобусе было тесно, и один из пассажиров, выходя из салона, наступает мне на ногу.</a:t>
            </a:r>
            <a:endParaRPr lang="ru-RU" sz="1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ведя активные действия, двигаться вперед, на противника. </a:t>
            </a:r>
            <a:r>
              <a:rPr lang="ru-RU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Армия наступает широким фронтом.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C7A49-F85E-F3E1-9B66-70D6C84968CB}"/>
              </a:ext>
            </a:extLst>
          </p:cNvPr>
          <p:cNvSpPr txBox="1"/>
          <p:nvPr/>
        </p:nvSpPr>
        <p:spPr>
          <a:xfrm>
            <a:off x="590550" y="4802894"/>
            <a:ext cx="11226800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Правильный ответ: </a:t>
            </a:r>
            <a:r>
              <a:rPr lang="ru-RU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Енота знают все. Он в обхожденье прост. Не наступает никому на хвост.</a:t>
            </a:r>
            <a:endParaRPr lang="ru-RU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1358F-9A4D-0267-219B-5FCF53D2A1E9}"/>
              </a:ext>
            </a:extLst>
          </p:cNvPr>
          <p:cNvSpPr txBox="1"/>
          <p:nvPr/>
        </p:nvSpPr>
        <p:spPr>
          <a:xfrm>
            <a:off x="590550" y="5765800"/>
            <a:ext cx="1122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Наступать на хвост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обижать, задевать кого-либо, ущемлять чьи-либо интересы.</a:t>
            </a:r>
          </a:p>
        </p:txBody>
      </p:sp>
    </p:spTree>
    <p:extLst>
      <p:ext uri="{BB962C8B-B14F-4D97-AF65-F5344CB8AC3E}">
        <p14:creationId xmlns:p14="http://schemas.microsoft.com/office/powerpoint/2010/main" val="3676916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DC2227-1B4A-1586-7E9E-07DF1CEAA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 r="30571" b="15926"/>
          <a:stretch/>
        </p:blipFill>
        <p:spPr>
          <a:xfrm>
            <a:off x="419100" y="1765299"/>
            <a:ext cx="6052628" cy="4254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3A27A3-87A0-31CF-9E5F-724E462998D5}"/>
              </a:ext>
            </a:extLst>
          </p:cNvPr>
          <p:cNvSpPr txBox="1"/>
          <p:nvPr/>
        </p:nvSpPr>
        <p:spPr>
          <a:xfrm>
            <a:off x="7264400" y="1435100"/>
            <a:ext cx="45085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Бежали голову сломя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леса Степа с Федей: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Увидели средь бела дня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малиннике медведя.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7CD55-21EC-8552-9344-375AF114E4D0}"/>
              </a:ext>
            </a:extLst>
          </p:cNvPr>
          <p:cNvSpPr txBox="1"/>
          <p:nvPr/>
        </p:nvSpPr>
        <p:spPr>
          <a:xfrm>
            <a:off x="2578100" y="127000"/>
            <a:ext cx="629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в шуточном стихотворении фразеологизм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A1195-5A98-5FF1-F00D-92D2E5BDBD66}"/>
              </a:ext>
            </a:extLst>
          </p:cNvPr>
          <p:cNvSpPr txBox="1"/>
          <p:nvPr/>
        </p:nvSpPr>
        <p:spPr>
          <a:xfrm>
            <a:off x="6794500" y="4884291"/>
            <a:ext cx="5270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значение фразеологизма</a:t>
            </a:r>
          </a:p>
        </p:txBody>
      </p:sp>
    </p:spTree>
    <p:extLst>
      <p:ext uri="{BB962C8B-B14F-4D97-AF65-F5344CB8AC3E}">
        <p14:creationId xmlns:p14="http://schemas.microsoft.com/office/powerpoint/2010/main" val="288986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EB23D8-65D5-8B97-5B93-6A01B67CF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 r="30571" b="15926"/>
          <a:stretch/>
        </p:blipFill>
        <p:spPr>
          <a:xfrm>
            <a:off x="419100" y="1765299"/>
            <a:ext cx="6052628" cy="4254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9DFD6-5D9C-184D-9DB2-3A09DB807453}"/>
              </a:ext>
            </a:extLst>
          </p:cNvPr>
          <p:cNvSpPr txBox="1"/>
          <p:nvPr/>
        </p:nvSpPr>
        <p:spPr>
          <a:xfrm>
            <a:off x="6731000" y="1765299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Бежали голову сломя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бежали очень-очень быстро</a:t>
            </a:r>
          </a:p>
        </p:txBody>
      </p:sp>
    </p:spTree>
    <p:extLst>
      <p:ext uri="{BB962C8B-B14F-4D97-AF65-F5344CB8AC3E}">
        <p14:creationId xmlns:p14="http://schemas.microsoft.com/office/powerpoint/2010/main" val="22767822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16918-9878-B340-ACD3-B5448F03E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" t="18400" r="42148" b="13909"/>
          <a:stretch/>
        </p:blipFill>
        <p:spPr>
          <a:xfrm>
            <a:off x="161925" y="1001504"/>
            <a:ext cx="5578475" cy="4872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96B3E-A6AB-6D56-7156-FFB0851E328A}"/>
              </a:ext>
            </a:extLst>
          </p:cNvPr>
          <p:cNvSpPr txBox="1"/>
          <p:nvPr/>
        </p:nvSpPr>
        <p:spPr>
          <a:xfrm>
            <a:off x="6451599" y="1166842"/>
            <a:ext cx="45243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за что из магазина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Уходить не хочет Зина.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ей купить,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знает.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Целый день перебирает.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Игрушками всеми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восхищается,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девочки просто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глаза разбегаются.</a:t>
            </a:r>
          </a:p>
        </p:txBody>
      </p:sp>
    </p:spTree>
    <p:extLst>
      <p:ext uri="{BB962C8B-B14F-4D97-AF65-F5344CB8AC3E}">
        <p14:creationId xmlns:p14="http://schemas.microsoft.com/office/powerpoint/2010/main" val="1308596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E8B06B-75D1-30C4-CF54-6B3EE6FD4432}"/>
              </a:ext>
            </a:extLst>
          </p:cNvPr>
          <p:cNvSpPr txBox="1"/>
          <p:nvPr/>
        </p:nvSpPr>
        <p:spPr>
          <a:xfrm>
            <a:off x="6096000" y="2400300"/>
            <a:ext cx="5578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Глаза разбегаются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невозможно выбрать что-то одно из многого.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522D5-DDBB-D862-A3B5-C8DE76AC9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" t="18400" r="42148" b="13909"/>
          <a:stretch/>
        </p:blipFill>
        <p:spPr>
          <a:xfrm>
            <a:off x="161925" y="1001504"/>
            <a:ext cx="5578475" cy="48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15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E8B06B-75D1-30C4-CF54-6B3EE6FD4432}"/>
              </a:ext>
            </a:extLst>
          </p:cNvPr>
          <p:cNvSpPr txBox="1"/>
          <p:nvPr/>
        </p:nvSpPr>
        <p:spPr>
          <a:xfrm>
            <a:off x="2510504" y="1202243"/>
            <a:ext cx="6216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Контрольные вопросы к занятию 1</a:t>
            </a:r>
          </a:p>
          <a:p>
            <a:pPr algn="ctr"/>
            <a:r>
              <a:rPr lang="ru-RU" sz="2800" b="1" dirty="0"/>
              <a:t> (модуль 4 «Морфология»)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DAD70B-505E-491F-9770-954D59B87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19" y="2240210"/>
            <a:ext cx="3066729" cy="30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264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8427BC-3665-2CD4-8BA0-B212F7DF1874}"/>
              </a:ext>
            </a:extLst>
          </p:cNvPr>
          <p:cNvSpPr/>
          <p:nvPr/>
        </p:nvSpPr>
        <p:spPr>
          <a:xfrm>
            <a:off x="2383753" y="12401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FA219-507B-94DB-9391-AFEE604BCFC9}"/>
              </a:ext>
            </a:extLst>
          </p:cNvPr>
          <p:cNvSpPr txBox="1"/>
          <p:nvPr/>
        </p:nvSpPr>
        <p:spPr>
          <a:xfrm>
            <a:off x="626533" y="2641600"/>
            <a:ext cx="8856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и замечания можно присылать на электронную почту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sinyavskayaalena@gmail.com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55A138-9339-FE4F-DFAE-E533D47C6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47" y="278130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4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66313B-DF6D-1ADB-F593-72BF1DA1BF0F}"/>
              </a:ext>
            </a:extLst>
          </p:cNvPr>
          <p:cNvSpPr txBox="1"/>
          <p:nvPr/>
        </p:nvSpPr>
        <p:spPr>
          <a:xfrm>
            <a:off x="419100" y="1223526"/>
            <a:ext cx="11569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обратили внимание на 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общность семантики слов, относящихся к одной части речи, на те роли, которые они играют в составе предложения.</a:t>
            </a:r>
            <a:endParaRPr lang="ru-RU" sz="4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BBCE4-69D6-30D7-A7B3-1509F88284AD}"/>
              </a:ext>
            </a:extLst>
          </p:cNvPr>
          <p:cNvSpPr txBox="1"/>
          <p:nvPr/>
        </p:nvSpPr>
        <p:spPr>
          <a:xfrm>
            <a:off x="419100" y="3022600"/>
            <a:ext cx="11455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асти речи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не просто некое понятие, введенное лингвистами, удобное для описания каких-то языковых явлений, а объективно существующая реальность.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B75EAE-D3AB-C186-C895-3F9F660C3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5500" y="4133432"/>
            <a:ext cx="2463800" cy="23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6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AFF064F-56DE-6350-EA89-7C27FFF44840}"/>
              </a:ext>
            </a:extLst>
          </p:cNvPr>
          <p:cNvGrpSpPr/>
          <p:nvPr/>
        </p:nvGrpSpPr>
        <p:grpSpPr>
          <a:xfrm>
            <a:off x="1295400" y="342613"/>
            <a:ext cx="10502900" cy="5158659"/>
            <a:chOff x="1295400" y="342613"/>
            <a:chExt cx="10502900" cy="5158659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D5B38FEC-757B-8FC5-AFBE-F88EA75B0588}"/>
                </a:ext>
              </a:extLst>
            </p:cNvPr>
            <p:cNvSpPr/>
            <p:nvPr/>
          </p:nvSpPr>
          <p:spPr>
            <a:xfrm>
              <a:off x="4495800" y="2286000"/>
              <a:ext cx="2159000" cy="11938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5922C5-8BD8-4199-9ED7-440C2BB772CE}"/>
                </a:ext>
              </a:extLst>
            </p:cNvPr>
            <p:cNvSpPr txBox="1"/>
            <p:nvPr/>
          </p:nvSpPr>
          <p:spPr>
            <a:xfrm>
              <a:off x="5010150" y="2559734"/>
              <a:ext cx="1511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слово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F639E6F0-2271-76CE-5605-ABB898B0FADA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5575300" y="1854200"/>
              <a:ext cx="0" cy="431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7B08156C-C121-C4B9-A39A-684AE10133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37197" y="762000"/>
              <a:ext cx="1" cy="279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EFDCEA1E-511D-EE55-FB04-FF3047E9EE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1600" y="2882899"/>
              <a:ext cx="5461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731846A-1A51-90DC-6ED2-57EC9D698B98}"/>
                </a:ext>
              </a:extLst>
            </p:cNvPr>
            <p:cNvCxnSpPr>
              <a:cxnSpLocks/>
            </p:cNvCxnSpPr>
            <p:nvPr/>
          </p:nvCxnSpPr>
          <p:spPr>
            <a:xfrm>
              <a:off x="5575300" y="3479800"/>
              <a:ext cx="0" cy="431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AC459027-3597-F23C-5692-B19BFF85F3EB}"/>
                </a:ext>
              </a:extLst>
            </p:cNvPr>
            <p:cNvCxnSpPr>
              <a:cxnSpLocks/>
            </p:cNvCxnSpPr>
            <p:nvPr/>
          </p:nvCxnSpPr>
          <p:spPr>
            <a:xfrm>
              <a:off x="6654800" y="2825750"/>
              <a:ext cx="4699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5D1619B-7CED-1096-5E27-B7B11E434394}"/>
                </a:ext>
              </a:extLst>
            </p:cNvPr>
            <p:cNvGrpSpPr/>
            <p:nvPr/>
          </p:nvGrpSpPr>
          <p:grpSpPr>
            <a:xfrm>
              <a:off x="4584700" y="1041400"/>
              <a:ext cx="2362200" cy="812800"/>
              <a:chOff x="5073652" y="1158533"/>
              <a:chExt cx="2362200" cy="812800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8067729-B704-996E-0634-946A7A70F804}"/>
                  </a:ext>
                </a:extLst>
              </p:cNvPr>
              <p:cNvSpPr/>
              <p:nvPr/>
            </p:nvSpPr>
            <p:spPr>
              <a:xfrm>
                <a:off x="5073652" y="1158533"/>
                <a:ext cx="1777998" cy="8128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511777-2ECC-D985-B0C6-6D9F8A569EBD}"/>
                  </a:ext>
                </a:extLst>
              </p:cNvPr>
              <p:cNvSpPr txBox="1"/>
              <p:nvPr/>
            </p:nvSpPr>
            <p:spPr>
              <a:xfrm>
                <a:off x="5086352" y="1195771"/>
                <a:ext cx="2349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фонетика</a:t>
                </a:r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9906876A-54D3-6B43-DA64-E334D4DF8409}"/>
                </a:ext>
              </a:extLst>
            </p:cNvPr>
            <p:cNvGrpSpPr/>
            <p:nvPr/>
          </p:nvGrpSpPr>
          <p:grpSpPr>
            <a:xfrm>
              <a:off x="7124700" y="2489201"/>
              <a:ext cx="2667000" cy="673098"/>
              <a:chOff x="7721600" y="2781300"/>
              <a:chExt cx="2667000" cy="673098"/>
            </a:xfrm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17EA3122-94BE-27AB-F47B-6F10FEA43A55}"/>
                  </a:ext>
                </a:extLst>
              </p:cNvPr>
              <p:cNvSpPr/>
              <p:nvPr/>
            </p:nvSpPr>
            <p:spPr>
              <a:xfrm>
                <a:off x="7721600" y="2787650"/>
                <a:ext cx="2476500" cy="66674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B125D4-B6FB-E436-8E48-BE37021A0C7F}"/>
                  </a:ext>
                </a:extLst>
              </p:cNvPr>
              <p:cNvSpPr txBox="1"/>
              <p:nvPr/>
            </p:nvSpPr>
            <p:spPr>
              <a:xfrm>
                <a:off x="7772400" y="2781300"/>
                <a:ext cx="2616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орфография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5EEC22D-59FB-D62F-EA08-A2420D202898}"/>
                </a:ext>
              </a:extLst>
            </p:cNvPr>
            <p:cNvGrpSpPr/>
            <p:nvPr/>
          </p:nvGrpSpPr>
          <p:grpSpPr>
            <a:xfrm>
              <a:off x="4232276" y="3917552"/>
              <a:ext cx="3067048" cy="901700"/>
              <a:chOff x="4610102" y="4521200"/>
              <a:chExt cx="3067048" cy="901700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117B2673-08DF-9F74-1593-67B65363407A}"/>
                  </a:ext>
                </a:extLst>
              </p:cNvPr>
              <p:cNvSpPr/>
              <p:nvPr/>
            </p:nvSpPr>
            <p:spPr>
              <a:xfrm>
                <a:off x="4610102" y="4521200"/>
                <a:ext cx="2705097" cy="9017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96DAB1-3BB1-62CF-F573-99474AEAAD6F}"/>
                  </a:ext>
                </a:extLst>
              </p:cNvPr>
              <p:cNvSpPr txBox="1"/>
              <p:nvPr/>
            </p:nvSpPr>
            <p:spPr>
              <a:xfrm>
                <a:off x="4743450" y="4660326"/>
                <a:ext cx="2933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лексикология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0ACA4CA2-90FA-72C9-7AB1-9448C74D957F}"/>
                </a:ext>
              </a:extLst>
            </p:cNvPr>
            <p:cNvGrpSpPr/>
            <p:nvPr/>
          </p:nvGrpSpPr>
          <p:grpSpPr>
            <a:xfrm>
              <a:off x="1295400" y="2495551"/>
              <a:ext cx="2622549" cy="749013"/>
              <a:chOff x="1206500" y="2851292"/>
              <a:chExt cx="2622549" cy="74901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150BB198-9B5E-6D50-6184-9253D6B594C9}"/>
                  </a:ext>
                </a:extLst>
              </p:cNvPr>
              <p:cNvSpPr/>
              <p:nvPr/>
            </p:nvSpPr>
            <p:spPr>
              <a:xfrm>
                <a:off x="1206500" y="2851292"/>
                <a:ext cx="2616200" cy="74901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FE2364-4FD7-57CE-9BBD-6C59B6A908B6}"/>
                  </a:ext>
                </a:extLst>
              </p:cNvPr>
              <p:cNvSpPr txBox="1"/>
              <p:nvPr/>
            </p:nvSpPr>
            <p:spPr>
              <a:xfrm>
                <a:off x="1400174" y="2909809"/>
                <a:ext cx="2428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морфология</a:t>
                </a:r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04605FBA-7223-BF6D-B02D-8128FD70287A}"/>
                </a:ext>
              </a:extLst>
            </p:cNvPr>
            <p:cNvGrpSpPr/>
            <p:nvPr/>
          </p:nvGrpSpPr>
          <p:grpSpPr>
            <a:xfrm>
              <a:off x="4686299" y="342613"/>
              <a:ext cx="2476500" cy="461665"/>
              <a:chOff x="5016499" y="761713"/>
              <a:chExt cx="2476500" cy="461665"/>
            </a:xfrm>
          </p:grpSpPr>
          <p:sp>
            <p:nvSpPr>
              <p:cNvPr id="34" name="Прямоугольник: скругленные углы 33">
                <a:extLst>
                  <a:ext uri="{FF2B5EF4-FFF2-40B4-BE49-F238E27FC236}">
                    <a16:creationId xmlns:a16="http://schemas.microsoft.com/office/drawing/2014/main" id="{EDBD6437-C254-B83E-37B3-5BA52CF8699B}"/>
                  </a:ext>
                </a:extLst>
              </p:cNvPr>
              <p:cNvSpPr/>
              <p:nvPr/>
            </p:nvSpPr>
            <p:spPr>
              <a:xfrm>
                <a:off x="5099049" y="800101"/>
                <a:ext cx="1562097" cy="38774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7FC1BAE-4CDA-34E3-2947-975BD0F8E7FA}"/>
                  </a:ext>
                </a:extLst>
              </p:cNvPr>
              <p:cNvSpPr txBox="1"/>
              <p:nvPr/>
            </p:nvSpPr>
            <p:spPr>
              <a:xfrm>
                <a:off x="5016499" y="761713"/>
                <a:ext cx="2476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звуки языка</a:t>
                </a:r>
              </a:p>
            </p:txBody>
          </p:sp>
        </p:grp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1A0B466E-B2C9-493F-6363-9CB721175BCC}"/>
                </a:ext>
              </a:extLst>
            </p:cNvPr>
            <p:cNvCxnSpPr>
              <a:cxnSpLocks/>
            </p:cNvCxnSpPr>
            <p:nvPr/>
          </p:nvCxnSpPr>
          <p:spPr>
            <a:xfrm>
              <a:off x="9613898" y="2819400"/>
              <a:ext cx="3302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3C9391C3-CFF0-FA5F-CFA1-D3866E935514}"/>
                </a:ext>
              </a:extLst>
            </p:cNvPr>
            <p:cNvSpPr/>
            <p:nvPr/>
          </p:nvSpPr>
          <p:spPr>
            <a:xfrm>
              <a:off x="9944100" y="2527013"/>
              <a:ext cx="1524000" cy="5469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69EC9F0-9E1F-5C0A-2071-CA06918A3FF7}"/>
                </a:ext>
              </a:extLst>
            </p:cNvPr>
            <p:cNvSpPr txBox="1"/>
            <p:nvPr/>
          </p:nvSpPr>
          <p:spPr>
            <a:xfrm>
              <a:off x="9880600" y="2581533"/>
              <a:ext cx="1917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правописание</a:t>
              </a:r>
            </a:p>
          </p:txBody>
        </p: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A6CF6DFD-21D8-7853-6711-51E6AFAA70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7997" y="4787900"/>
              <a:ext cx="1" cy="279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D710B06E-9E1D-89D4-3B26-E1075CF0FB9F}"/>
                </a:ext>
              </a:extLst>
            </p:cNvPr>
            <p:cNvSpPr/>
            <p:nvPr/>
          </p:nvSpPr>
          <p:spPr>
            <a:xfrm>
              <a:off x="4800599" y="5094126"/>
              <a:ext cx="1644647" cy="38043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FE86F55-462F-B82B-59CD-DBA319A6A1D3}"/>
                </a:ext>
              </a:extLst>
            </p:cNvPr>
            <p:cNvSpPr txBox="1"/>
            <p:nvPr/>
          </p:nvSpPr>
          <p:spPr>
            <a:xfrm>
              <a:off x="4991100" y="5039607"/>
              <a:ext cx="222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лексика</a:t>
              </a:r>
            </a:p>
          </p:txBody>
        </p:sp>
        <p:cxnSp>
          <p:nvCxnSpPr>
            <p:cNvPr id="2" name="Прямая со стрелкой 1">
              <a:extLst>
                <a:ext uri="{FF2B5EF4-FFF2-40B4-BE49-F238E27FC236}">
                  <a16:creationId xmlns:a16="http://schemas.microsoft.com/office/drawing/2014/main" id="{ACD9EEE4-82CC-C152-4207-D8347378B14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247898" y="3416300"/>
              <a:ext cx="3302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7A1B4A1A-E0CF-E51A-274F-110B2A1B5389}"/>
                </a:ext>
              </a:extLst>
            </p:cNvPr>
            <p:cNvSpPr/>
            <p:nvPr/>
          </p:nvSpPr>
          <p:spPr>
            <a:xfrm>
              <a:off x="1612900" y="3594100"/>
              <a:ext cx="2057398" cy="4318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6DA527-AB3B-E16E-265B-5A0797DB7135}"/>
                </a:ext>
              </a:extLst>
            </p:cNvPr>
            <p:cNvSpPr txBox="1"/>
            <p:nvPr/>
          </p:nvSpPr>
          <p:spPr>
            <a:xfrm>
              <a:off x="1944682" y="3584545"/>
              <a:ext cx="1692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части речи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127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A4EA2F-0C5A-F97B-46E3-8E28456FD32E}"/>
              </a:ext>
            </a:extLst>
          </p:cNvPr>
          <p:cNvSpPr txBox="1"/>
          <p:nvPr/>
        </p:nvSpPr>
        <p:spPr>
          <a:xfrm>
            <a:off x="1092200" y="1562100"/>
            <a:ext cx="1000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раздел науки о языке, который изучает слово как часть речи.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EF35D2-7DC5-B9D9-964E-EA31A8C029AC}"/>
              </a:ext>
            </a:extLst>
          </p:cNvPr>
          <p:cNvSpPr txBox="1"/>
          <p:nvPr/>
        </p:nvSpPr>
        <p:spPr>
          <a:xfrm>
            <a:off x="1181100" y="2895600"/>
            <a:ext cx="864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русском языке 10 частей речи.</a:t>
            </a:r>
          </a:p>
        </p:txBody>
      </p:sp>
    </p:spTree>
    <p:extLst>
      <p:ext uri="{BB962C8B-B14F-4D97-AF65-F5344CB8AC3E}">
        <p14:creationId xmlns:p14="http://schemas.microsoft.com/office/powerpoint/2010/main" val="295712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C50AE8-44B7-A667-1FC1-ABB92E0E0E55}"/>
              </a:ext>
            </a:extLst>
          </p:cNvPr>
          <p:cNvSpPr txBox="1"/>
          <p:nvPr/>
        </p:nvSpPr>
        <p:spPr>
          <a:xfrm>
            <a:off x="3340100" y="1130300"/>
            <a:ext cx="8851900" cy="320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речи характеризуют: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общее значение;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морфологические признаки (грамматические значения);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синтаксическая роль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A02A8-82E1-0F8B-B6CB-975B140E8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2751"/>
            <a:ext cx="3784600" cy="35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3913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20110</TotalTime>
  <Words>824</Words>
  <Application>Microsoft Office PowerPoint</Application>
  <PresentationFormat>Широкоэкранный</PresentationFormat>
  <Paragraphs>148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елена синявская</cp:lastModifiedBy>
  <cp:revision>42</cp:revision>
  <cp:lastPrinted>2022-01-13T14:31:19Z</cp:lastPrinted>
  <dcterms:created xsi:type="dcterms:W3CDTF">2022-01-13T13:40:39Z</dcterms:created>
  <dcterms:modified xsi:type="dcterms:W3CDTF">2023-11-30T08:41:31Z</dcterms:modified>
</cp:coreProperties>
</file>