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435" r:id="rId3"/>
    <p:sldId id="436" r:id="rId4"/>
    <p:sldId id="437" r:id="rId5"/>
    <p:sldId id="438" r:id="rId6"/>
    <p:sldId id="440" r:id="rId7"/>
    <p:sldId id="439" r:id="rId8"/>
    <p:sldId id="441" r:id="rId9"/>
    <p:sldId id="442" r:id="rId10"/>
    <p:sldId id="376" r:id="rId11"/>
    <p:sldId id="443" r:id="rId12"/>
    <p:sldId id="444" r:id="rId13"/>
    <p:sldId id="378" r:id="rId14"/>
    <p:sldId id="482" r:id="rId15"/>
    <p:sldId id="445" r:id="rId16"/>
    <p:sldId id="446" r:id="rId17"/>
    <p:sldId id="486" r:id="rId18"/>
    <p:sldId id="487" r:id="rId19"/>
    <p:sldId id="488" r:id="rId20"/>
    <p:sldId id="489" r:id="rId21"/>
    <p:sldId id="490" r:id="rId22"/>
    <p:sldId id="491" r:id="rId23"/>
    <p:sldId id="447" r:id="rId24"/>
    <p:sldId id="448" r:id="rId25"/>
    <p:sldId id="449" r:id="rId26"/>
    <p:sldId id="379" r:id="rId27"/>
    <p:sldId id="450" r:id="rId28"/>
    <p:sldId id="384" r:id="rId29"/>
    <p:sldId id="402" r:id="rId30"/>
    <p:sldId id="483" r:id="rId31"/>
    <p:sldId id="387" r:id="rId32"/>
    <p:sldId id="451" r:id="rId33"/>
    <p:sldId id="452" r:id="rId34"/>
    <p:sldId id="453" r:id="rId35"/>
    <p:sldId id="454" r:id="rId36"/>
    <p:sldId id="418" r:id="rId37"/>
    <p:sldId id="419" r:id="rId38"/>
    <p:sldId id="425" r:id="rId39"/>
    <p:sldId id="455" r:id="rId40"/>
    <p:sldId id="456" r:id="rId41"/>
    <p:sldId id="457" r:id="rId42"/>
    <p:sldId id="458" r:id="rId43"/>
    <p:sldId id="484" r:id="rId44"/>
    <p:sldId id="462" r:id="rId45"/>
    <p:sldId id="461" r:id="rId46"/>
    <p:sldId id="463" r:id="rId47"/>
    <p:sldId id="464" r:id="rId48"/>
    <p:sldId id="465" r:id="rId49"/>
    <p:sldId id="466" r:id="rId50"/>
    <p:sldId id="459" r:id="rId51"/>
    <p:sldId id="460" r:id="rId52"/>
    <p:sldId id="485" r:id="rId53"/>
    <p:sldId id="467" r:id="rId54"/>
    <p:sldId id="430" r:id="rId55"/>
    <p:sldId id="431" r:id="rId56"/>
    <p:sldId id="468" r:id="rId57"/>
    <p:sldId id="469" r:id="rId58"/>
    <p:sldId id="470" r:id="rId59"/>
    <p:sldId id="471" r:id="rId60"/>
    <p:sldId id="432" r:id="rId61"/>
    <p:sldId id="433" r:id="rId62"/>
    <p:sldId id="472" r:id="rId63"/>
    <p:sldId id="401" r:id="rId64"/>
    <p:sldId id="403" r:id="rId65"/>
    <p:sldId id="380" r:id="rId66"/>
    <p:sldId id="429" r:id="rId67"/>
    <p:sldId id="404" r:id="rId68"/>
    <p:sldId id="382" r:id="rId69"/>
    <p:sldId id="397" r:id="rId70"/>
    <p:sldId id="398" r:id="rId71"/>
    <p:sldId id="383" r:id="rId72"/>
    <p:sldId id="399" r:id="rId73"/>
    <p:sldId id="400" r:id="rId74"/>
    <p:sldId id="385" r:id="rId75"/>
    <p:sldId id="473" r:id="rId76"/>
    <p:sldId id="474" r:id="rId77"/>
    <p:sldId id="475" r:id="rId78"/>
    <p:sldId id="405" r:id="rId79"/>
    <p:sldId id="386" r:id="rId80"/>
    <p:sldId id="407" r:id="rId81"/>
    <p:sldId id="408" r:id="rId82"/>
    <p:sldId id="476" r:id="rId83"/>
    <p:sldId id="477" r:id="rId84"/>
    <p:sldId id="478" r:id="rId85"/>
    <p:sldId id="479" r:id="rId86"/>
    <p:sldId id="480" r:id="rId87"/>
    <p:sldId id="481" r:id="rId88"/>
    <p:sldId id="406" r:id="rId89"/>
    <p:sldId id="410" r:id="rId90"/>
    <p:sldId id="411" r:id="rId91"/>
    <p:sldId id="413" r:id="rId92"/>
    <p:sldId id="424" r:id="rId93"/>
    <p:sldId id="414" r:id="rId94"/>
    <p:sldId id="417" r:id="rId95"/>
    <p:sldId id="422" r:id="rId96"/>
    <p:sldId id="423" r:id="rId97"/>
    <p:sldId id="427" r:id="rId98"/>
    <p:sldId id="426" r:id="rId99"/>
    <p:sldId id="492" r:id="rId10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eb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1542473" y="2521059"/>
            <a:ext cx="841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Модуль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43D8A-806D-4B5D-9E7C-5646B2F53584}"/>
              </a:ext>
            </a:extLst>
          </p:cNvPr>
          <p:cNvSpPr txBox="1"/>
          <p:nvPr/>
        </p:nvSpPr>
        <p:spPr>
          <a:xfrm>
            <a:off x="1002590" y="4446941"/>
            <a:ext cx="7760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Занятие 2.  Синонимы, антонимы и омонимы. Работа со словарями.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379874" y="5570951"/>
            <a:ext cx="781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Синявская Елена Валентиновна, учитель начальных классов, </a:t>
            </a:r>
          </a:p>
          <a:p>
            <a:r>
              <a:rPr lang="ru-RU" dirty="0"/>
              <a:t>член Регионального методического актива  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D358E1C-4997-50A0-D12E-8368D284AA7B}"/>
              </a:ext>
            </a:extLst>
          </p:cNvPr>
          <p:cNvGrpSpPr/>
          <p:nvPr/>
        </p:nvGrpSpPr>
        <p:grpSpPr>
          <a:xfrm>
            <a:off x="931332" y="1714500"/>
            <a:ext cx="10894484" cy="3490186"/>
            <a:chOff x="931332" y="1714500"/>
            <a:chExt cx="10894484" cy="34901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37549B9-8D86-F75A-E9FE-A3DBE585CE74}"/>
                </a:ext>
              </a:extLst>
            </p:cNvPr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A6270FD0-5F2A-0CF2-7718-C601393C5D0F}"/>
                </a:ext>
              </a:extLst>
            </p:cNvPr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E89E21-67B9-8A38-0531-4373E941FDDD}"/>
                </a:ext>
              </a:extLst>
            </p:cNvPr>
            <p:cNvSpPr txBox="1"/>
            <p:nvPr/>
          </p:nvSpPr>
          <p:spPr>
            <a:xfrm>
              <a:off x="4216400" y="1955800"/>
              <a:ext cx="4660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Значение слова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191DFA48-6B48-98E5-EAB8-9C385C68D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613CF6-7B62-1D28-BE8F-8012D4D2A529}"/>
                </a:ext>
              </a:extLst>
            </p:cNvPr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E3A5150-7C38-0D9A-6B07-FF15E5BA6609}"/>
                </a:ext>
              </a:extLst>
            </p:cNvPr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3615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D358E1C-4997-50A0-D12E-8368D284AA7B}"/>
              </a:ext>
            </a:extLst>
          </p:cNvPr>
          <p:cNvGrpSpPr/>
          <p:nvPr/>
        </p:nvGrpSpPr>
        <p:grpSpPr>
          <a:xfrm>
            <a:off x="931332" y="1714500"/>
            <a:ext cx="11063816" cy="3490186"/>
            <a:chOff x="931332" y="1714500"/>
            <a:chExt cx="11063816" cy="34901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37549B9-8D86-F75A-E9FE-A3DBE585CE74}"/>
                </a:ext>
              </a:extLst>
            </p:cNvPr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A6270FD0-5F2A-0CF2-7718-C601393C5D0F}"/>
                </a:ext>
              </a:extLst>
            </p:cNvPr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E89E21-67B9-8A38-0531-4373E941FDDD}"/>
                </a:ext>
              </a:extLst>
            </p:cNvPr>
            <p:cNvSpPr txBox="1"/>
            <p:nvPr/>
          </p:nvSpPr>
          <p:spPr>
            <a:xfrm>
              <a:off x="4216400" y="1955800"/>
              <a:ext cx="4660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Значение слова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191DFA48-6B48-98E5-EAB8-9C385C68D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613CF6-7B62-1D28-BE8F-8012D4D2A529}"/>
                </a:ext>
              </a:extLst>
            </p:cNvPr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E3A5150-7C38-0D9A-6B07-FF15E5BA6609}"/>
                </a:ext>
              </a:extLst>
            </p:cNvPr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D75893-6108-5845-BCD3-ADE7E6763196}"/>
                </a:ext>
              </a:extLst>
            </p:cNvPr>
            <p:cNvSpPr txBox="1"/>
            <p:nvPr/>
          </p:nvSpPr>
          <p:spPr>
            <a:xfrm>
              <a:off x="931333" y="4190526"/>
              <a:ext cx="4555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Однозначное слово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BF3441-988D-4F00-8ACB-A26AB67DD10D}"/>
                </a:ext>
              </a:extLst>
            </p:cNvPr>
            <p:cNvSpPr txBox="1"/>
            <p:nvPr/>
          </p:nvSpPr>
          <p:spPr>
            <a:xfrm>
              <a:off x="7440083" y="4190526"/>
              <a:ext cx="455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Многозначное слово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08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CECD4-EDCB-F408-4BD8-DBA1C9C6D7BB}"/>
              </a:ext>
            </a:extLst>
          </p:cNvPr>
          <p:cNvSpPr/>
          <p:nvPr/>
        </p:nvSpPr>
        <p:spPr>
          <a:xfrm>
            <a:off x="3577291" y="541635"/>
            <a:ext cx="3665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Повторяем!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89603-442F-207F-D2B0-6E0221F4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1003300"/>
            <a:ext cx="5715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C7CFF-CE13-4E39-6BAA-893E87914184}"/>
              </a:ext>
            </a:extLst>
          </p:cNvPr>
          <p:cNvSpPr txBox="1"/>
          <p:nvPr/>
        </p:nvSpPr>
        <p:spPr>
          <a:xfrm>
            <a:off x="5600700" y="2146300"/>
            <a:ext cx="595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5. Рассмотрите схему и ответьте на вопрос </a:t>
            </a:r>
            <a:r>
              <a:rPr lang="ru-RU" sz="3600" b="1" i="1" dirty="0">
                <a:solidFill>
                  <a:srgbClr val="7030A0"/>
                </a:solidFill>
              </a:rPr>
              <a:t>«Какие значения могут иметь многозначные слова?» </a:t>
            </a:r>
          </a:p>
        </p:txBody>
      </p:sp>
    </p:spTree>
    <p:extLst>
      <p:ext uri="{BB962C8B-B14F-4D97-AF65-F5344CB8AC3E}">
        <p14:creationId xmlns:p14="http://schemas.microsoft.com/office/powerpoint/2010/main" val="170929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D358E1C-4997-50A0-D12E-8368D284AA7B}"/>
              </a:ext>
            </a:extLst>
          </p:cNvPr>
          <p:cNvGrpSpPr/>
          <p:nvPr/>
        </p:nvGrpSpPr>
        <p:grpSpPr>
          <a:xfrm>
            <a:off x="931332" y="1714500"/>
            <a:ext cx="10894484" cy="3490186"/>
            <a:chOff x="931332" y="1714500"/>
            <a:chExt cx="10894484" cy="34901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37549B9-8D86-F75A-E9FE-A3DBE585CE74}"/>
                </a:ext>
              </a:extLst>
            </p:cNvPr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A6270FD0-5F2A-0CF2-7718-C601393C5D0F}"/>
                </a:ext>
              </a:extLst>
            </p:cNvPr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E89E21-67B9-8A38-0531-4373E941FDDD}"/>
                </a:ext>
              </a:extLst>
            </p:cNvPr>
            <p:cNvSpPr txBox="1"/>
            <p:nvPr/>
          </p:nvSpPr>
          <p:spPr>
            <a:xfrm>
              <a:off x="4114800" y="1729869"/>
              <a:ext cx="4660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Многозначные слова могут иметь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191DFA48-6B48-98E5-EAB8-9C385C68D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613CF6-7B62-1D28-BE8F-8012D4D2A529}"/>
                </a:ext>
              </a:extLst>
            </p:cNvPr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E3A5150-7C38-0D9A-6B07-FF15E5BA6609}"/>
                </a:ext>
              </a:extLst>
            </p:cNvPr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3627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D358E1C-4997-50A0-D12E-8368D284AA7B}"/>
              </a:ext>
            </a:extLst>
          </p:cNvPr>
          <p:cNvGrpSpPr/>
          <p:nvPr/>
        </p:nvGrpSpPr>
        <p:grpSpPr>
          <a:xfrm>
            <a:off x="931332" y="1714500"/>
            <a:ext cx="10894484" cy="3490186"/>
            <a:chOff x="931332" y="1714500"/>
            <a:chExt cx="10894484" cy="34901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37549B9-8D86-F75A-E9FE-A3DBE585CE74}"/>
                </a:ext>
              </a:extLst>
            </p:cNvPr>
            <p:cNvSpPr/>
            <p:nvPr/>
          </p:nvSpPr>
          <p:spPr>
            <a:xfrm>
              <a:off x="3530600" y="1714500"/>
              <a:ext cx="5130800" cy="1155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A6270FD0-5F2A-0CF2-7718-C601393C5D0F}"/>
                </a:ext>
              </a:extLst>
            </p:cNvPr>
            <p:cNvSpPr/>
            <p:nvPr/>
          </p:nvSpPr>
          <p:spPr>
            <a:xfrm>
              <a:off x="7270750" y="3822699"/>
              <a:ext cx="4555066" cy="138198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E89E21-67B9-8A38-0531-4373E941FDDD}"/>
                </a:ext>
              </a:extLst>
            </p:cNvPr>
            <p:cNvSpPr txBox="1"/>
            <p:nvPr/>
          </p:nvSpPr>
          <p:spPr>
            <a:xfrm>
              <a:off x="4114800" y="1729869"/>
              <a:ext cx="4660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Многозначные слова могут иметь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191DFA48-6B48-98E5-EAB8-9C385C68D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9050" y="2882900"/>
              <a:ext cx="1035050" cy="8763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613CF6-7B62-1D28-BE8F-8012D4D2A529}"/>
                </a:ext>
              </a:extLst>
            </p:cNvPr>
            <p:cNvCxnSpPr/>
            <p:nvPr/>
          </p:nvCxnSpPr>
          <p:spPr>
            <a:xfrm>
              <a:off x="6972299" y="2870200"/>
              <a:ext cx="12573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EE3A5150-7C38-0D9A-6B07-FF15E5BA6609}"/>
                </a:ext>
              </a:extLst>
            </p:cNvPr>
            <p:cNvSpPr/>
            <p:nvPr/>
          </p:nvSpPr>
          <p:spPr>
            <a:xfrm>
              <a:off x="931332" y="3862718"/>
              <a:ext cx="4555067" cy="1341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D75893-6108-5845-BCD3-ADE7E6763196}"/>
                </a:ext>
              </a:extLst>
            </p:cNvPr>
            <p:cNvSpPr txBox="1"/>
            <p:nvPr/>
          </p:nvSpPr>
          <p:spPr>
            <a:xfrm>
              <a:off x="931333" y="4190526"/>
              <a:ext cx="4555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Прямое значение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BF3441-988D-4F00-8ACB-A26AB67DD10D}"/>
                </a:ext>
              </a:extLst>
            </p:cNvPr>
            <p:cNvSpPr txBox="1"/>
            <p:nvPr/>
          </p:nvSpPr>
          <p:spPr>
            <a:xfrm>
              <a:off x="7270751" y="4135492"/>
              <a:ext cx="455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Переносное значение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60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9DE514-4E41-CE39-91F9-12F1C4BAAA6C}"/>
              </a:ext>
            </a:extLst>
          </p:cNvPr>
          <p:cNvSpPr txBox="1"/>
          <p:nvPr/>
        </p:nvSpPr>
        <p:spPr>
          <a:xfrm>
            <a:off x="1778000" y="1232238"/>
            <a:ext cx="95377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уметь пользоваться лексическим богатством русского языка, хорошо владеть речью, важно знание  и правильное употребление лингвистических средств, создающих точную и логичную речь. Такими лексическими средствами языка являются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05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73C3F0-8F60-AF95-81A8-2E4CFCF958AC}"/>
              </a:ext>
            </a:extLst>
          </p:cNvPr>
          <p:cNvSpPr txBox="1"/>
          <p:nvPr/>
        </p:nvSpPr>
        <p:spPr>
          <a:xfrm>
            <a:off x="2336802" y="873036"/>
            <a:ext cx="10185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слова </a:t>
            </a:r>
          </a:p>
          <a:p>
            <a:pPr marL="742950" indent="-742950">
              <a:buAutoNum type="arabicParenR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части речи, </a:t>
            </a:r>
          </a:p>
          <a:p>
            <a:pPr marL="742950" indent="-742950">
              <a:buAutoNum type="arabicParenR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по написанию и звучанию, </a:t>
            </a:r>
          </a:p>
          <a:p>
            <a:pPr marL="742950" indent="-742950">
              <a:buAutoNum type="arabicParenR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тождественные или близкие по значению.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7A770-452F-C5BE-3D87-94CD81571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1397000"/>
            <a:ext cx="510540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768AB-F98B-86E1-E9BC-FD70E80B2169}"/>
              </a:ext>
            </a:extLst>
          </p:cNvPr>
          <p:cNvSpPr txBox="1"/>
          <p:nvPr/>
        </p:nvSpPr>
        <p:spPr>
          <a:xfrm>
            <a:off x="3683000" y="482600"/>
            <a:ext cx="341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синонимов 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Д. Розенталю)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8F0A49-D0DE-B3B7-2D27-D3C22BEE1A47}"/>
              </a:ext>
            </a:extLst>
          </p:cNvPr>
          <p:cNvGrpSpPr/>
          <p:nvPr/>
        </p:nvGrpSpPr>
        <p:grpSpPr>
          <a:xfrm>
            <a:off x="863600" y="1765300"/>
            <a:ext cx="10299700" cy="2427307"/>
            <a:chOff x="863600" y="1765300"/>
            <a:chExt cx="10299700" cy="242730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0F24E905-47B0-8A52-6D51-3089387CD106}"/>
                </a:ext>
              </a:extLst>
            </p:cNvPr>
            <p:cNvSpPr/>
            <p:nvPr/>
          </p:nvSpPr>
          <p:spPr>
            <a:xfrm>
              <a:off x="4457700" y="1765300"/>
              <a:ext cx="2946400" cy="9541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B7B61E-9E50-C0E5-712D-9EE08D4931AF}"/>
                </a:ext>
              </a:extLst>
            </p:cNvPr>
            <p:cNvSpPr txBox="1"/>
            <p:nvPr/>
          </p:nvSpPr>
          <p:spPr>
            <a:xfrm>
              <a:off x="4927600" y="1949965"/>
              <a:ext cx="233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синонимы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A129A8DA-4346-B83E-59BE-31DA6BCFBF83}"/>
                </a:ext>
              </a:extLst>
            </p:cNvPr>
            <p:cNvSpPr/>
            <p:nvPr/>
          </p:nvSpPr>
          <p:spPr>
            <a:xfrm>
              <a:off x="863600" y="3238500"/>
              <a:ext cx="2946400" cy="9541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89A5E4F3-D6FC-69C7-8709-06BC57266445}"/>
                </a:ext>
              </a:extLst>
            </p:cNvPr>
            <p:cNvSpPr/>
            <p:nvPr/>
          </p:nvSpPr>
          <p:spPr>
            <a:xfrm>
              <a:off x="4457700" y="3184487"/>
              <a:ext cx="2946400" cy="9541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E6450028-6D9F-A8C9-81BE-C8E6D6318E9E}"/>
                </a:ext>
              </a:extLst>
            </p:cNvPr>
            <p:cNvSpPr/>
            <p:nvPr/>
          </p:nvSpPr>
          <p:spPr>
            <a:xfrm>
              <a:off x="8216900" y="3184486"/>
              <a:ext cx="2946400" cy="9541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2CB231C6-0F9D-06A2-2E98-9316A8261C63}"/>
                </a:ext>
              </a:extLst>
            </p:cNvPr>
            <p:cNvCxnSpPr/>
            <p:nvPr/>
          </p:nvCxnSpPr>
          <p:spPr>
            <a:xfrm flipH="1">
              <a:off x="2997200" y="2534740"/>
              <a:ext cx="1460500" cy="7037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594F3E79-22BB-B0BC-A8FD-46BC0763A9C6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0" y="2534740"/>
              <a:ext cx="1460500" cy="7037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52BE406-929F-A501-BF13-EBEDEAB2059A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00" y="2687140"/>
              <a:ext cx="0" cy="5513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342C85-956E-88B3-2C55-B8B3D53BCA8A}"/>
                </a:ext>
              </a:extLst>
            </p:cNvPr>
            <p:cNvSpPr txBox="1"/>
            <p:nvPr/>
          </p:nvSpPr>
          <p:spPr>
            <a:xfrm>
              <a:off x="1473200" y="3412798"/>
              <a:ext cx="2159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полные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A7B16F-B40F-5B8D-810C-7DB5C561CBDC}"/>
                </a:ext>
              </a:extLst>
            </p:cNvPr>
            <p:cNvSpPr txBox="1"/>
            <p:nvPr/>
          </p:nvSpPr>
          <p:spPr>
            <a:xfrm>
              <a:off x="4470403" y="3400673"/>
              <a:ext cx="2946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семантические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85F55E-14BF-E9DC-70DF-10C7F98AE054}"/>
                </a:ext>
              </a:extLst>
            </p:cNvPr>
            <p:cNvSpPr txBox="1"/>
            <p:nvPr/>
          </p:nvSpPr>
          <p:spPr>
            <a:xfrm>
              <a:off x="8724900" y="3396159"/>
              <a:ext cx="2159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стилевые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84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E87F3-1B96-0C36-7277-5F2B493A66C6}"/>
              </a:ext>
            </a:extLst>
          </p:cNvPr>
          <p:cNvSpPr txBox="1"/>
          <p:nvPr/>
        </p:nvSpPr>
        <p:spPr>
          <a:xfrm>
            <a:off x="1562100" y="1130300"/>
            <a:ext cx="985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Полные, или абсолютные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синонимы – это слова, значение которых полностью совпадает.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их перестановке смысл всего текста не меняется.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04B4-D53E-5403-6A27-74A4D4C8AA35}"/>
              </a:ext>
            </a:extLst>
          </p:cNvPr>
          <p:cNvSpPr txBox="1"/>
          <p:nvPr/>
        </p:nvSpPr>
        <p:spPr>
          <a:xfrm>
            <a:off x="635000" y="2699960"/>
            <a:ext cx="1155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битва – сражение, огромный – громадный, кидать – бросать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ABEF4-F213-24FD-31AD-6E3E15D49F49}"/>
              </a:ext>
            </a:extLst>
          </p:cNvPr>
          <p:cNvSpPr txBox="1"/>
          <p:nvPr/>
        </p:nvSpPr>
        <p:spPr>
          <a:xfrm>
            <a:off x="1028700" y="3413680"/>
            <a:ext cx="1084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одобными синонимами можно легко заменять научные термины, и они становятся более понятными.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6F76F-1229-5932-8FCA-BE33B0377A2E}"/>
              </a:ext>
            </a:extLst>
          </p:cNvPr>
          <p:cNvSpPr txBox="1"/>
          <p:nvPr/>
        </p:nvSpPr>
        <p:spPr>
          <a:xfrm>
            <a:off x="635000" y="449583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800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лингвистика – языкознание, орфография – пра</a:t>
            </a: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вописание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1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62DE4-B42C-ED21-CCED-25FB53ED2C71}"/>
              </a:ext>
            </a:extLst>
          </p:cNvPr>
          <p:cNvSpPr txBox="1"/>
          <p:nvPr/>
        </p:nvSpPr>
        <p:spPr>
          <a:xfrm>
            <a:off x="762000" y="1219200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Семантические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синонимы – это слова, которые не просто заменяют друг друга, но и придают речи большую глубину, насыщают ее нюансами.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D1934-4CD8-D3FA-63FC-368C2CF54CB6}"/>
              </a:ext>
            </a:extLst>
          </p:cNvPr>
          <p:cNvSpPr txBox="1"/>
          <p:nvPr/>
        </p:nvSpPr>
        <p:spPr>
          <a:xfrm>
            <a:off x="762000" y="2997200"/>
            <a:ext cx="1036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– алый — пунцовый;</a:t>
            </a:r>
          </a:p>
          <a:p>
            <a:r>
              <a:rPr lang="ru-RU" sz="2800" b="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2800" b="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просто цвет, </a:t>
            </a:r>
          </a:p>
          <a:p>
            <a:r>
              <a:rPr lang="ru-RU" sz="2800" b="1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алый</a:t>
            </a:r>
            <a:r>
              <a:rPr lang="ru-RU" sz="2800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светлый его оттенок, </a:t>
            </a:r>
            <a:endParaRPr lang="ru-RU" sz="2800" dirty="0">
              <a:solidFill>
                <a:srgbClr val="17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пунцовый</a:t>
            </a:r>
            <a:r>
              <a:rPr lang="ru-RU" sz="2800" b="0" i="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более темный.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1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CECD4-EDCB-F408-4BD8-DBA1C9C6D7BB}"/>
              </a:ext>
            </a:extLst>
          </p:cNvPr>
          <p:cNvSpPr/>
          <p:nvPr/>
        </p:nvSpPr>
        <p:spPr>
          <a:xfrm>
            <a:off x="3577291" y="541635"/>
            <a:ext cx="3665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Повторяем!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89603-442F-207F-D2B0-6E0221F4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1003300"/>
            <a:ext cx="5715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C7CFF-CE13-4E39-6BAA-893E87914184}"/>
              </a:ext>
            </a:extLst>
          </p:cNvPr>
          <p:cNvSpPr txBox="1"/>
          <p:nvPr/>
        </p:nvSpPr>
        <p:spPr>
          <a:xfrm>
            <a:off x="6235700" y="2146300"/>
            <a:ext cx="52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1. Что такое лексика?</a:t>
            </a:r>
          </a:p>
        </p:txBody>
      </p:sp>
    </p:spTree>
    <p:extLst>
      <p:ext uri="{BB962C8B-B14F-4D97-AF65-F5344CB8AC3E}">
        <p14:creationId xmlns:p14="http://schemas.microsoft.com/office/powerpoint/2010/main" val="198370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B49CA4-261D-B332-B6F7-DB7522E71D14}"/>
              </a:ext>
            </a:extLst>
          </p:cNvPr>
          <p:cNvSpPr txBox="1"/>
          <p:nvPr/>
        </p:nvSpPr>
        <p:spPr>
          <a:xfrm>
            <a:off x="673100" y="121164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стилевым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экспрессивно-стилистическим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синонимам относятся все похожие слова, которые принадлежат разным стилям речи.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5F534-8D88-8C46-D235-C91336339A92}"/>
              </a:ext>
            </a:extLst>
          </p:cNvPr>
          <p:cNvSpPr txBox="1"/>
          <p:nvPr/>
        </p:nvSpPr>
        <p:spPr>
          <a:xfrm>
            <a:off x="876300" y="2781300"/>
            <a:ext cx="89408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выговор – нагоняй, взбучка, головомойка;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– бродить, мотаться, шляться, слоняться;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жадный – жмот, скупердяй, скряга, жадина;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– предки, родаки, старики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16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FADC60-F6FA-4F54-3D45-899586D492BF}"/>
              </a:ext>
            </a:extLst>
          </p:cNvPr>
          <p:cNvSpPr txBox="1"/>
          <p:nvPr/>
        </p:nvSpPr>
        <p:spPr>
          <a:xfrm>
            <a:off x="711200" y="1264335"/>
            <a:ext cx="10223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Ваня играл с Шариком во дворе. Он кидал мячик, а пес приносил его обратно мальчику.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5E268-C19E-559D-FE10-BCCAF8E06436}"/>
              </a:ext>
            </a:extLst>
          </p:cNvPr>
          <p:cNvSpPr txBox="1"/>
          <p:nvPr/>
        </p:nvSpPr>
        <p:spPr>
          <a:xfrm>
            <a:off x="381000" y="2717800"/>
            <a:ext cx="293370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Ваня – он – мальчик;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 – пес;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 - его</a:t>
            </a: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B882F564-6149-94E8-E060-9FD7237E6B56}"/>
              </a:ext>
            </a:extLst>
          </p:cNvPr>
          <p:cNvSpPr/>
          <p:nvPr/>
        </p:nvSpPr>
        <p:spPr>
          <a:xfrm>
            <a:off x="3175000" y="2819400"/>
            <a:ext cx="444500" cy="1460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3B946-D489-5C96-A8D8-7C77885C062A}"/>
              </a:ext>
            </a:extLst>
          </p:cNvPr>
          <p:cNvSpPr txBox="1"/>
          <p:nvPr/>
        </p:nvSpPr>
        <p:spPr>
          <a:xfrm>
            <a:off x="3949700" y="3136612"/>
            <a:ext cx="756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примеры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синонимов.</a:t>
            </a:r>
          </a:p>
        </p:txBody>
      </p:sp>
    </p:spTree>
    <p:extLst>
      <p:ext uri="{BB962C8B-B14F-4D97-AF65-F5344CB8AC3E}">
        <p14:creationId xmlns:p14="http://schemas.microsoft.com/office/powerpoint/2010/main" val="255868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BE17F-2F8A-353D-97EA-19732C68A4DF}"/>
              </a:ext>
            </a:extLst>
          </p:cNvPr>
          <p:cNvSpPr txBox="1"/>
          <p:nvPr/>
        </p:nvSpPr>
        <p:spPr>
          <a:xfrm>
            <a:off x="1054100" y="1193800"/>
            <a:ext cx="5397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хоть отбавляй;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куры не клюют;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полон рот;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хоть пруд пруди;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тьма-тьмущая.</a:t>
            </a:r>
          </a:p>
          <a:p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авая фигурная скобка 2">
            <a:extLst>
              <a:ext uri="{FF2B5EF4-FFF2-40B4-BE49-F238E27FC236}">
                <a16:creationId xmlns:a16="http://schemas.microsoft.com/office/drawing/2014/main" id="{E0E6A9B4-4747-3904-0EF5-A855CEF9CD1A}"/>
              </a:ext>
            </a:extLst>
          </p:cNvPr>
          <p:cNvSpPr/>
          <p:nvPr/>
        </p:nvSpPr>
        <p:spPr>
          <a:xfrm>
            <a:off x="4584700" y="1689100"/>
            <a:ext cx="546100" cy="203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A3A39-7F0C-03CD-1BD4-E7C3001F6BA1}"/>
              </a:ext>
            </a:extLst>
          </p:cNvPr>
          <p:cNvSpPr txBox="1"/>
          <p:nvPr/>
        </p:nvSpPr>
        <p:spPr>
          <a:xfrm>
            <a:off x="5537200" y="3170416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примеры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фразеологических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F0A9F-1BB5-897C-A69F-5B322BFD56C1}"/>
              </a:ext>
            </a:extLst>
          </p:cNvPr>
          <p:cNvSpPr txBox="1"/>
          <p:nvPr/>
        </p:nvSpPr>
        <p:spPr>
          <a:xfrm>
            <a:off x="1054100" y="4247634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БЫСТРО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 всех ног;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сломя голову;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высунув язык;</a:t>
            </a:r>
          </a:p>
          <a:p>
            <a:pPr algn="l">
              <a:buFont typeface="+mj-lt"/>
              <a:buAutoNum type="arabicPeriod"/>
            </a:pPr>
            <a:r>
              <a:rPr lang="ru-RU" sz="2800" b="0" i="1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мгновенье ока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4D02A58-BE0B-DC66-FEA4-26E9F3FF4142}"/>
              </a:ext>
            </a:extLst>
          </p:cNvPr>
          <p:cNvSpPr/>
          <p:nvPr/>
        </p:nvSpPr>
        <p:spPr>
          <a:xfrm>
            <a:off x="4737100" y="4597401"/>
            <a:ext cx="266700" cy="1778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77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67063A-F5ED-9868-FE63-96754E27F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r="9240"/>
          <a:stretch/>
        </p:blipFill>
        <p:spPr>
          <a:xfrm>
            <a:off x="152400" y="0"/>
            <a:ext cx="49276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6A9420-54A9-9B3A-2626-C37EC4D6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45" y="0"/>
            <a:ext cx="467590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130BB-CA48-9B1D-6D34-4038FC0C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19" y="0"/>
            <a:ext cx="452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2B1E4-ECCE-3A3B-C843-56FB5C82F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9165" cy="62172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11DBF-52D2-1FFD-1E0E-2B9145600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94" y="-177800"/>
            <a:ext cx="489661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C8CA1-3B80-F427-FBE3-EE2AF700F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00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67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3A9F1-9342-14DA-B4DF-6BF87ED3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91" y="0"/>
            <a:ext cx="526681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1C85B-28C5-8BEA-93D4-63DDDAEC4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55659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D7B77-68B3-9CB3-A9C9-FAD5722690BF}"/>
              </a:ext>
            </a:extLst>
          </p:cNvPr>
          <p:cNvSpPr txBox="1"/>
          <p:nvPr/>
        </p:nvSpPr>
        <p:spPr>
          <a:xfrm>
            <a:off x="185992" y="6553200"/>
            <a:ext cx="413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Канакина В. П. Русский язык, 1 класс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0D137-CEBD-E8C9-C586-7D9E44ACDE2A}"/>
              </a:ext>
            </a:extLst>
          </p:cNvPr>
          <p:cNvSpPr txBox="1"/>
          <p:nvPr/>
        </p:nvSpPr>
        <p:spPr>
          <a:xfrm>
            <a:off x="5565913" y="6589811"/>
            <a:ext cx="413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Канакина В. П. Русский язык, 2 класс</a:t>
            </a:r>
          </a:p>
        </p:txBody>
      </p:sp>
    </p:spTree>
    <p:extLst>
      <p:ext uri="{BB962C8B-B14F-4D97-AF65-F5344CB8AC3E}">
        <p14:creationId xmlns:p14="http://schemas.microsoft.com/office/powerpoint/2010/main" val="39006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FCE39B-F179-E610-13EB-7037EDEEAFB8}"/>
              </a:ext>
            </a:extLst>
          </p:cNvPr>
          <p:cNvSpPr/>
          <p:nvPr/>
        </p:nvSpPr>
        <p:spPr>
          <a:xfrm>
            <a:off x="2238375" y="1049635"/>
            <a:ext cx="8299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Как пользоваться словарем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3F1B1-F8D6-20E4-A9B5-84ED01D64F74}"/>
              </a:ext>
            </a:extLst>
          </p:cNvPr>
          <p:cNvSpPr txBox="1"/>
          <p:nvPr/>
        </p:nvSpPr>
        <p:spPr>
          <a:xfrm>
            <a:off x="520700" y="1841500"/>
            <a:ext cx="1149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Синонимический ряд начинается заглавным словом (доминантой).  За ним следуют синонимы – члены ряда.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6509A-84C5-016F-4128-B0DD32940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2" b="4902"/>
          <a:stretch/>
        </p:blipFill>
        <p:spPr>
          <a:xfrm>
            <a:off x="1317625" y="2836991"/>
            <a:ext cx="6800850" cy="1181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F71DBC-E14D-46C6-6932-2CE1C538B348}"/>
              </a:ext>
            </a:extLst>
          </p:cNvPr>
          <p:cNvSpPr txBox="1"/>
          <p:nvPr/>
        </p:nvSpPr>
        <p:spPr>
          <a:xfrm>
            <a:off x="520700" y="4185504"/>
            <a:ext cx="1107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Синонимические ряды расположены по алфавиту заглавных слов.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348766-1556-96D1-ECF3-67E718627F38}"/>
              </a:ext>
            </a:extLst>
          </p:cNvPr>
          <p:cNvSpPr txBox="1"/>
          <p:nvPr/>
        </p:nvSpPr>
        <p:spPr>
          <a:xfrm>
            <a:off x="520699" y="4838700"/>
            <a:ext cx="1149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Слова в синонимическом ряду сопровождаются пометами,  определяющими их стилевую принадлежность или экспрессивно-эмоциональную окраску. </a:t>
            </a:r>
          </a:p>
        </p:txBody>
      </p:sp>
    </p:spTree>
    <p:extLst>
      <p:ext uri="{BB962C8B-B14F-4D97-AF65-F5344CB8AC3E}">
        <p14:creationId xmlns:p14="http://schemas.microsoft.com/office/powerpoint/2010/main" val="16552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608762-0AA2-A69A-56FF-57E537AE6D5B}"/>
              </a:ext>
            </a:extLst>
          </p:cNvPr>
          <p:cNvSpPr txBox="1"/>
          <p:nvPr/>
        </p:nvSpPr>
        <p:spPr>
          <a:xfrm>
            <a:off x="961695" y="1072055"/>
            <a:ext cx="10625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Кроме синонимических рядов, словарная статья может содержать   отсылки на другие ряды (их доминанты).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что слово, являющееся доминантой в одном или нескольких значениях, в других значениях входит в иные синонимические ряды   на правах члена ряда.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6A416-BEC7-A479-E1C4-18524EE02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"/>
          <a:stretch/>
        </p:blipFill>
        <p:spPr>
          <a:xfrm>
            <a:off x="3468414" y="2806262"/>
            <a:ext cx="5839541" cy="37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56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11AA51-DF59-A484-E118-91146458BE60}"/>
              </a:ext>
            </a:extLst>
          </p:cNvPr>
          <p:cNvSpPr txBox="1"/>
          <p:nvPr/>
        </p:nvSpPr>
        <p:spPr>
          <a:xfrm>
            <a:off x="493637" y="2054651"/>
            <a:ext cx="1149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Синонимический ряд начинается заглавным словом (доминантой).  За ним следуют синонимы – члены ряда.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ABFBA-8249-4E6F-1CBF-85E32314D83C}"/>
              </a:ext>
            </a:extLst>
          </p:cNvPr>
          <p:cNvSpPr txBox="1"/>
          <p:nvPr/>
        </p:nvSpPr>
        <p:spPr>
          <a:xfrm>
            <a:off x="558800" y="2967335"/>
            <a:ext cx="1107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Синонимические ряды расположены по алфавиту заглавных слов.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96B3C4-7ECF-A025-B135-689F0D84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5" r="52844" b="66437"/>
          <a:stretch/>
        </p:blipFill>
        <p:spPr>
          <a:xfrm>
            <a:off x="4148415" y="3578836"/>
            <a:ext cx="4827906" cy="32791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F65DFB-76ED-870B-FE9B-2F75C401C515}"/>
              </a:ext>
            </a:extLst>
          </p:cNvPr>
          <p:cNvSpPr/>
          <p:nvPr/>
        </p:nvSpPr>
        <p:spPr>
          <a:xfrm>
            <a:off x="789520" y="1049635"/>
            <a:ext cx="11197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Как пользоваться словарем учебника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3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9A9A81-56A2-03A3-81BB-B06B68315AFD}"/>
              </a:ext>
            </a:extLst>
          </p:cNvPr>
          <p:cNvSpPr txBox="1"/>
          <p:nvPr/>
        </p:nvSpPr>
        <p:spPr>
          <a:xfrm>
            <a:off x="2063969" y="1291897"/>
            <a:ext cx="92771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слова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одной части речи,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имеют противоположные значения.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4873E0-B378-7184-031D-A42B16FE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38" y="2245260"/>
            <a:ext cx="461941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654112-4280-2EEA-1F5B-2571A8C77EFC}"/>
              </a:ext>
            </a:extLst>
          </p:cNvPr>
          <p:cNvSpPr txBox="1"/>
          <p:nvPr/>
        </p:nvSpPr>
        <p:spPr>
          <a:xfrm>
            <a:off x="812800" y="2070220"/>
            <a:ext cx="10566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Лексика</a:t>
            </a:r>
            <a:r>
              <a:rPr lang="ru-RU" sz="3200" b="0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словарный состав языка, или совокупность слов языка.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74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D2AB1-9FBE-DA2E-7E9D-962E2504186A}"/>
              </a:ext>
            </a:extLst>
          </p:cNvPr>
          <p:cNvSpPr txBox="1"/>
          <p:nvPr/>
        </p:nvSpPr>
        <p:spPr>
          <a:xfrm>
            <a:off x="777765" y="2492266"/>
            <a:ext cx="114142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 противопоставляются по какому-либо признаку: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качеству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злой - добрый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цвету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- белый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 - вниз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действию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приходить - уходить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др.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BECAD-D8FE-E2DF-0B53-48ED05586C4D}"/>
              </a:ext>
            </a:extLst>
          </p:cNvPr>
          <p:cNvSpPr txBox="1"/>
          <p:nvPr/>
        </p:nvSpPr>
        <p:spPr>
          <a:xfrm>
            <a:off x="1097455" y="1649248"/>
            <a:ext cx="980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разных частей речи не являются антонимами!</a:t>
            </a:r>
          </a:p>
        </p:txBody>
      </p:sp>
    </p:spTree>
    <p:extLst>
      <p:ext uri="{BB962C8B-B14F-4D97-AF65-F5344CB8AC3E}">
        <p14:creationId xmlns:p14="http://schemas.microsoft.com/office/powerpoint/2010/main" val="12643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DE4C4FB-621F-9F72-2C1C-FFA12C4A1E0A}"/>
              </a:ext>
            </a:extLst>
          </p:cNvPr>
          <p:cNvGrpSpPr/>
          <p:nvPr/>
        </p:nvGrpSpPr>
        <p:grpSpPr>
          <a:xfrm>
            <a:off x="1292771" y="1403131"/>
            <a:ext cx="10032126" cy="3468413"/>
            <a:chOff x="1292771" y="1403131"/>
            <a:chExt cx="10032126" cy="3468413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E31ACAB7-04C5-3EF5-F26F-0BDDA43BFD87}"/>
                </a:ext>
              </a:extLst>
            </p:cNvPr>
            <p:cNvSpPr/>
            <p:nvPr/>
          </p:nvSpPr>
          <p:spPr>
            <a:xfrm>
              <a:off x="2995448" y="1403131"/>
              <a:ext cx="5076497" cy="13243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8880E6-AC7E-3A44-1FAD-4BBC337EB097}"/>
                </a:ext>
              </a:extLst>
            </p:cNvPr>
            <p:cNvSpPr txBox="1"/>
            <p:nvPr/>
          </p:nvSpPr>
          <p:spPr>
            <a:xfrm>
              <a:off x="4051739" y="1698099"/>
              <a:ext cx="3279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/>
                <a:t>Антонимы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407B2494-9AEA-4826-E458-FB436C735A24}"/>
                </a:ext>
              </a:extLst>
            </p:cNvPr>
            <p:cNvCxnSpPr/>
            <p:nvPr/>
          </p:nvCxnSpPr>
          <p:spPr>
            <a:xfrm flipH="1">
              <a:off x="3452648" y="2727434"/>
              <a:ext cx="1166649" cy="8198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84A8A424-9988-BA21-7415-E074DF5CFE03}"/>
                </a:ext>
              </a:extLst>
            </p:cNvPr>
            <p:cNvCxnSpPr>
              <a:cxnSpLocks/>
            </p:cNvCxnSpPr>
            <p:nvPr/>
          </p:nvCxnSpPr>
          <p:spPr>
            <a:xfrm>
              <a:off x="6385036" y="2727434"/>
              <a:ext cx="1187669" cy="8198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01FFAF5-42B4-2445-5D6F-1F64B9C4CCD1}"/>
                </a:ext>
              </a:extLst>
            </p:cNvPr>
            <p:cNvSpPr/>
            <p:nvPr/>
          </p:nvSpPr>
          <p:spPr>
            <a:xfrm>
              <a:off x="1292771" y="3603685"/>
              <a:ext cx="3074277" cy="12678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6C9F94-2C70-0AB6-D5FC-F3AA68F62B69}"/>
                </a:ext>
              </a:extLst>
            </p:cNvPr>
            <p:cNvSpPr txBox="1"/>
            <p:nvPr/>
          </p:nvSpPr>
          <p:spPr>
            <a:xfrm>
              <a:off x="1529255" y="3881115"/>
              <a:ext cx="4240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языковые</a:t>
              </a: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759A5B6-738E-0A12-32EA-82A8384FDB25}"/>
                </a:ext>
              </a:extLst>
            </p:cNvPr>
            <p:cNvGrpSpPr/>
            <p:nvPr/>
          </p:nvGrpSpPr>
          <p:grpSpPr>
            <a:xfrm>
              <a:off x="6705603" y="3564271"/>
              <a:ext cx="4619294" cy="1252093"/>
              <a:chOff x="7572706" y="3619451"/>
              <a:chExt cx="4619294" cy="1252093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B1B060CF-FBEE-C24F-7D34-FA4FFA72300B}"/>
                  </a:ext>
                </a:extLst>
              </p:cNvPr>
              <p:cNvSpPr/>
              <p:nvPr/>
            </p:nvSpPr>
            <p:spPr>
              <a:xfrm>
                <a:off x="7572706" y="3619451"/>
                <a:ext cx="2911364" cy="125209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308F90-E931-57B6-2D18-7D4B8851C593}"/>
                  </a:ext>
                </a:extLst>
              </p:cNvPr>
              <p:cNvSpPr txBox="1"/>
              <p:nvPr/>
            </p:nvSpPr>
            <p:spPr>
              <a:xfrm>
                <a:off x="7951076" y="3896881"/>
                <a:ext cx="42409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/>
                  <a:t>речевые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492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D0A64-76F2-0065-B21E-C2EEF44F9303}"/>
              </a:ext>
            </a:extLst>
          </p:cNvPr>
          <p:cNvSpPr txBox="1"/>
          <p:nvPr/>
        </p:nvSpPr>
        <p:spPr>
          <a:xfrm>
            <a:off x="488730" y="1466193"/>
            <a:ext cx="11587656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антонимы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значении имеют признак, противопоставленный признаку другого слова.</a:t>
            </a:r>
          </a:p>
          <a:p>
            <a:pPr>
              <a:lnSpc>
                <a:spcPct val="150000"/>
              </a:lnSpc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правда – ложь.</a:t>
            </a:r>
          </a:p>
        </p:txBody>
      </p:sp>
    </p:spTree>
    <p:extLst>
      <p:ext uri="{BB962C8B-B14F-4D97-AF65-F5344CB8AC3E}">
        <p14:creationId xmlns:p14="http://schemas.microsoft.com/office/powerpoint/2010/main" val="2760688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4D36F-BEC3-39E2-1896-C9B176B86FF2}"/>
              </a:ext>
            </a:extLst>
          </p:cNvPr>
          <p:cNvSpPr txBox="1"/>
          <p:nvPr/>
        </p:nvSpPr>
        <p:spPr>
          <a:xfrm>
            <a:off x="467710" y="1592317"/>
            <a:ext cx="1125657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антонимы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такие слова, которые являются антонимами только контекстуально.</a:t>
            </a:r>
          </a:p>
          <a:p>
            <a:pPr>
              <a:lnSpc>
                <a:spcPct val="150000"/>
              </a:lnSpc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 к слову 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серая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словосочетании «серая зарплата» можно подобрать антоним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8148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F850708-FFEB-67DC-4F83-FA12C4C4ACCF}"/>
              </a:ext>
            </a:extLst>
          </p:cNvPr>
          <p:cNvGrpSpPr/>
          <p:nvPr/>
        </p:nvGrpSpPr>
        <p:grpSpPr>
          <a:xfrm>
            <a:off x="867103" y="1403131"/>
            <a:ext cx="10914996" cy="3641835"/>
            <a:chOff x="867103" y="1403131"/>
            <a:chExt cx="10914996" cy="3641835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E31ACAB7-04C5-3EF5-F26F-0BDDA43BFD87}"/>
                </a:ext>
              </a:extLst>
            </p:cNvPr>
            <p:cNvSpPr/>
            <p:nvPr/>
          </p:nvSpPr>
          <p:spPr>
            <a:xfrm>
              <a:off x="2995448" y="1403131"/>
              <a:ext cx="5076497" cy="13243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8880E6-AC7E-3A44-1FAD-4BBC337EB097}"/>
                </a:ext>
              </a:extLst>
            </p:cNvPr>
            <p:cNvSpPr txBox="1"/>
            <p:nvPr/>
          </p:nvSpPr>
          <p:spPr>
            <a:xfrm>
              <a:off x="4051739" y="1698099"/>
              <a:ext cx="32792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/>
                <a:t>Антонимы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407B2494-9AEA-4826-E458-FB436C735A24}"/>
                </a:ext>
              </a:extLst>
            </p:cNvPr>
            <p:cNvCxnSpPr/>
            <p:nvPr/>
          </p:nvCxnSpPr>
          <p:spPr>
            <a:xfrm flipH="1">
              <a:off x="3452648" y="2727434"/>
              <a:ext cx="1166649" cy="8198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84A8A424-9988-BA21-7415-E074DF5CFE03}"/>
                </a:ext>
              </a:extLst>
            </p:cNvPr>
            <p:cNvCxnSpPr>
              <a:cxnSpLocks/>
            </p:cNvCxnSpPr>
            <p:nvPr/>
          </p:nvCxnSpPr>
          <p:spPr>
            <a:xfrm>
              <a:off x="6385036" y="2727434"/>
              <a:ext cx="1187669" cy="8198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01FFAF5-42B4-2445-5D6F-1F64B9C4CCD1}"/>
                </a:ext>
              </a:extLst>
            </p:cNvPr>
            <p:cNvSpPr/>
            <p:nvPr/>
          </p:nvSpPr>
          <p:spPr>
            <a:xfrm>
              <a:off x="867103" y="3603685"/>
              <a:ext cx="4248807" cy="14412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6C9F94-2C70-0AB6-D5FC-F3AA68F62B69}"/>
                </a:ext>
              </a:extLst>
            </p:cNvPr>
            <p:cNvSpPr txBox="1"/>
            <p:nvPr/>
          </p:nvSpPr>
          <p:spPr>
            <a:xfrm>
              <a:off x="874986" y="3881115"/>
              <a:ext cx="4240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однокоренные</a:t>
              </a: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1B060CF-FBEE-C24F-7D34-FA4FFA72300B}"/>
                </a:ext>
              </a:extLst>
            </p:cNvPr>
            <p:cNvSpPr/>
            <p:nvPr/>
          </p:nvSpPr>
          <p:spPr>
            <a:xfrm>
              <a:off x="6705603" y="3564271"/>
              <a:ext cx="5076496" cy="14806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308F90-E931-57B6-2D18-7D4B8851C593}"/>
                </a:ext>
              </a:extLst>
            </p:cNvPr>
            <p:cNvSpPr txBox="1"/>
            <p:nvPr/>
          </p:nvSpPr>
          <p:spPr>
            <a:xfrm>
              <a:off x="7083973" y="3841701"/>
              <a:ext cx="4240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разнокоренные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626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0A6254-7C02-9620-A5E4-66BC3EDCA449}"/>
              </a:ext>
            </a:extLst>
          </p:cNvPr>
          <p:cNvSpPr txBox="1"/>
          <p:nvPr/>
        </p:nvSpPr>
        <p:spPr>
          <a:xfrm>
            <a:off x="362607" y="1340069"/>
            <a:ext cx="968002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разнокоренные: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война – мир;</a:t>
            </a:r>
          </a:p>
          <a:p>
            <a:pPr>
              <a:lnSpc>
                <a:spcPct val="150000"/>
              </a:lnSpc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однокоренные: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 – выход.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829AD-E5CD-81EF-B315-E12DDADFCB2C}"/>
              </a:ext>
            </a:extLst>
          </p:cNvPr>
          <p:cNvSpPr txBox="1"/>
          <p:nvPr/>
        </p:nvSpPr>
        <p:spPr>
          <a:xfrm>
            <a:off x="352097" y="3436883"/>
            <a:ext cx="1183990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может иметь как однокоренной, так и разнокоренной антоним. </a:t>
            </a:r>
          </a:p>
          <a:p>
            <a:pPr>
              <a:lnSpc>
                <a:spcPct val="150000"/>
              </a:lnSpc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правда – ложь, неправда</a:t>
            </a:r>
          </a:p>
        </p:txBody>
      </p:sp>
    </p:spTree>
    <p:extLst>
      <p:ext uri="{BB962C8B-B14F-4D97-AF65-F5344CB8AC3E}">
        <p14:creationId xmlns:p14="http://schemas.microsoft.com/office/powerpoint/2010/main" val="549322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B3E096-4533-0CA2-63C7-366AB648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3" y="126123"/>
            <a:ext cx="4570752" cy="66989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5375F6-E397-E756-BBB2-CECF48A5D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0" t="28842" r="13295" b="6335"/>
          <a:stretch/>
        </p:blipFill>
        <p:spPr>
          <a:xfrm>
            <a:off x="4350772" y="349666"/>
            <a:ext cx="4083269" cy="63822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10F469-2FD9-A0CF-EF67-C3A74D6E7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9"/>
          <a:stretch/>
        </p:blipFill>
        <p:spPr>
          <a:xfrm>
            <a:off x="7841229" y="79533"/>
            <a:ext cx="4350771" cy="66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87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7D62A-629A-2326-F54E-206AAC2A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2" y="-1970"/>
            <a:ext cx="4833542" cy="61747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59DB4-EE0B-EEAA-D186-F6E45AFC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7575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8F09D-775E-7878-E045-C96ED606C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79" y="0"/>
            <a:ext cx="4833543" cy="63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3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9274F-9B03-C6A8-7FF8-96606A9C7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"/>
          <a:stretch/>
        </p:blipFill>
        <p:spPr>
          <a:xfrm>
            <a:off x="415676" y="224831"/>
            <a:ext cx="5438222" cy="66174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7226E-F6B4-621F-EE4D-D1C854E1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10" y="157654"/>
            <a:ext cx="5383014" cy="6684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820D3-A64A-0D18-08FC-B1251B513811}"/>
              </a:ext>
            </a:extLst>
          </p:cNvPr>
          <p:cNvSpPr txBox="1"/>
          <p:nvPr/>
        </p:nvSpPr>
        <p:spPr>
          <a:xfrm>
            <a:off x="415676" y="15766"/>
            <a:ext cx="413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Канакина В. П. Русский язык, 1 класс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C1D9D-217C-3BDA-C001-F3675F1AF0FF}"/>
              </a:ext>
            </a:extLst>
          </p:cNvPr>
          <p:cNvSpPr txBox="1"/>
          <p:nvPr/>
        </p:nvSpPr>
        <p:spPr>
          <a:xfrm>
            <a:off x="6546503" y="-15766"/>
            <a:ext cx="413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Канакина В. П. Русский язык, 2 класс</a:t>
            </a:r>
          </a:p>
        </p:txBody>
      </p:sp>
    </p:spTree>
    <p:extLst>
      <p:ext uri="{BB962C8B-B14F-4D97-AF65-F5344CB8AC3E}">
        <p14:creationId xmlns:p14="http://schemas.microsoft.com/office/powerpoint/2010/main" val="702049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3159E4-4557-4602-EC45-BEB17888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54" y="5066177"/>
            <a:ext cx="6686550" cy="14097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442346-6A37-00D6-AE61-20B9066435BD}"/>
              </a:ext>
            </a:extLst>
          </p:cNvPr>
          <p:cNvSpPr/>
          <p:nvPr/>
        </p:nvSpPr>
        <p:spPr>
          <a:xfrm>
            <a:off x="1664904" y="508047"/>
            <a:ext cx="8299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Как пользоваться словарем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76588E-883C-2801-C813-A591EBDCD555}"/>
              </a:ext>
            </a:extLst>
          </p:cNvPr>
          <p:cNvSpPr txBox="1"/>
          <p:nvPr/>
        </p:nvSpPr>
        <p:spPr>
          <a:xfrm>
            <a:off x="755650" y="1431377"/>
            <a:ext cx="10680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Словарные статьи расположены в порядке алфавита заглавных пар антонимов, которым присвоен порядковый номер.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словарной статье может быть представлена одиночная пара антонимов или группа антонимических пар, объединенных по синонимическому признаку и подчиненных заглавной паре – доминанте.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Далее приводятся иллюстрации, взятые из произведений художественной, публицистической, научной литературы, из периодики. Цитата обычно содержит два антонима и помогает раскрыть их значение, продемонстрировать употребление в прямом и переносном значении и т. д.</a:t>
            </a:r>
          </a:p>
        </p:txBody>
      </p:sp>
    </p:spTree>
    <p:extLst>
      <p:ext uri="{BB962C8B-B14F-4D97-AF65-F5344CB8AC3E}">
        <p14:creationId xmlns:p14="http://schemas.microsoft.com/office/powerpoint/2010/main" val="368581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CECD4-EDCB-F408-4BD8-DBA1C9C6D7BB}"/>
              </a:ext>
            </a:extLst>
          </p:cNvPr>
          <p:cNvSpPr/>
          <p:nvPr/>
        </p:nvSpPr>
        <p:spPr>
          <a:xfrm>
            <a:off x="3577291" y="541635"/>
            <a:ext cx="3665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Повторяем!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89603-442F-207F-D2B0-6E0221F4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1003300"/>
            <a:ext cx="5715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C7CFF-CE13-4E39-6BAA-893E87914184}"/>
              </a:ext>
            </a:extLst>
          </p:cNvPr>
          <p:cNvSpPr txBox="1"/>
          <p:nvPr/>
        </p:nvSpPr>
        <p:spPr>
          <a:xfrm>
            <a:off x="6235700" y="2146300"/>
            <a:ext cx="527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2. Какой раздел языкознания изучает словарный состав языка?</a:t>
            </a:r>
          </a:p>
        </p:txBody>
      </p:sp>
    </p:spTree>
    <p:extLst>
      <p:ext uri="{BB962C8B-B14F-4D97-AF65-F5344CB8AC3E}">
        <p14:creationId xmlns:p14="http://schemas.microsoft.com/office/powerpoint/2010/main" val="3029591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3AF4C4-F0B3-7178-C305-CF5BD3B2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816100"/>
            <a:ext cx="929132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271E6-41E6-3D52-148A-D0AD0F867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" t="10751" b="76330"/>
          <a:stretch/>
        </p:blipFill>
        <p:spPr>
          <a:xfrm>
            <a:off x="1244600" y="2120901"/>
            <a:ext cx="9302340" cy="15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92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38D2C4-9D29-3118-8934-65EE658B7FD9}"/>
              </a:ext>
            </a:extLst>
          </p:cNvPr>
          <p:cNvSpPr txBox="1"/>
          <p:nvPr/>
        </p:nvSpPr>
        <p:spPr>
          <a:xfrm>
            <a:off x="3155950" y="1499106"/>
            <a:ext cx="7931150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Омонимы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слова, которые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совпадают по звучанию и написанию,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но различны по значению.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0AAD6-CF37-FAA7-5F54-1340A8AC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425"/>
            <a:ext cx="461941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2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3D519-577D-8DAB-CBE5-E342F348FA8F}"/>
              </a:ext>
            </a:extLst>
          </p:cNvPr>
          <p:cNvSpPr txBox="1"/>
          <p:nvPr/>
        </p:nvSpPr>
        <p:spPr>
          <a:xfrm>
            <a:off x="323850" y="1651506"/>
            <a:ext cx="11544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среда (обитания) — среда (день недели);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гранатовый сок (фрукт) — гранатовый браслет (камень);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сушка (от сушить) — сушка (маленькая баранка). </a:t>
            </a:r>
          </a:p>
        </p:txBody>
      </p:sp>
    </p:spTree>
    <p:extLst>
      <p:ext uri="{BB962C8B-B14F-4D97-AF65-F5344CB8AC3E}">
        <p14:creationId xmlns:p14="http://schemas.microsoft.com/office/powerpoint/2010/main" val="3093336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8E93DE-09B3-EC33-6B65-4C7F52577674}"/>
              </a:ext>
            </a:extLst>
          </p:cNvPr>
          <p:cNvGrpSpPr/>
          <p:nvPr/>
        </p:nvGrpSpPr>
        <p:grpSpPr>
          <a:xfrm>
            <a:off x="1949450" y="1397000"/>
            <a:ext cx="8477250" cy="2755900"/>
            <a:chOff x="1949450" y="1397000"/>
            <a:chExt cx="8477250" cy="2755900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992FD966-6C31-C052-76C5-BBB66C0A39A6}"/>
                </a:ext>
              </a:extLst>
            </p:cNvPr>
            <p:cNvSpPr/>
            <p:nvPr/>
          </p:nvSpPr>
          <p:spPr>
            <a:xfrm>
              <a:off x="3797300" y="1397000"/>
              <a:ext cx="3695700" cy="10795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FF2A1-A237-709B-6B61-65BB8567346A}"/>
                </a:ext>
              </a:extLst>
            </p:cNvPr>
            <p:cNvSpPr txBox="1"/>
            <p:nvPr/>
          </p:nvSpPr>
          <p:spPr>
            <a:xfrm>
              <a:off x="4248150" y="1583779"/>
              <a:ext cx="29654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/>
                <a:t>Омонимы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3A814018-4DE2-AD93-1DC0-D847C4F88CBB}"/>
                </a:ext>
              </a:extLst>
            </p:cNvPr>
            <p:cNvSpPr/>
            <p:nvPr/>
          </p:nvSpPr>
          <p:spPr>
            <a:xfrm>
              <a:off x="1949450" y="3073400"/>
              <a:ext cx="3695700" cy="10795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5417647-14F6-C76D-9659-F491B8716C27}"/>
                </a:ext>
              </a:extLst>
            </p:cNvPr>
            <p:cNvSpPr/>
            <p:nvPr/>
          </p:nvSpPr>
          <p:spPr>
            <a:xfrm>
              <a:off x="6731000" y="3073400"/>
              <a:ext cx="3695700" cy="10795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DD80D1F3-345B-5070-A2A4-334627EF880C}"/>
                </a:ext>
              </a:extLst>
            </p:cNvPr>
            <p:cNvCxnSpPr/>
            <p:nvPr/>
          </p:nvCxnSpPr>
          <p:spPr>
            <a:xfrm flipH="1">
              <a:off x="4076700" y="2539999"/>
              <a:ext cx="838200" cy="5334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74F74426-C089-79EA-03CC-E981EA1719B6}"/>
                </a:ext>
              </a:extLst>
            </p:cNvPr>
            <p:cNvCxnSpPr/>
            <p:nvPr/>
          </p:nvCxnSpPr>
          <p:spPr>
            <a:xfrm>
              <a:off x="7086600" y="2476500"/>
              <a:ext cx="1193800" cy="5969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455B2-5CF8-7F9A-814A-73D479EA83DD}"/>
                </a:ext>
              </a:extLst>
            </p:cNvPr>
            <p:cNvSpPr txBox="1"/>
            <p:nvPr/>
          </p:nvSpPr>
          <p:spPr>
            <a:xfrm>
              <a:off x="2520950" y="3215729"/>
              <a:ext cx="2552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полные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4BDAE5-1CA5-2159-D758-9A3097C387A0}"/>
                </a:ext>
              </a:extLst>
            </p:cNvPr>
            <p:cNvSpPr txBox="1"/>
            <p:nvPr/>
          </p:nvSpPr>
          <p:spPr>
            <a:xfrm>
              <a:off x="7213600" y="3246506"/>
              <a:ext cx="292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/>
                <a:t>частичные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589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FEBA35-0629-D81F-7D28-0B059A996F35}"/>
              </a:ext>
            </a:extLst>
          </p:cNvPr>
          <p:cNvSpPr txBox="1"/>
          <p:nvPr/>
        </p:nvSpPr>
        <p:spPr>
          <a:xfrm>
            <a:off x="977900" y="1228397"/>
            <a:ext cx="990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омонимы (слова одной части речи) совпадают во всех формах. Они одинаково склоняются во всех падежах как в единственном, так и во множественном числе.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гранат — плодовое растение; гранат — драгоценный камень.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омонимы совпадают не во всех формах.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слово «ласка» обозначает и хищное животное, и проявление нежности. Но если использовать эти слова во множественном числе, то в родительном падеже у них будут разные формы — ласок и ласк. </a:t>
            </a:r>
          </a:p>
        </p:txBody>
      </p:sp>
    </p:spTree>
    <p:extLst>
      <p:ext uri="{BB962C8B-B14F-4D97-AF65-F5344CB8AC3E}">
        <p14:creationId xmlns:p14="http://schemas.microsoft.com/office/powerpoint/2010/main" val="3327200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A268856-B549-44BB-E662-9A752BA6DD4D}"/>
              </a:ext>
            </a:extLst>
          </p:cNvPr>
          <p:cNvGrpSpPr/>
          <p:nvPr/>
        </p:nvGrpSpPr>
        <p:grpSpPr>
          <a:xfrm>
            <a:off x="469900" y="1308100"/>
            <a:ext cx="11493500" cy="2806700"/>
            <a:chOff x="698500" y="1346200"/>
            <a:chExt cx="11493500" cy="2806700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124413D-C57A-B188-8D49-CDC9DAF8B783}"/>
                </a:ext>
              </a:extLst>
            </p:cNvPr>
            <p:cNvSpPr/>
            <p:nvPr/>
          </p:nvSpPr>
          <p:spPr>
            <a:xfrm>
              <a:off x="3835400" y="1346200"/>
              <a:ext cx="3873500" cy="863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BE02DE-BB45-23D3-DDF3-2BB98477D511}"/>
                </a:ext>
              </a:extLst>
            </p:cNvPr>
            <p:cNvSpPr txBox="1"/>
            <p:nvPr/>
          </p:nvSpPr>
          <p:spPr>
            <a:xfrm>
              <a:off x="4051300" y="1516390"/>
              <a:ext cx="3657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Частичные омонимы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367961A-33E0-6741-B99D-12614C5D1DFF}"/>
                </a:ext>
              </a:extLst>
            </p:cNvPr>
            <p:cNvSpPr/>
            <p:nvPr/>
          </p:nvSpPr>
          <p:spPr>
            <a:xfrm>
              <a:off x="698500" y="3276600"/>
              <a:ext cx="3136900" cy="863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8F08429-7DD2-822C-2748-9045C10733BB}"/>
                </a:ext>
              </a:extLst>
            </p:cNvPr>
            <p:cNvSpPr/>
            <p:nvPr/>
          </p:nvSpPr>
          <p:spPr>
            <a:xfrm>
              <a:off x="5092700" y="3289300"/>
              <a:ext cx="3136900" cy="863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84CD44D-BF04-55E6-DC66-4E4CB0B87F5F}"/>
                </a:ext>
              </a:extLst>
            </p:cNvPr>
            <p:cNvSpPr/>
            <p:nvPr/>
          </p:nvSpPr>
          <p:spPr>
            <a:xfrm>
              <a:off x="8750300" y="3289300"/>
              <a:ext cx="3136900" cy="863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D08213-578D-25BA-2C48-C7B9037F549C}"/>
                </a:ext>
              </a:extLst>
            </p:cNvPr>
            <p:cNvSpPr txBox="1"/>
            <p:nvPr/>
          </p:nvSpPr>
          <p:spPr>
            <a:xfrm>
              <a:off x="5772150" y="3491638"/>
              <a:ext cx="2095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омофоны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0D607D-CC3A-452F-819B-D6721E4E18B6}"/>
                </a:ext>
              </a:extLst>
            </p:cNvPr>
            <p:cNvSpPr txBox="1"/>
            <p:nvPr/>
          </p:nvSpPr>
          <p:spPr>
            <a:xfrm>
              <a:off x="1320800" y="3441413"/>
              <a:ext cx="2095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омографы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99DF2-8BF1-F9C0-BF89-9867F7B46648}"/>
                </a:ext>
              </a:extLst>
            </p:cNvPr>
            <p:cNvSpPr txBox="1"/>
            <p:nvPr/>
          </p:nvSpPr>
          <p:spPr>
            <a:xfrm>
              <a:off x="9321800" y="3416012"/>
              <a:ext cx="287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омоформы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67A2C3BF-254C-9F81-47B1-055595250114}"/>
                </a:ext>
              </a:extLst>
            </p:cNvPr>
            <p:cNvCxnSpPr/>
            <p:nvPr/>
          </p:nvCxnSpPr>
          <p:spPr>
            <a:xfrm flipH="1">
              <a:off x="2527300" y="2209800"/>
              <a:ext cx="1524000" cy="1066800"/>
            </a:xfrm>
            <a:prstGeom prst="straightConnector1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E520A908-2CAD-70D7-B974-6B14283D2A93}"/>
                </a:ext>
              </a:extLst>
            </p:cNvPr>
            <p:cNvCxnSpPr/>
            <p:nvPr/>
          </p:nvCxnSpPr>
          <p:spPr>
            <a:xfrm>
              <a:off x="6521450" y="2216150"/>
              <a:ext cx="0" cy="1060450"/>
            </a:xfrm>
            <a:prstGeom prst="straightConnector1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23ED58FB-4CA6-B3BF-E6EC-DC0A8EFC48BB}"/>
                </a:ext>
              </a:extLst>
            </p:cNvPr>
            <p:cNvCxnSpPr/>
            <p:nvPr/>
          </p:nvCxnSpPr>
          <p:spPr>
            <a:xfrm>
              <a:off x="7569200" y="2209800"/>
              <a:ext cx="1752600" cy="1066800"/>
            </a:xfrm>
            <a:prstGeom prst="straightConnector1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529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FEBAAB-443A-D48E-B99B-B43B294D9B95}"/>
              </a:ext>
            </a:extLst>
          </p:cNvPr>
          <p:cNvSpPr txBox="1"/>
          <p:nvPr/>
        </p:nvSpPr>
        <p:spPr>
          <a:xfrm>
            <a:off x="457200" y="1566426"/>
            <a:ext cx="1093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Омографы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(греч.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homos -одинаковый, grapho — пишу)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пишутся одинаково, но звучат по-разному и имеют различное значение.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4C6D3-BD45-BCFB-744D-77A3979DCEB2}"/>
              </a:ext>
            </a:extLst>
          </p:cNvPr>
          <p:cNvSpPr txBox="1"/>
          <p:nvPr/>
        </p:nvSpPr>
        <p:spPr>
          <a:xfrm>
            <a:off x="1625600" y="2870200"/>
            <a:ext cx="84201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омографов: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мука́ (пшеничная) — му́ка (переживание);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о́рган человека — орга́н (музыкальный инструмент);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за́мок (феодала) — замо́к дверной;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па́рить в бане — пари́ть в воздухе;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се́ло (солнце) — село́.</a:t>
            </a:r>
          </a:p>
        </p:txBody>
      </p:sp>
    </p:spTree>
    <p:extLst>
      <p:ext uri="{BB962C8B-B14F-4D97-AF65-F5344CB8AC3E}">
        <p14:creationId xmlns:p14="http://schemas.microsoft.com/office/powerpoint/2010/main" val="2605905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4E3F34-4F99-6320-FAB2-9B87B452504B}"/>
              </a:ext>
            </a:extLst>
          </p:cNvPr>
          <p:cNvSpPr txBox="1"/>
          <p:nvPr/>
        </p:nvSpPr>
        <p:spPr>
          <a:xfrm>
            <a:off x="1054100" y="1086416"/>
            <a:ext cx="10261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Омофоны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(греч. homos «одинаковый» +  phone «голос, звук») — это одинаково звучащие слова, но имеющие разное написание и значение.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E757A-E894-6F4F-C1A5-E96F3266BEED}"/>
              </a:ext>
            </a:extLst>
          </p:cNvPr>
          <p:cNvSpPr txBox="1"/>
          <p:nvPr/>
        </p:nvSpPr>
        <p:spPr>
          <a:xfrm>
            <a:off x="1143000" y="2344411"/>
            <a:ext cx="869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Омофонами могут быть слова разных частей речи.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102CA-CFFA-3020-3355-CE45371F17C0}"/>
              </a:ext>
            </a:extLst>
          </p:cNvPr>
          <p:cNvSpPr txBox="1"/>
          <p:nvPr/>
        </p:nvSpPr>
        <p:spPr>
          <a:xfrm>
            <a:off x="1981200" y="2887682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омофонов: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пруд — прут;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— трут;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изморось — изморозь;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груздь — грусть;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бачок — бочок;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съезд — съест;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ожёг руку  — ожог руки;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отворила дверь — отварила грибы.</a:t>
            </a:r>
          </a:p>
        </p:txBody>
      </p:sp>
    </p:spTree>
    <p:extLst>
      <p:ext uri="{BB962C8B-B14F-4D97-AF65-F5344CB8AC3E}">
        <p14:creationId xmlns:p14="http://schemas.microsoft.com/office/powerpoint/2010/main" val="3776762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CA1FA6-426A-7F1A-C6BC-331D0ADAE36D}"/>
              </a:ext>
            </a:extLst>
          </p:cNvPr>
          <p:cNvSpPr txBox="1"/>
          <p:nvPr/>
        </p:nvSpPr>
        <p:spPr>
          <a:xfrm>
            <a:off x="800100" y="1164357"/>
            <a:ext cx="10134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Омоформы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слова, совпадающие в написании и звучании в некоторых  грамматических формах.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3A9C8-8F56-E57A-F781-EC059F361620}"/>
              </a:ext>
            </a:extLst>
          </p:cNvPr>
          <p:cNvSpPr txBox="1"/>
          <p:nvPr/>
        </p:nvSpPr>
        <p:spPr>
          <a:xfrm>
            <a:off x="800100" y="2157071"/>
            <a:ext cx="1076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Омоформы — это омонимы на морфологическом уровне языка.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BF87B-2FD0-24EB-29EA-842AB4C82CC3}"/>
              </a:ext>
            </a:extLst>
          </p:cNvPr>
          <p:cNvSpPr txBox="1"/>
          <p:nvPr/>
        </p:nvSpPr>
        <p:spPr>
          <a:xfrm>
            <a:off x="825500" y="2686853"/>
            <a:ext cx="1136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Морфологическими омонимами могут быть слова разных частей речи.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D8A9B-D872-3ED1-E3EB-32F4D69814FD}"/>
              </a:ext>
            </a:extLst>
          </p:cNvPr>
          <p:cNvSpPr txBox="1"/>
          <p:nvPr/>
        </p:nvSpPr>
        <p:spPr>
          <a:xfrm>
            <a:off x="2438400" y="3216635"/>
            <a:ext cx="80645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омоформ: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портфель — мой яблоко;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острая пила — пила сок;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булатные мечи — мечи на стол, что есть в печи;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дуло ружья — дуло из-под двери;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спиленные пни — пни ногой;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девчонка смела — смела крошки со стола.</a:t>
            </a:r>
          </a:p>
        </p:txBody>
      </p:sp>
    </p:spTree>
    <p:extLst>
      <p:ext uri="{BB962C8B-B14F-4D97-AF65-F5344CB8AC3E}">
        <p14:creationId xmlns:p14="http://schemas.microsoft.com/office/powerpoint/2010/main" val="228972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2BDD4B-6CF6-DA4F-C135-A1B4655AE6D9}"/>
              </a:ext>
            </a:extLst>
          </p:cNvPr>
          <p:cNvSpPr txBox="1"/>
          <p:nvPr/>
        </p:nvSpPr>
        <p:spPr>
          <a:xfrm>
            <a:off x="1181100" y="1607235"/>
            <a:ext cx="9537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языкознания, который занимается изучением словарного состава языка (лексики), называется </a:t>
            </a:r>
            <a:r>
              <a:rPr lang="ru-RU" sz="3600" b="1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лексикологией</a:t>
            </a:r>
            <a:r>
              <a:rPr lang="ru-RU" sz="3600" b="0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5709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0AD54-3E5B-2AD2-9C73-4CA299D89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" y="95250"/>
            <a:ext cx="4467225" cy="666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D47D1-BA49-23D9-AC8B-2E5EAB05C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42" y="0"/>
            <a:ext cx="5188471" cy="6762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C7F0A2-0F9B-DFA3-28EC-7EFD9A179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1455" r="7698" b="2784"/>
          <a:stretch/>
        </p:blipFill>
        <p:spPr>
          <a:xfrm>
            <a:off x="4146347" y="0"/>
            <a:ext cx="3972128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4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78CE8-D38D-FBD4-0124-20ED4C838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51" y="-55851"/>
            <a:ext cx="4667250" cy="666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BE9585-4CEF-859E-5361-98D991BDF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998"/>
          <a:stretch/>
        </p:blipFill>
        <p:spPr>
          <a:xfrm>
            <a:off x="7651949" y="-14439"/>
            <a:ext cx="4540051" cy="64643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5F985-88A3-ED8F-77CC-F438AAE2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34" y="-55851"/>
            <a:ext cx="4561430" cy="649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5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7263A-436D-786E-E654-11D42B57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33" y="12700"/>
            <a:ext cx="514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0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EDCD338-DB07-8AA9-29C0-EA5E5491132A}"/>
              </a:ext>
            </a:extLst>
          </p:cNvPr>
          <p:cNvGrpSpPr/>
          <p:nvPr/>
        </p:nvGrpSpPr>
        <p:grpSpPr>
          <a:xfrm>
            <a:off x="142875" y="1231900"/>
            <a:ext cx="11617325" cy="4883150"/>
            <a:chOff x="142875" y="1231900"/>
            <a:chExt cx="11617325" cy="488315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D00BE82-1E43-7724-BD40-967962B1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1683" y="4175125"/>
              <a:ext cx="6418517" cy="193992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FD586F8-74B5-D9B7-4111-43E65898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75" y="1231900"/>
              <a:ext cx="6759394" cy="2562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639503-2529-15C5-D9EF-48F3FE0B53FC}"/>
                </a:ext>
              </a:extLst>
            </p:cNvPr>
            <p:cNvSpPr txBox="1"/>
            <p:nvPr/>
          </p:nvSpPr>
          <p:spPr>
            <a:xfrm>
              <a:off x="558800" y="3794125"/>
              <a:ext cx="180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Рис.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240019-54D0-EA81-C68E-3C5B55E28CCC}"/>
                </a:ext>
              </a:extLst>
            </p:cNvPr>
            <p:cNvSpPr txBox="1"/>
            <p:nvPr/>
          </p:nvSpPr>
          <p:spPr>
            <a:xfrm>
              <a:off x="9652000" y="5734050"/>
              <a:ext cx="1803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Рис.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33DABD-0F3E-196E-5A42-B3F5B23A3CD9}"/>
                </a:ext>
              </a:extLst>
            </p:cNvPr>
            <p:cNvSpPr txBox="1"/>
            <p:nvPr/>
          </p:nvSpPr>
          <p:spPr>
            <a:xfrm>
              <a:off x="6902269" y="1866900"/>
              <a:ext cx="44261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Нельзя путать омонимы и многозначные слова!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728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7DC964-F7C8-8F62-1033-842279B8F38C}"/>
              </a:ext>
            </a:extLst>
          </p:cNvPr>
          <p:cNvSpPr/>
          <p:nvPr/>
        </p:nvSpPr>
        <p:spPr>
          <a:xfrm>
            <a:off x="3591852" y="300335"/>
            <a:ext cx="500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E423F-9E75-869D-95D3-4E7E09091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2" y="571500"/>
            <a:ext cx="3973056" cy="3973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BB989-7D5E-0EDF-3B9D-05C2006BC9A4}"/>
              </a:ext>
            </a:extLst>
          </p:cNvPr>
          <p:cNvSpPr txBox="1"/>
          <p:nvPr/>
        </p:nvSpPr>
        <p:spPr>
          <a:xfrm>
            <a:off x="3445994" y="2884944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противоположным значением;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многозначные слова;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слова, одинаковые по форме и разные по значению;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одинаковым значением</a:t>
            </a:r>
          </a:p>
        </p:txBody>
      </p:sp>
    </p:spTree>
    <p:extLst>
      <p:ext uri="{BB962C8B-B14F-4D97-AF65-F5344CB8AC3E}">
        <p14:creationId xmlns:p14="http://schemas.microsoft.com/office/powerpoint/2010/main" val="3931503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6B963-5E6B-8574-AADA-267CE2F518FC}"/>
              </a:ext>
            </a:extLst>
          </p:cNvPr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AEE81-A330-C58E-C876-3C1A4812C3BD}"/>
              </a:ext>
            </a:extLst>
          </p:cNvPr>
          <p:cNvSpPr txBox="1"/>
          <p:nvPr/>
        </p:nvSpPr>
        <p:spPr>
          <a:xfrm>
            <a:off x="2484963" y="1589157"/>
            <a:ext cx="642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слова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одинаковым значением</a:t>
            </a:r>
          </a:p>
        </p:txBody>
      </p:sp>
    </p:spTree>
    <p:extLst>
      <p:ext uri="{BB962C8B-B14F-4D97-AF65-F5344CB8AC3E}">
        <p14:creationId xmlns:p14="http://schemas.microsoft.com/office/powerpoint/2010/main" val="2114678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CAF8F8-B247-750E-52C9-B9B70F6EF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2" y="571500"/>
            <a:ext cx="3973056" cy="397305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7DC964-F7C8-8F62-1033-842279B8F38C}"/>
              </a:ext>
            </a:extLst>
          </p:cNvPr>
          <p:cNvSpPr/>
          <p:nvPr/>
        </p:nvSpPr>
        <p:spPr>
          <a:xfrm>
            <a:off x="3591852" y="300335"/>
            <a:ext cx="500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BB989-7D5E-0EDF-3B9D-05C2006BC9A4}"/>
              </a:ext>
            </a:extLst>
          </p:cNvPr>
          <p:cNvSpPr txBox="1"/>
          <p:nvPr/>
        </p:nvSpPr>
        <p:spPr>
          <a:xfrm>
            <a:off x="3352800" y="2667000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Что такое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многозначные слова;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противоположным значением;</a:t>
            </a:r>
          </a:p>
          <a:p>
            <a:pPr marL="514350" indent="-514350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одинаковым значением;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слова, одинаковые по форме и разные по значению</a:t>
            </a:r>
          </a:p>
        </p:txBody>
      </p:sp>
    </p:spTree>
    <p:extLst>
      <p:ext uri="{BB962C8B-B14F-4D97-AF65-F5344CB8AC3E}">
        <p14:creationId xmlns:p14="http://schemas.microsoft.com/office/powerpoint/2010/main" val="890571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6B963-5E6B-8574-AADA-267CE2F518FC}"/>
              </a:ext>
            </a:extLst>
          </p:cNvPr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AEE81-A330-C58E-C876-3C1A4812C3BD}"/>
              </a:ext>
            </a:extLst>
          </p:cNvPr>
          <p:cNvSpPr txBox="1"/>
          <p:nvPr/>
        </p:nvSpPr>
        <p:spPr>
          <a:xfrm>
            <a:off x="2230962" y="2046357"/>
            <a:ext cx="8030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слова с противоположным значением</a:t>
            </a:r>
          </a:p>
        </p:txBody>
      </p:sp>
    </p:spTree>
    <p:extLst>
      <p:ext uri="{BB962C8B-B14F-4D97-AF65-F5344CB8AC3E}">
        <p14:creationId xmlns:p14="http://schemas.microsoft.com/office/powerpoint/2010/main" val="2498568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B93E1F-F7AD-A34E-EDD8-C6BCA6A01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2" y="571500"/>
            <a:ext cx="3973056" cy="397305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7DC964-F7C8-8F62-1033-842279B8F38C}"/>
              </a:ext>
            </a:extLst>
          </p:cNvPr>
          <p:cNvSpPr/>
          <p:nvPr/>
        </p:nvSpPr>
        <p:spPr>
          <a:xfrm>
            <a:off x="3591852" y="300335"/>
            <a:ext cx="500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BB989-7D5E-0EDF-3B9D-05C2006BC9A4}"/>
              </a:ext>
            </a:extLst>
          </p:cNvPr>
          <p:cNvSpPr txBox="1"/>
          <p:nvPr/>
        </p:nvSpPr>
        <p:spPr>
          <a:xfrm>
            <a:off x="3519946" y="2781300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Что такое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омонимы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слова, одинаковые по форме и разные по значению;</a:t>
            </a:r>
          </a:p>
          <a:p>
            <a:pPr marL="514350" indent="-514350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многозначные слова;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противоположным значением;</a:t>
            </a:r>
          </a:p>
          <a:p>
            <a:pPr marL="514350" indent="-514350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с одинаковым значением</a:t>
            </a:r>
          </a:p>
        </p:txBody>
      </p:sp>
    </p:spTree>
    <p:extLst>
      <p:ext uri="{BB962C8B-B14F-4D97-AF65-F5344CB8AC3E}">
        <p14:creationId xmlns:p14="http://schemas.microsoft.com/office/powerpoint/2010/main" val="1545864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6B963-5E6B-8574-AADA-267CE2F518FC}"/>
              </a:ext>
            </a:extLst>
          </p:cNvPr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5AEE81-A330-C58E-C876-3C1A4812C3BD}"/>
              </a:ext>
            </a:extLst>
          </p:cNvPr>
          <p:cNvSpPr txBox="1"/>
          <p:nvPr/>
        </p:nvSpPr>
        <p:spPr>
          <a:xfrm>
            <a:off x="1193800" y="1932057"/>
            <a:ext cx="962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слова, одинаковые по форме и разные по значению</a:t>
            </a:r>
          </a:p>
        </p:txBody>
      </p:sp>
    </p:spTree>
    <p:extLst>
      <p:ext uri="{BB962C8B-B14F-4D97-AF65-F5344CB8AC3E}">
        <p14:creationId xmlns:p14="http://schemas.microsoft.com/office/powerpoint/2010/main" val="235017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CECD4-EDCB-F408-4BD8-DBA1C9C6D7BB}"/>
              </a:ext>
            </a:extLst>
          </p:cNvPr>
          <p:cNvSpPr/>
          <p:nvPr/>
        </p:nvSpPr>
        <p:spPr>
          <a:xfrm>
            <a:off x="3577291" y="541635"/>
            <a:ext cx="3665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Повторяем!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89603-442F-207F-D2B0-6E0221F4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1003300"/>
            <a:ext cx="5715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C7CFF-CE13-4E39-6BAA-893E87914184}"/>
              </a:ext>
            </a:extLst>
          </p:cNvPr>
          <p:cNvSpPr txBox="1"/>
          <p:nvPr/>
        </p:nvSpPr>
        <p:spPr>
          <a:xfrm>
            <a:off x="5600700" y="2146300"/>
            <a:ext cx="5956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3. В каком словаре (рис. 1 - 3) можно найти лексическое значение слова?</a:t>
            </a:r>
          </a:p>
        </p:txBody>
      </p:sp>
    </p:spTree>
    <p:extLst>
      <p:ext uri="{BB962C8B-B14F-4D97-AF65-F5344CB8AC3E}">
        <p14:creationId xmlns:p14="http://schemas.microsoft.com/office/powerpoint/2010/main" val="1818987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33CE83-057B-962C-870E-754A2F25EB81}"/>
              </a:ext>
            </a:extLst>
          </p:cNvPr>
          <p:cNvSpPr/>
          <p:nvPr/>
        </p:nvSpPr>
        <p:spPr>
          <a:xfrm>
            <a:off x="3591852" y="160635"/>
            <a:ext cx="5008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Проверьте себя!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CC1BA-D026-6E59-131A-C208FC1E9664}"/>
              </a:ext>
            </a:extLst>
          </p:cNvPr>
          <p:cNvSpPr txBox="1"/>
          <p:nvPr/>
        </p:nvSpPr>
        <p:spPr>
          <a:xfrm>
            <a:off x="1104900" y="3774568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C1E64-AD9C-0757-6A4E-CD4806403B06}"/>
              </a:ext>
            </a:extLst>
          </p:cNvPr>
          <p:cNvSpPr txBox="1"/>
          <p:nvPr/>
        </p:nvSpPr>
        <p:spPr>
          <a:xfrm>
            <a:off x="1235073" y="5508498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938E-1251-C470-259B-3261936BCD37}"/>
              </a:ext>
            </a:extLst>
          </p:cNvPr>
          <p:cNvSpPr txBox="1"/>
          <p:nvPr/>
        </p:nvSpPr>
        <p:spPr>
          <a:xfrm>
            <a:off x="441325" y="1397000"/>
            <a:ext cx="1104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 каком рисунке приведена словарная статья из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 омонимов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(рис. 1 - 3)?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CF2926-97AD-DF97-2785-CDA87DA9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8"/>
          <a:stretch/>
        </p:blipFill>
        <p:spPr>
          <a:xfrm>
            <a:off x="571499" y="2194526"/>
            <a:ext cx="10918826" cy="15811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72C57D-9C92-4473-D512-7CCA2F8F4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29085" r="16838" b="32073"/>
          <a:stretch/>
        </p:blipFill>
        <p:spPr>
          <a:xfrm>
            <a:off x="6512852" y="3928456"/>
            <a:ext cx="4574248" cy="181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FF755A-37B3-9470-4BB1-8D424E948B72}"/>
              </a:ext>
            </a:extLst>
          </p:cNvPr>
          <p:cNvSpPr txBox="1"/>
          <p:nvPr/>
        </p:nvSpPr>
        <p:spPr>
          <a:xfrm>
            <a:off x="8251827" y="5697730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8B72A-5B59-EBE2-C954-E2C45FF2B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51"/>
          <a:stretch/>
        </p:blipFill>
        <p:spPr>
          <a:xfrm>
            <a:off x="288925" y="4420619"/>
            <a:ext cx="59340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1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5AC71B-1C1B-46C7-9F22-5F8CF7936F66}"/>
              </a:ext>
            </a:extLst>
          </p:cNvPr>
          <p:cNvSpPr/>
          <p:nvPr/>
        </p:nvSpPr>
        <p:spPr>
          <a:xfrm>
            <a:off x="3280839" y="300335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1FD97-0584-8914-0914-B6811F19D95C}"/>
              </a:ext>
            </a:extLst>
          </p:cNvPr>
          <p:cNvSpPr txBox="1"/>
          <p:nvPr/>
        </p:nvSpPr>
        <p:spPr>
          <a:xfrm>
            <a:off x="4749800" y="1391273"/>
            <a:ext cx="241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755D7-C1D6-F935-1390-2FA26438C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1"/>
          <a:stretch/>
        </p:blipFill>
        <p:spPr>
          <a:xfrm>
            <a:off x="2092325" y="2219325"/>
            <a:ext cx="7388505" cy="120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D9902-CEB2-1D6F-C462-8F4D782A556C}"/>
              </a:ext>
            </a:extLst>
          </p:cNvPr>
          <p:cNvSpPr txBox="1"/>
          <p:nvPr/>
        </p:nvSpPr>
        <p:spPr>
          <a:xfrm>
            <a:off x="554177" y="3732162"/>
            <a:ext cx="1046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омониму посвящена отдельная словарная статья, поскольку значения слов-омонимов далеки друг от друга.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2344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DC1333-7FEE-06D3-9D1F-2BD360F94E2E}"/>
              </a:ext>
            </a:extLst>
          </p:cNvPr>
          <p:cNvSpPr txBox="1"/>
          <p:nvPr/>
        </p:nvSpPr>
        <p:spPr>
          <a:xfrm>
            <a:off x="665162" y="3956735"/>
            <a:ext cx="10731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237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словаре все значения многозначного слова рассматриваются в одной статье. 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E464D-6FE6-98D7-4E91-1AAD935AD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8"/>
          <a:stretch/>
        </p:blipFill>
        <p:spPr>
          <a:xfrm>
            <a:off x="571499" y="2194526"/>
            <a:ext cx="10918826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47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07447E-22FD-1970-8313-397D8DC27CA5}"/>
              </a:ext>
            </a:extLst>
          </p:cNvPr>
          <p:cNvSpPr/>
          <p:nvPr/>
        </p:nvSpPr>
        <p:spPr>
          <a:xfrm>
            <a:off x="437128" y="1849735"/>
            <a:ext cx="110129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Примеры заданий по лексикологии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(учебник В. П. Канакиной, 1- 4 класс)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165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887197-67C5-1057-A75B-10CDB5E9CAD0}"/>
              </a:ext>
            </a:extLst>
          </p:cNvPr>
          <p:cNvSpPr txBox="1"/>
          <p:nvPr/>
        </p:nvSpPr>
        <p:spPr>
          <a:xfrm>
            <a:off x="1591733" y="2658532"/>
            <a:ext cx="773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Канакина В. П. Русский язык, 1 класс</a:t>
            </a:r>
          </a:p>
        </p:txBody>
      </p:sp>
    </p:spTree>
    <p:extLst>
      <p:ext uri="{BB962C8B-B14F-4D97-AF65-F5344CB8AC3E}">
        <p14:creationId xmlns:p14="http://schemas.microsoft.com/office/powerpoint/2010/main" val="1006272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5BF92-71C7-CA9A-8844-12FEF7C5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90" y="1117600"/>
            <a:ext cx="7868860" cy="311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5F3DB-E00B-B533-4F8D-7D14B38525EE}"/>
              </a:ext>
            </a:extLst>
          </p:cNvPr>
          <p:cNvSpPr txBox="1"/>
          <p:nvPr/>
        </p:nvSpPr>
        <p:spPr>
          <a:xfrm>
            <a:off x="8477250" y="423545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С. 28</a:t>
            </a:r>
          </a:p>
        </p:txBody>
      </p:sp>
    </p:spTree>
    <p:extLst>
      <p:ext uri="{BB962C8B-B14F-4D97-AF65-F5344CB8AC3E}">
        <p14:creationId xmlns:p14="http://schemas.microsoft.com/office/powerpoint/2010/main" val="40751814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45A0D3-C449-92DA-21F2-517AAD9A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422275"/>
            <a:ext cx="62103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42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F82FC-0282-4053-C340-C77E8B8BEFEA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2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4055665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1FC85D-1BA1-10DF-AF7A-DE1B4245B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04" y="0"/>
            <a:ext cx="5640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83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BEB234-EC87-A65E-42E5-9084A53C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517525"/>
            <a:ext cx="6286500" cy="1047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827A06-B3F5-521A-3B64-A6625AEB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87" y="1958975"/>
            <a:ext cx="5053013" cy="4011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7E8CC-6956-16B7-4AE0-2115A18AD693}"/>
              </a:ext>
            </a:extLst>
          </p:cNvPr>
          <p:cNvSpPr txBox="1"/>
          <p:nvPr/>
        </p:nvSpPr>
        <p:spPr>
          <a:xfrm>
            <a:off x="8255000" y="5785391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2</a:t>
            </a:r>
          </a:p>
        </p:txBody>
      </p:sp>
    </p:spTree>
    <p:extLst>
      <p:ext uri="{BB962C8B-B14F-4D97-AF65-F5344CB8AC3E}">
        <p14:creationId xmlns:p14="http://schemas.microsoft.com/office/powerpoint/2010/main" val="89301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B152CF-BCF4-762F-F7A2-0B4641668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93" y="110066"/>
            <a:ext cx="3745792" cy="49943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92BC6-89AA-B255-CF77-5944A4A89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25431" r="57528" b="10124"/>
          <a:stretch/>
        </p:blipFill>
        <p:spPr>
          <a:xfrm>
            <a:off x="262680" y="110066"/>
            <a:ext cx="3409245" cy="5113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6CF59-736F-592E-C7C0-5C7E13FE9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54" y="-79721"/>
            <a:ext cx="3745792" cy="5184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33DE9-4C83-8CEC-E7A5-96E3F6223AA4}"/>
              </a:ext>
            </a:extLst>
          </p:cNvPr>
          <p:cNvSpPr txBox="1"/>
          <p:nvPr/>
        </p:nvSpPr>
        <p:spPr>
          <a:xfrm>
            <a:off x="660400" y="537793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FC1B-85DF-DF33-CACB-3CA02913A1F5}"/>
              </a:ext>
            </a:extLst>
          </p:cNvPr>
          <p:cNvSpPr txBox="1"/>
          <p:nvPr/>
        </p:nvSpPr>
        <p:spPr>
          <a:xfrm>
            <a:off x="9550400" y="540333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804F1-C324-64D8-CF8A-548DC5588781}"/>
              </a:ext>
            </a:extLst>
          </p:cNvPr>
          <p:cNvSpPr txBox="1"/>
          <p:nvPr/>
        </p:nvSpPr>
        <p:spPr>
          <a:xfrm>
            <a:off x="4737100" y="537793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</a:t>
            </a:r>
          </a:p>
        </p:txBody>
      </p:sp>
    </p:spTree>
    <p:extLst>
      <p:ext uri="{BB962C8B-B14F-4D97-AF65-F5344CB8AC3E}">
        <p14:creationId xmlns:p14="http://schemas.microsoft.com/office/powerpoint/2010/main" val="22719381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33610-8C9B-55D2-156B-DDF106F7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0" y="692150"/>
            <a:ext cx="61341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80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306D9-0DDF-5989-4E54-F7FE8BCD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723" y="317500"/>
            <a:ext cx="6936427" cy="3359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D90ED-D885-349E-E5CD-CBDC4791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74" y="4032250"/>
            <a:ext cx="7169377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2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113389-971D-9A70-4F65-B8F973B7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14300"/>
            <a:ext cx="62865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80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769EF-63EA-C8A4-3D40-0A5B2482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297" y="1054100"/>
            <a:ext cx="7312853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00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C9D9C40-C5CE-6DD7-60E5-6C25B9575D0C}"/>
              </a:ext>
            </a:extLst>
          </p:cNvPr>
          <p:cNvGrpSpPr/>
          <p:nvPr/>
        </p:nvGrpSpPr>
        <p:grpSpPr>
          <a:xfrm>
            <a:off x="2933700" y="1524000"/>
            <a:ext cx="6324600" cy="4268232"/>
            <a:chOff x="2933700" y="1524000"/>
            <a:chExt cx="6324600" cy="426823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90385D5-C44D-AA5A-F366-A1890FBC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3700" y="1524000"/>
              <a:ext cx="6324600" cy="381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E07F5E-B258-382C-4DB0-4470569E44DD}"/>
                </a:ext>
              </a:extLst>
            </p:cNvPr>
            <p:cNvSpPr txBox="1"/>
            <p:nvPr/>
          </p:nvSpPr>
          <p:spPr>
            <a:xfrm>
              <a:off x="7442200" y="5422900"/>
              <a:ext cx="104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С. 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187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2391E-A228-0799-E230-3E0CC22C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514350"/>
            <a:ext cx="6325898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63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C1EAAF-59DB-8074-B94A-EDCC1D8E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895475"/>
            <a:ext cx="6813550" cy="34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7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554D23-3941-55C8-BC57-FC237FA0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59" y="1536700"/>
            <a:ext cx="7350216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032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073F9C-0E06-8031-0371-0C723F6E70F5}"/>
              </a:ext>
            </a:extLst>
          </p:cNvPr>
          <p:cNvSpPr txBox="1"/>
          <p:nvPr/>
        </p:nvSpPr>
        <p:spPr>
          <a:xfrm>
            <a:off x="1168401" y="3244334"/>
            <a:ext cx="936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Канакина В. П. Русский язык, 3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3993311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ED24EBE-D9AA-DB13-EFBD-FFB082B5DB22}"/>
              </a:ext>
            </a:extLst>
          </p:cNvPr>
          <p:cNvGrpSpPr/>
          <p:nvPr/>
        </p:nvGrpSpPr>
        <p:grpSpPr>
          <a:xfrm>
            <a:off x="2418021" y="406400"/>
            <a:ext cx="6611679" cy="5569982"/>
            <a:chOff x="2418021" y="406400"/>
            <a:chExt cx="6611679" cy="556998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1C99DC5-0291-4C41-C242-5D348327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021" y="406400"/>
              <a:ext cx="6611679" cy="5200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CECAC7-A208-CEC1-7043-9E2757AA6071}"/>
                </a:ext>
              </a:extLst>
            </p:cNvPr>
            <p:cNvSpPr txBox="1"/>
            <p:nvPr/>
          </p:nvSpPr>
          <p:spPr>
            <a:xfrm>
              <a:off x="7543800" y="5607050"/>
              <a:ext cx="1282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С. 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48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6A1CCF-CE0E-152F-1B9A-420CD8016412}"/>
              </a:ext>
            </a:extLst>
          </p:cNvPr>
          <p:cNvSpPr txBox="1"/>
          <p:nvPr/>
        </p:nvSpPr>
        <p:spPr>
          <a:xfrm>
            <a:off x="977900" y="1778000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Лексическое значение слова можно найти в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Толковом словаре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(рис. 2)</a:t>
            </a:r>
          </a:p>
        </p:txBody>
      </p:sp>
    </p:spTree>
    <p:extLst>
      <p:ext uri="{BB962C8B-B14F-4D97-AF65-F5344CB8AC3E}">
        <p14:creationId xmlns:p14="http://schemas.microsoft.com/office/powerpoint/2010/main" val="1745681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DDE9F0-D829-8B30-AD10-D89243BB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333375"/>
            <a:ext cx="60388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4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FB2E4-241A-DC82-1969-99E962B4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47" y="774700"/>
            <a:ext cx="7182928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61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F81CF-5E20-701F-B061-D7B14680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54380"/>
            <a:ext cx="701040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76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5F92F1-4096-3860-AFDC-72B6C537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74" y="479424"/>
            <a:ext cx="7455541" cy="53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21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F3C70F-EB4C-456C-D304-FE6AA287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860" y="0"/>
            <a:ext cx="6052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167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02A6E-880D-DA79-C15F-3B5A6B3C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764" y="1816100"/>
            <a:ext cx="803098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85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23B49B-634A-B861-3279-38B3C029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31481"/>
            <a:ext cx="6813550" cy="54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523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C9C28-DAB9-8902-EF12-2ADF6B37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273" y="1308100"/>
            <a:ext cx="7765302" cy="3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4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326199-E469-8CA5-C3DE-000A0417E34B}"/>
              </a:ext>
            </a:extLst>
          </p:cNvPr>
          <p:cNvSpPr txBox="1"/>
          <p:nvPr/>
        </p:nvSpPr>
        <p:spPr>
          <a:xfrm>
            <a:off x="1253067" y="2712535"/>
            <a:ext cx="960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Канакина В. П. Русский язык, 4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13870262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225AC-974E-F2D1-A69A-182A7C411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6"/>
          <a:stretch/>
        </p:blipFill>
        <p:spPr>
          <a:xfrm>
            <a:off x="1299833" y="1270000"/>
            <a:ext cx="7717168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DCECD4-EDCB-F408-4BD8-DBA1C9C6D7BB}"/>
              </a:ext>
            </a:extLst>
          </p:cNvPr>
          <p:cNvSpPr/>
          <p:nvPr/>
        </p:nvSpPr>
        <p:spPr>
          <a:xfrm>
            <a:off x="3577291" y="541635"/>
            <a:ext cx="3665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Повторяем!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B89603-442F-207F-D2B0-6E0221F4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1003300"/>
            <a:ext cx="5715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C7CFF-CE13-4E39-6BAA-893E87914184}"/>
              </a:ext>
            </a:extLst>
          </p:cNvPr>
          <p:cNvSpPr txBox="1"/>
          <p:nvPr/>
        </p:nvSpPr>
        <p:spPr>
          <a:xfrm>
            <a:off x="5600700" y="2146300"/>
            <a:ext cx="595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4. Рассмотрите схему и ответьте на вопрос </a:t>
            </a:r>
            <a:r>
              <a:rPr lang="ru-RU" sz="3600" b="1" i="1" dirty="0">
                <a:solidFill>
                  <a:srgbClr val="7030A0"/>
                </a:solidFill>
              </a:rPr>
              <a:t>«Какими могут быть слова по значению?» </a:t>
            </a:r>
          </a:p>
        </p:txBody>
      </p:sp>
    </p:spTree>
    <p:extLst>
      <p:ext uri="{BB962C8B-B14F-4D97-AF65-F5344CB8AC3E}">
        <p14:creationId xmlns:p14="http://schemas.microsoft.com/office/powerpoint/2010/main" val="12588331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910BC7-E7D7-3A74-69AE-F0295F8C8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0" y="549275"/>
            <a:ext cx="64389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47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A518C-BB74-3E32-5826-E292FBED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"/>
          <a:stretch/>
        </p:blipFill>
        <p:spPr>
          <a:xfrm>
            <a:off x="1765300" y="1739900"/>
            <a:ext cx="7460406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75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C27825-AC7E-BD22-237E-024E1E97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03" y="1511300"/>
            <a:ext cx="7617097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9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25357-41A9-C68A-0077-BB85DD1B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1" y="1270000"/>
            <a:ext cx="81915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7D95F8-9C84-4B02-2A1E-2BE11BD83145}"/>
              </a:ext>
            </a:extLst>
          </p:cNvPr>
          <p:cNvSpPr/>
          <p:nvPr/>
        </p:nvSpPr>
        <p:spPr>
          <a:xfrm>
            <a:off x="1662938" y="1731202"/>
            <a:ext cx="852746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Примеры заданий </a:t>
            </a:r>
          </a:p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 разделу «Лексикология» </a:t>
            </a:r>
          </a:p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ВПР</a:t>
            </a:r>
          </a:p>
        </p:txBody>
      </p:sp>
    </p:spTree>
    <p:extLst>
      <p:ext uri="{BB962C8B-B14F-4D97-AF65-F5344CB8AC3E}">
        <p14:creationId xmlns:p14="http://schemas.microsoft.com/office/powerpoint/2010/main" val="2795551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58258-5512-DA85-F56E-37980D50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86" y="440267"/>
            <a:ext cx="9168553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62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250EA7-5025-B830-5952-C4D764B2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14" y="2489200"/>
            <a:ext cx="1015338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389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F9690-E234-0426-8FAF-B6972CC1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10" y="1549400"/>
            <a:ext cx="10053524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76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8427BC-3665-2CD4-8BA0-B212F7DF187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FA219-507B-94DB-9391-AFEE604BCFC9}"/>
              </a:ext>
            </a:extLst>
          </p:cNvPr>
          <p:cNvSpPr txBox="1"/>
          <p:nvPr/>
        </p:nvSpPr>
        <p:spPr>
          <a:xfrm>
            <a:off x="626533" y="2641600"/>
            <a:ext cx="8856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0" dirty="0">
                <a:solidFill>
                  <a:srgbClr val="5E5E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kovtun_ov@asou-mo.ru</a:t>
            </a:r>
            <a:endParaRPr lang="en-US" sz="2400" b="1" i="0" dirty="0">
              <a:solidFill>
                <a:srgbClr val="5F636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5A138-9339-FE4F-DFAE-E533D47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7" y="27813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6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4703-7AFE-46A4-92F4-68D82A92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30" y="474181"/>
            <a:ext cx="3951914" cy="1325563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  <a:cs typeface="+mn-cs"/>
              </a:rPr>
              <a:t>Проверь себя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A5CFD-009D-4C98-B2DD-439B7543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30" y="1799744"/>
            <a:ext cx="3796717" cy="37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5754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12767</TotalTime>
  <Words>1583</Words>
  <Application>Microsoft Office PowerPoint</Application>
  <PresentationFormat>Широкоэкранный</PresentationFormat>
  <Paragraphs>214</Paragraphs>
  <Slides>99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4" baseType="lpstr">
      <vt:lpstr>Arial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Мельник Анна Анатольевна</cp:lastModifiedBy>
  <cp:revision>43</cp:revision>
  <cp:lastPrinted>2022-01-13T14:31:19Z</cp:lastPrinted>
  <dcterms:created xsi:type="dcterms:W3CDTF">2022-01-13T13:40:39Z</dcterms:created>
  <dcterms:modified xsi:type="dcterms:W3CDTF">2023-11-03T08:57:04Z</dcterms:modified>
</cp:coreProperties>
</file>