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</p:sldIdLst>
  <p:sldSz cy="6858000" cx="12192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9" roundtripDataSignature="AMtx7mi2F1p99FqGfl7pcKjj+g1qkH3I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customschemas.google.com/relationships/presentationmetadata" Target="meta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4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5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6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7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8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9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0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1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2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3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4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5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6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7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8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9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0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1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2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3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4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5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6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7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8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9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0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1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1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2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3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4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4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5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5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6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6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7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7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8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8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9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9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0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0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1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1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2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2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3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4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4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5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5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6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6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7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7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58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9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9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0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60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1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61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2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2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3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4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64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:notes"/>
          <p:cNvSpPr/>
          <p:nvPr>
            <p:ph idx="2" type="sldImg"/>
          </p:nvPr>
        </p:nvSpPr>
        <p:spPr>
          <a:xfrm>
            <a:off x="1133150" y="744475"/>
            <a:ext cx="4532000" cy="3722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7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7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7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7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7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Relationship Id="rId5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Relationship Id="rId4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jpg"/><Relationship Id="rId4" Type="http://schemas.openxmlformats.org/officeDocument/2006/relationships/image" Target="../media/image60.jpg"/><Relationship Id="rId5" Type="http://schemas.openxmlformats.org/officeDocument/2006/relationships/image" Target="../media/image5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hyperlink" Target="mailto:sinyavskayaalena@gmail.com" TargetMode="External"/><Relationship Id="rId4" Type="http://schemas.openxmlformats.org/officeDocument/2006/relationships/hyperlink" Target="https://forms.gle/YrSoja76LULcXDNX7" TargetMode="External"/><Relationship Id="rId5" Type="http://schemas.openxmlformats.org/officeDocument/2006/relationships/image" Target="../media/image63.png"/><Relationship Id="rId6" Type="http://schemas.openxmlformats.org/officeDocument/2006/relationships/image" Target="../media/image6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542473" y="2521059"/>
            <a:ext cx="841349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Модуль 3</a:t>
            </a:r>
            <a:endParaRPr/>
          </a:p>
        </p:txBody>
      </p:sp>
      <p:sp>
        <p:nvSpPr>
          <p:cNvPr id="85" name="Google Shape;85;p1"/>
          <p:cNvSpPr txBox="1"/>
          <p:nvPr/>
        </p:nvSpPr>
        <p:spPr>
          <a:xfrm>
            <a:off x="1002590" y="4446941"/>
            <a:ext cx="75884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Занятие 1.  Лексика и лексикология. Лексическое значение слова</a:t>
            </a: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4379874" y="5570951"/>
            <a:ext cx="78121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Синявская Елена Валентиновна, учитель начальных классов, 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549" y="1646766"/>
            <a:ext cx="10314051" cy="3213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0"/>
          <p:cNvCxnSpPr/>
          <p:nvPr/>
        </p:nvCxnSpPr>
        <p:spPr>
          <a:xfrm>
            <a:off x="1769535" y="2133600"/>
            <a:ext cx="160867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10"/>
          <p:cNvCxnSpPr/>
          <p:nvPr/>
        </p:nvCxnSpPr>
        <p:spPr>
          <a:xfrm>
            <a:off x="1803401" y="3031066"/>
            <a:ext cx="160867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" name="Google Shape;152;p10"/>
          <p:cNvCxnSpPr/>
          <p:nvPr/>
        </p:nvCxnSpPr>
        <p:spPr>
          <a:xfrm>
            <a:off x="1989667" y="2116669"/>
            <a:ext cx="160867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" name="Google Shape;153;p10"/>
          <p:cNvCxnSpPr/>
          <p:nvPr/>
        </p:nvCxnSpPr>
        <p:spPr>
          <a:xfrm>
            <a:off x="2023536" y="2997201"/>
            <a:ext cx="228598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1"/>
          <p:cNvGrpSpPr/>
          <p:nvPr/>
        </p:nvGrpSpPr>
        <p:grpSpPr>
          <a:xfrm>
            <a:off x="321733" y="1200702"/>
            <a:ext cx="11206991" cy="3182405"/>
            <a:chOff x="321733" y="1200702"/>
            <a:chExt cx="11206991" cy="3182405"/>
          </a:xfrm>
        </p:grpSpPr>
        <p:pic>
          <p:nvPicPr>
            <p:cNvPr id="159" name="Google Shape;159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1733" y="1884365"/>
              <a:ext cx="11206991" cy="1255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11"/>
            <p:cNvSpPr txBox="1"/>
            <p:nvPr/>
          </p:nvSpPr>
          <p:spPr>
            <a:xfrm>
              <a:off x="677333" y="3429000"/>
              <a:ext cx="10244667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Имена существительные в словаре даются в И. п. ед. ч., за ним указывается окончание Р. п. ед. ч. и род существительного.</a:t>
              </a: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2472267" y="2116667"/>
              <a:ext cx="406400" cy="474133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2" name="Google Shape;162;p11"/>
            <p:cNvCxnSpPr/>
            <p:nvPr/>
          </p:nvCxnSpPr>
          <p:spPr>
            <a:xfrm flipH="1" rot="10800000">
              <a:off x="2666751" y="1565480"/>
              <a:ext cx="550582" cy="570026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63" name="Google Shape;163;p11"/>
            <p:cNvSpPr txBox="1"/>
            <p:nvPr/>
          </p:nvSpPr>
          <p:spPr>
            <a:xfrm>
              <a:off x="3094442" y="1200702"/>
              <a:ext cx="24980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окончание Р. п. ед. ч.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3149599" y="2150536"/>
              <a:ext cx="406400" cy="474133"/>
            </a:xfrm>
            <a:prstGeom prst="ellipse">
              <a:avLst/>
            </a:prstGeom>
            <a:noFill/>
            <a:ln cap="flat" cmpd="sng" w="28575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5" name="Google Shape;165;p11"/>
            <p:cNvCxnSpPr/>
            <p:nvPr/>
          </p:nvCxnSpPr>
          <p:spPr>
            <a:xfrm flipH="1" rot="10800000">
              <a:off x="3490346" y="1884365"/>
              <a:ext cx="1003727" cy="409605"/>
            </a:xfrm>
            <a:prstGeom prst="straightConnector1">
              <a:avLst/>
            </a:prstGeom>
            <a:noFill/>
            <a:ln cap="flat" cmpd="sng" w="28575">
              <a:solidFill>
                <a:srgbClr val="00B05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66" name="Google Shape;166;p11"/>
            <p:cNvSpPr txBox="1"/>
            <p:nvPr/>
          </p:nvSpPr>
          <p:spPr>
            <a:xfrm>
              <a:off x="4414502" y="1742297"/>
              <a:ext cx="27703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род существительного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2"/>
          <p:cNvGrpSpPr/>
          <p:nvPr/>
        </p:nvGrpSpPr>
        <p:grpSpPr>
          <a:xfrm>
            <a:off x="931332" y="1714500"/>
            <a:ext cx="11063816" cy="3490186"/>
            <a:chOff x="931332" y="1714500"/>
            <a:chExt cx="11063816" cy="3490186"/>
          </a:xfrm>
        </p:grpSpPr>
        <p:sp>
          <p:nvSpPr>
            <p:cNvPr id="172" name="Google Shape;172;p12"/>
            <p:cNvSpPr/>
            <p:nvPr/>
          </p:nvSpPr>
          <p:spPr>
            <a:xfrm>
              <a:off x="3530600" y="1714500"/>
              <a:ext cx="5130800" cy="1155700"/>
            </a:xfrm>
            <a:prstGeom prst="roundRect">
              <a:avLst>
                <a:gd fmla="val 16667" name="adj"/>
              </a:avLst>
            </a:prstGeom>
            <a:solidFill>
              <a:srgbClr val="FBE4D4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7270750" y="3822699"/>
              <a:ext cx="4555066" cy="1381987"/>
            </a:xfrm>
            <a:prstGeom prst="roundRect">
              <a:avLst>
                <a:gd fmla="val 16667" name="adj"/>
              </a:avLst>
            </a:prstGeom>
            <a:solidFill>
              <a:srgbClr val="FBE4D4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2"/>
            <p:cNvSpPr txBox="1"/>
            <p:nvPr/>
          </p:nvSpPr>
          <p:spPr>
            <a:xfrm>
              <a:off x="4216400" y="1955800"/>
              <a:ext cx="46609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Значение слова</a:t>
              </a:r>
              <a:endParaRPr/>
            </a:p>
          </p:txBody>
        </p:sp>
        <p:cxnSp>
          <p:nvCxnSpPr>
            <p:cNvPr id="175" name="Google Shape;175;p12"/>
            <p:cNvCxnSpPr/>
            <p:nvPr/>
          </p:nvCxnSpPr>
          <p:spPr>
            <a:xfrm flipH="1">
              <a:off x="3829050" y="2882900"/>
              <a:ext cx="1035050" cy="8763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76" name="Google Shape;176;p12"/>
            <p:cNvCxnSpPr/>
            <p:nvPr/>
          </p:nvCxnSpPr>
          <p:spPr>
            <a:xfrm>
              <a:off x="6972299" y="2870200"/>
              <a:ext cx="1257300" cy="914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77" name="Google Shape;177;p12"/>
            <p:cNvSpPr/>
            <p:nvPr/>
          </p:nvSpPr>
          <p:spPr>
            <a:xfrm>
              <a:off x="931332" y="3862718"/>
              <a:ext cx="4555067" cy="1341968"/>
            </a:xfrm>
            <a:prstGeom prst="roundRect">
              <a:avLst>
                <a:gd fmla="val 16667" name="adj"/>
              </a:avLst>
            </a:prstGeom>
            <a:solidFill>
              <a:srgbClr val="FBE4D4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2"/>
            <p:cNvSpPr txBox="1"/>
            <p:nvPr/>
          </p:nvSpPr>
          <p:spPr>
            <a:xfrm>
              <a:off x="931333" y="4190526"/>
              <a:ext cx="455506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Однозначное слово</a:t>
              </a:r>
              <a:endParaRPr/>
            </a:p>
          </p:txBody>
        </p:sp>
        <p:sp>
          <p:nvSpPr>
            <p:cNvPr id="179" name="Google Shape;179;p12"/>
            <p:cNvSpPr txBox="1"/>
            <p:nvPr/>
          </p:nvSpPr>
          <p:spPr>
            <a:xfrm>
              <a:off x="7440083" y="4190526"/>
              <a:ext cx="45550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Многозначное слово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/>
          </a:blip>
          <a:srcRect b="0" l="0" r="0" t="4659"/>
          <a:stretch/>
        </p:blipFill>
        <p:spPr>
          <a:xfrm>
            <a:off x="566893" y="2539999"/>
            <a:ext cx="11205615" cy="150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 b="0" l="0" r="1672" t="4689"/>
          <a:stretch/>
        </p:blipFill>
        <p:spPr>
          <a:xfrm>
            <a:off x="980665" y="2269067"/>
            <a:ext cx="9145469" cy="2624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5"/>
          <p:cNvGrpSpPr/>
          <p:nvPr/>
        </p:nvGrpSpPr>
        <p:grpSpPr>
          <a:xfrm>
            <a:off x="931332" y="1714500"/>
            <a:ext cx="10894484" cy="3490186"/>
            <a:chOff x="931332" y="1714500"/>
            <a:chExt cx="10894484" cy="3490186"/>
          </a:xfrm>
        </p:grpSpPr>
        <p:sp>
          <p:nvSpPr>
            <p:cNvPr id="195" name="Google Shape;195;p15"/>
            <p:cNvSpPr/>
            <p:nvPr/>
          </p:nvSpPr>
          <p:spPr>
            <a:xfrm>
              <a:off x="3530600" y="1714500"/>
              <a:ext cx="5130800" cy="1155700"/>
            </a:xfrm>
            <a:prstGeom prst="roundRect">
              <a:avLst>
                <a:gd fmla="val 16667" name="adj"/>
              </a:avLst>
            </a:prstGeom>
            <a:solidFill>
              <a:srgbClr val="FBE4D4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7270750" y="3822699"/>
              <a:ext cx="4555066" cy="1381987"/>
            </a:xfrm>
            <a:prstGeom prst="roundRect">
              <a:avLst>
                <a:gd fmla="val 16667" name="adj"/>
              </a:avLst>
            </a:prstGeom>
            <a:solidFill>
              <a:srgbClr val="FBE4D4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5"/>
            <p:cNvSpPr txBox="1"/>
            <p:nvPr/>
          </p:nvSpPr>
          <p:spPr>
            <a:xfrm>
              <a:off x="4216400" y="1955800"/>
              <a:ext cx="46609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Значение слова</a:t>
              </a:r>
              <a:endParaRPr/>
            </a:p>
          </p:txBody>
        </p:sp>
        <p:cxnSp>
          <p:nvCxnSpPr>
            <p:cNvPr id="198" name="Google Shape;198;p15"/>
            <p:cNvCxnSpPr/>
            <p:nvPr/>
          </p:nvCxnSpPr>
          <p:spPr>
            <a:xfrm flipH="1">
              <a:off x="3829050" y="2882900"/>
              <a:ext cx="1035050" cy="8763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99" name="Google Shape;199;p15"/>
            <p:cNvCxnSpPr/>
            <p:nvPr/>
          </p:nvCxnSpPr>
          <p:spPr>
            <a:xfrm>
              <a:off x="6972299" y="2870200"/>
              <a:ext cx="1257300" cy="914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200" name="Google Shape;200;p15"/>
            <p:cNvSpPr/>
            <p:nvPr/>
          </p:nvSpPr>
          <p:spPr>
            <a:xfrm>
              <a:off x="931332" y="3862718"/>
              <a:ext cx="4555067" cy="1341968"/>
            </a:xfrm>
            <a:prstGeom prst="roundRect">
              <a:avLst>
                <a:gd fmla="val 16667" name="adj"/>
              </a:avLst>
            </a:prstGeom>
            <a:solidFill>
              <a:srgbClr val="FBE4D4"/>
            </a:solidFill>
            <a:ln cap="flat" cmpd="sng" w="12700">
              <a:solidFill>
                <a:srgbClr val="FBE4D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5"/>
            <p:cNvSpPr txBox="1"/>
            <p:nvPr/>
          </p:nvSpPr>
          <p:spPr>
            <a:xfrm>
              <a:off x="931333" y="4190526"/>
              <a:ext cx="455506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Прямое значение</a:t>
              </a:r>
              <a:endParaRPr/>
            </a:p>
          </p:txBody>
        </p:sp>
        <p:sp>
          <p:nvSpPr>
            <p:cNvPr id="202" name="Google Shape;202;p15"/>
            <p:cNvSpPr txBox="1"/>
            <p:nvPr/>
          </p:nvSpPr>
          <p:spPr>
            <a:xfrm>
              <a:off x="7270751" y="4135492"/>
              <a:ext cx="45550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Переносное значение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7999" y="1422400"/>
            <a:ext cx="9093333" cy="3725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6"/>
          <p:cNvSpPr txBox="1"/>
          <p:nvPr/>
        </p:nvSpPr>
        <p:spPr>
          <a:xfrm>
            <a:off x="4189976" y="5435600"/>
            <a:ext cx="52588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2 класс, 1 часть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811" y="2022474"/>
            <a:ext cx="10904703" cy="187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"/>
          <p:cNvSpPr txBox="1"/>
          <p:nvPr/>
        </p:nvSpPr>
        <p:spPr>
          <a:xfrm>
            <a:off x="694266" y="1394305"/>
            <a:ext cx="11040534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Фразеологизм</a:t>
            </a:r>
            <a:r>
              <a:rPr b="0" i="0" lang="ru-RU" sz="3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 </a:t>
            </a:r>
            <a:r>
              <a:rPr i="0" lang="ru-RU" sz="3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устойчивое неделимое сочетание слов, употребляемое в переносном смысле.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Фразеологизм можно заменить одним словом. Если убрать или заменить какое-нибудь слово во фразеологизме, он уже не будет иметь присущего ему значения (сравните: повесил нос и повесил пальто), потому что фразеологизмы — это исторически сложившиеся выражения, которые имеют устойчивый состав.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6467" y="1790700"/>
            <a:ext cx="5334000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567" y="1172632"/>
            <a:ext cx="3599966" cy="522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/>
          <p:cNvPicPr preferRelativeResize="0"/>
          <p:nvPr/>
        </p:nvPicPr>
        <p:blipFill rotWithShape="1">
          <a:blip r:embed="rId5">
            <a:alphaModFix/>
          </a:blip>
          <a:srcRect b="2591" l="14060" r="5697" t="2227"/>
          <a:stretch/>
        </p:blipFill>
        <p:spPr>
          <a:xfrm>
            <a:off x="7425266" y="1375835"/>
            <a:ext cx="3141133" cy="49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622300" y="1232020"/>
            <a:ext cx="10566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>
                <a:solidFill>
                  <a:srgbClr val="3237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Лексика</a:t>
            </a:r>
            <a:r>
              <a:rPr b="0" i="0" lang="ru-RU" sz="3200">
                <a:solidFill>
                  <a:srgbClr val="3237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это совокупность слов языка, словарный состав.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749300" y="1912035"/>
            <a:ext cx="105664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>
                <a:solidFill>
                  <a:srgbClr val="3237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Термин «лексика» греческого происхождения: «lexikos» – «относящийся к слову».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22300" y="3084493"/>
            <a:ext cx="101600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>
                <a:solidFill>
                  <a:srgbClr val="3237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Раздел языкознания, который занимается изучением лексики, называется </a:t>
            </a:r>
            <a:r>
              <a:rPr b="1" i="0" lang="ru-RU" sz="3200">
                <a:solidFill>
                  <a:srgbClr val="3237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лексикологией</a:t>
            </a:r>
            <a:r>
              <a:rPr b="0" i="0" lang="ru-RU" sz="3200">
                <a:solidFill>
                  <a:srgbClr val="3237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>
                <a:solidFill>
                  <a:srgbClr val="3237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значит, что наукой, изучающей слова с точки зрения их смыслового значения, является не лексика, а лексикология.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0"/>
          <p:cNvPicPr preferRelativeResize="0"/>
          <p:nvPr/>
        </p:nvPicPr>
        <p:blipFill rotWithShape="1">
          <a:blip r:embed="rId3">
            <a:alphaModFix/>
          </a:blip>
          <a:srcRect b="6482" l="6666" r="11110" t="21667"/>
          <a:stretch/>
        </p:blipFill>
        <p:spPr>
          <a:xfrm>
            <a:off x="438000" y="1049867"/>
            <a:ext cx="7802598" cy="511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0"/>
          <p:cNvPicPr preferRelativeResize="0"/>
          <p:nvPr/>
        </p:nvPicPr>
        <p:blipFill rotWithShape="1">
          <a:blip r:embed="rId4">
            <a:alphaModFix/>
          </a:blip>
          <a:srcRect b="10124" l="10250" r="57527" t="25431"/>
          <a:stretch/>
        </p:blipFill>
        <p:spPr>
          <a:xfrm>
            <a:off x="8009466" y="1049866"/>
            <a:ext cx="3409245" cy="5113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7975" y="47625"/>
            <a:ext cx="6496050" cy="67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524000"/>
            <a:ext cx="62484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2"/>
          <p:cNvSpPr txBox="1"/>
          <p:nvPr/>
        </p:nvSpPr>
        <p:spPr>
          <a:xfrm>
            <a:off x="4622800" y="3233777"/>
            <a:ext cx="1803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Рис. 1</a:t>
            </a:r>
            <a:endParaRPr/>
          </a:p>
        </p:txBody>
      </p:sp>
      <p:pic>
        <p:nvPicPr>
          <p:cNvPr id="243" name="Google Shape;24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" y="3844478"/>
            <a:ext cx="60198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2"/>
          <p:cNvSpPr txBox="1"/>
          <p:nvPr/>
        </p:nvSpPr>
        <p:spPr>
          <a:xfrm>
            <a:off x="4749800" y="4530881"/>
            <a:ext cx="1803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Рис. 2</a:t>
            </a:r>
            <a:endParaRPr/>
          </a:p>
        </p:txBody>
      </p:sp>
      <p:pic>
        <p:nvPicPr>
          <p:cNvPr id="245" name="Google Shape;245;p22"/>
          <p:cNvPicPr preferRelativeResize="0"/>
          <p:nvPr/>
        </p:nvPicPr>
        <p:blipFill rotWithShape="1">
          <a:blip r:embed="rId5">
            <a:alphaModFix/>
          </a:blip>
          <a:srcRect b="0" l="0" r="16456" t="3910"/>
          <a:stretch/>
        </p:blipFill>
        <p:spPr>
          <a:xfrm>
            <a:off x="304801" y="4953561"/>
            <a:ext cx="6248400" cy="54915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2"/>
          <p:cNvSpPr txBox="1"/>
          <p:nvPr/>
        </p:nvSpPr>
        <p:spPr>
          <a:xfrm>
            <a:off x="4902200" y="5496081"/>
            <a:ext cx="1803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Рис. 3</a:t>
            </a:r>
            <a:endParaRPr/>
          </a:p>
        </p:txBody>
      </p:sp>
      <p:sp>
        <p:nvSpPr>
          <p:cNvPr id="247" name="Google Shape;247;p22"/>
          <p:cNvSpPr txBox="1"/>
          <p:nvPr/>
        </p:nvSpPr>
        <p:spPr>
          <a:xfrm>
            <a:off x="7353300" y="2398554"/>
            <a:ext cx="43434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каком рисунке приводится словарная статья </a:t>
            </a:r>
            <a:r>
              <a:rPr b="1" i="1" lang="ru-RU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многозначного</a:t>
            </a:r>
            <a:r>
              <a:rPr lang="ru-RU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слова?</a:t>
            </a:r>
            <a:endParaRPr/>
          </a:p>
        </p:txBody>
      </p:sp>
      <p:sp>
        <p:nvSpPr>
          <p:cNvPr id="248" name="Google Shape;248;p22"/>
          <p:cNvSpPr/>
          <p:nvPr/>
        </p:nvSpPr>
        <p:spPr>
          <a:xfrm>
            <a:off x="3591852" y="300335"/>
            <a:ext cx="500829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Проверьте себя!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/>
          <p:nvPr/>
        </p:nvSpPr>
        <p:spPr>
          <a:xfrm>
            <a:off x="3280839" y="300335"/>
            <a:ext cx="56303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Правильный ответ</a:t>
            </a:r>
            <a:endParaRPr/>
          </a:p>
        </p:txBody>
      </p:sp>
      <p:sp>
        <p:nvSpPr>
          <p:cNvPr id="254" name="Google Shape;254;p23"/>
          <p:cNvSpPr txBox="1"/>
          <p:nvPr/>
        </p:nvSpPr>
        <p:spPr>
          <a:xfrm>
            <a:off x="4762500" y="1726912"/>
            <a:ext cx="2413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1</a:t>
            </a:r>
            <a:endParaRPr/>
          </a:p>
        </p:txBody>
      </p:sp>
      <p:pic>
        <p:nvPicPr>
          <p:cNvPr id="255" name="Google Shape;2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8300" y="3124200"/>
            <a:ext cx="62484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 rotWithShape="1">
          <a:blip r:embed="rId3">
            <a:alphaModFix/>
          </a:blip>
          <a:srcRect b="0" l="4268" r="0" t="0"/>
          <a:stretch/>
        </p:blipFill>
        <p:spPr>
          <a:xfrm>
            <a:off x="1714498" y="3983475"/>
            <a:ext cx="697865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4">
            <a:alphaModFix/>
          </a:blip>
          <a:srcRect b="15999" l="5854" r="0" t="4001"/>
          <a:stretch/>
        </p:blipFill>
        <p:spPr>
          <a:xfrm>
            <a:off x="1384299" y="2652063"/>
            <a:ext cx="6877051" cy="27652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4"/>
          <p:cNvSpPr/>
          <p:nvPr/>
        </p:nvSpPr>
        <p:spPr>
          <a:xfrm>
            <a:off x="3591852" y="160635"/>
            <a:ext cx="500829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Проверьте себя!</a:t>
            </a:r>
            <a:endParaRPr/>
          </a:p>
        </p:txBody>
      </p:sp>
      <p:sp>
        <p:nvSpPr>
          <p:cNvPr id="263" name="Google Shape;263;p24"/>
          <p:cNvSpPr txBox="1"/>
          <p:nvPr/>
        </p:nvSpPr>
        <p:spPr>
          <a:xfrm>
            <a:off x="6095999" y="3062230"/>
            <a:ext cx="1803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Рис. 1</a:t>
            </a:r>
            <a:endParaRPr/>
          </a:p>
        </p:txBody>
      </p:sp>
      <p:sp>
        <p:nvSpPr>
          <p:cNvPr id="264" name="Google Shape;264;p24"/>
          <p:cNvSpPr txBox="1"/>
          <p:nvPr/>
        </p:nvSpPr>
        <p:spPr>
          <a:xfrm>
            <a:off x="6299199" y="5250894"/>
            <a:ext cx="1803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Рис. 2</a:t>
            </a:r>
            <a:endParaRPr/>
          </a:p>
        </p:txBody>
      </p:sp>
      <p:sp>
        <p:nvSpPr>
          <p:cNvPr id="265" name="Google Shape;265;p24"/>
          <p:cNvSpPr txBox="1"/>
          <p:nvPr/>
        </p:nvSpPr>
        <p:spPr>
          <a:xfrm>
            <a:off x="1384299" y="1612001"/>
            <a:ext cx="98298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какого многозначного слова (рис. 1 - 2) есть </a:t>
            </a:r>
            <a:r>
              <a:rPr b="1" i="1" lang="ru-RU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переносное</a:t>
            </a:r>
            <a:r>
              <a:rPr lang="ru-RU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значение?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/>
          <p:nvPr/>
        </p:nvSpPr>
        <p:spPr>
          <a:xfrm>
            <a:off x="3280839" y="300335"/>
            <a:ext cx="56303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Правильный ответ</a:t>
            </a:r>
            <a:endParaRPr/>
          </a:p>
        </p:txBody>
      </p:sp>
      <p:sp>
        <p:nvSpPr>
          <p:cNvPr id="271" name="Google Shape;271;p25"/>
          <p:cNvSpPr txBox="1"/>
          <p:nvPr/>
        </p:nvSpPr>
        <p:spPr>
          <a:xfrm>
            <a:off x="4762500" y="1726912"/>
            <a:ext cx="2413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Рисунок 2</a:t>
            </a:r>
            <a:endParaRPr/>
          </a:p>
        </p:txBody>
      </p:sp>
      <p:pic>
        <p:nvPicPr>
          <p:cNvPr id="272" name="Google Shape;272;p25"/>
          <p:cNvPicPr preferRelativeResize="0"/>
          <p:nvPr/>
        </p:nvPicPr>
        <p:blipFill rotWithShape="1">
          <a:blip r:embed="rId3">
            <a:alphaModFix/>
          </a:blip>
          <a:srcRect b="0" l="4268" r="0" t="0"/>
          <a:stretch/>
        </p:blipFill>
        <p:spPr>
          <a:xfrm>
            <a:off x="1028698" y="2728952"/>
            <a:ext cx="9581522" cy="137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/>
          <p:nvPr/>
        </p:nvSpPr>
        <p:spPr>
          <a:xfrm>
            <a:off x="437128" y="1849735"/>
            <a:ext cx="11012951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Примеры заданий по лексикологии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(учебник В. П. Канакиной, 1- 4 класс)</a:t>
            </a:r>
            <a:endParaRPr b="0" sz="5400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/>
          <p:nvPr/>
        </p:nvSpPr>
        <p:spPr>
          <a:xfrm>
            <a:off x="1591733" y="2658532"/>
            <a:ext cx="77300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1 класс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8"/>
          <p:cNvPicPr preferRelativeResize="0"/>
          <p:nvPr/>
        </p:nvPicPr>
        <p:blipFill rotWithShape="1">
          <a:blip r:embed="rId3">
            <a:alphaModFix/>
          </a:blip>
          <a:srcRect b="-3377" l="10300" r="768" t="3378"/>
          <a:stretch/>
        </p:blipFill>
        <p:spPr>
          <a:xfrm>
            <a:off x="1206686" y="1117600"/>
            <a:ext cx="8994395" cy="431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9"/>
          <p:cNvPicPr preferRelativeResize="0"/>
          <p:nvPr/>
        </p:nvPicPr>
        <p:blipFill rotWithShape="1">
          <a:blip r:embed="rId3">
            <a:alphaModFix/>
          </a:blip>
          <a:srcRect b="-1640" l="8572" r="13386" t="13114"/>
          <a:stretch/>
        </p:blipFill>
        <p:spPr>
          <a:xfrm>
            <a:off x="1257300" y="3429000"/>
            <a:ext cx="7251700" cy="76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299" y="2232025"/>
            <a:ext cx="9690101" cy="838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b="17240" l="19544" r="4091" t="46801"/>
          <a:stretch/>
        </p:blipFill>
        <p:spPr>
          <a:xfrm>
            <a:off x="953448" y="901700"/>
            <a:ext cx="9035101" cy="52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b="14050" l="9697" r="0" t="0"/>
          <a:stretch/>
        </p:blipFill>
        <p:spPr>
          <a:xfrm>
            <a:off x="1846550" y="909638"/>
            <a:ext cx="7618666" cy="503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1"/>
          <p:cNvPicPr preferRelativeResize="0"/>
          <p:nvPr/>
        </p:nvPicPr>
        <p:blipFill rotWithShape="1">
          <a:blip r:embed="rId3">
            <a:alphaModFix/>
          </a:blip>
          <a:srcRect b="11979" l="0" r="7583" t="0"/>
          <a:stretch/>
        </p:blipFill>
        <p:spPr>
          <a:xfrm>
            <a:off x="2227790" y="355600"/>
            <a:ext cx="6696077" cy="5723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2"/>
          <p:cNvSpPr txBox="1"/>
          <p:nvPr/>
        </p:nvSpPr>
        <p:spPr>
          <a:xfrm>
            <a:off x="1193800" y="2533134"/>
            <a:ext cx="9804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2 класс, 1 часть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3"/>
          <p:cNvPicPr preferRelativeResize="0"/>
          <p:nvPr/>
        </p:nvPicPr>
        <p:blipFill rotWithShape="1">
          <a:blip r:embed="rId3">
            <a:alphaModFix/>
          </a:blip>
          <a:srcRect b="0" l="0" r="8330" t="0"/>
          <a:stretch/>
        </p:blipFill>
        <p:spPr>
          <a:xfrm>
            <a:off x="0" y="159808"/>
            <a:ext cx="8619067" cy="569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4"/>
          <p:cNvPicPr preferRelativeResize="0"/>
          <p:nvPr/>
        </p:nvPicPr>
        <p:blipFill rotWithShape="1">
          <a:blip r:embed="rId3">
            <a:alphaModFix/>
          </a:blip>
          <a:srcRect b="9958" l="9817" r="0" t="0"/>
          <a:stretch/>
        </p:blipFill>
        <p:spPr>
          <a:xfrm>
            <a:off x="2209581" y="352425"/>
            <a:ext cx="7363043" cy="65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6525" y="38100"/>
            <a:ext cx="6838950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6"/>
          <p:cNvPicPr preferRelativeResize="0"/>
          <p:nvPr/>
        </p:nvPicPr>
        <p:blipFill rotWithShape="1">
          <a:blip r:embed="rId3">
            <a:alphaModFix/>
          </a:blip>
          <a:srcRect b="0" l="11054" r="0" t="0"/>
          <a:stretch/>
        </p:blipFill>
        <p:spPr>
          <a:xfrm>
            <a:off x="778934" y="491067"/>
            <a:ext cx="9693218" cy="6366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4429" y="793749"/>
            <a:ext cx="7457779" cy="4929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8"/>
          <p:cNvPicPr preferRelativeResize="0"/>
          <p:nvPr/>
        </p:nvPicPr>
        <p:blipFill rotWithShape="1">
          <a:blip r:embed="rId3">
            <a:alphaModFix/>
          </a:blip>
          <a:srcRect b="0" l="0" r="9956" t="0"/>
          <a:stretch/>
        </p:blipFill>
        <p:spPr>
          <a:xfrm>
            <a:off x="721741" y="1055156"/>
            <a:ext cx="9370526" cy="5481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460721" cy="702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4"/>
          <p:cNvGrpSpPr/>
          <p:nvPr/>
        </p:nvGrpSpPr>
        <p:grpSpPr>
          <a:xfrm>
            <a:off x="1708150" y="1714500"/>
            <a:ext cx="9340850" cy="3117850"/>
            <a:chOff x="1708150" y="1714500"/>
            <a:chExt cx="9340850" cy="3117850"/>
          </a:xfrm>
        </p:grpSpPr>
        <p:sp>
          <p:nvSpPr>
            <p:cNvPr id="104" name="Google Shape;104;p4"/>
            <p:cNvSpPr/>
            <p:nvPr/>
          </p:nvSpPr>
          <p:spPr>
            <a:xfrm>
              <a:off x="3530600" y="1714500"/>
              <a:ext cx="5130800" cy="1155700"/>
            </a:xfrm>
            <a:prstGeom prst="roundRect">
              <a:avLst>
                <a:gd fmla="val 16667" name="adj"/>
              </a:avLst>
            </a:prstGeom>
            <a:solidFill>
              <a:srgbClr val="DDEAF6"/>
            </a:solidFill>
            <a:ln cap="flat" cmpd="sng" w="12700">
              <a:solidFill>
                <a:srgbClr val="2641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270750" y="3822700"/>
              <a:ext cx="3778250" cy="1009650"/>
            </a:xfrm>
            <a:prstGeom prst="roundRect">
              <a:avLst>
                <a:gd fmla="val 16667" name="adj"/>
              </a:avLst>
            </a:prstGeom>
            <a:solidFill>
              <a:srgbClr val="DDEAF6"/>
            </a:solidFill>
            <a:ln cap="flat" cmpd="sng" w="12700">
              <a:solidFill>
                <a:srgbClr val="2641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4"/>
            <p:cNvSpPr txBox="1"/>
            <p:nvPr/>
          </p:nvSpPr>
          <p:spPr>
            <a:xfrm>
              <a:off x="4216400" y="1955800"/>
              <a:ext cx="46609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Значение слова</a:t>
              </a:r>
              <a:endParaRPr/>
            </a:p>
          </p:txBody>
        </p:sp>
        <p:cxnSp>
          <p:nvCxnSpPr>
            <p:cNvPr id="107" name="Google Shape;107;p4"/>
            <p:cNvCxnSpPr/>
            <p:nvPr/>
          </p:nvCxnSpPr>
          <p:spPr>
            <a:xfrm flipH="1">
              <a:off x="3829050" y="2882900"/>
              <a:ext cx="1035050" cy="8763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6972299" y="2870200"/>
              <a:ext cx="1257300" cy="9144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09" name="Google Shape;109;p4"/>
            <p:cNvSpPr/>
            <p:nvPr/>
          </p:nvSpPr>
          <p:spPr>
            <a:xfrm>
              <a:off x="1708150" y="3822700"/>
              <a:ext cx="3778250" cy="914400"/>
            </a:xfrm>
            <a:prstGeom prst="roundRect">
              <a:avLst>
                <a:gd fmla="val 16667" name="adj"/>
              </a:avLst>
            </a:prstGeom>
            <a:solidFill>
              <a:srgbClr val="DDEAF6"/>
            </a:solidFill>
            <a:ln cap="flat" cmpd="sng" w="12700">
              <a:solidFill>
                <a:srgbClr val="2641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4"/>
            <p:cNvSpPr txBox="1"/>
            <p:nvPr/>
          </p:nvSpPr>
          <p:spPr>
            <a:xfrm>
              <a:off x="2209800" y="3956734"/>
              <a:ext cx="3048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лексическое</a:t>
              </a:r>
              <a:endParaRPr/>
            </a:p>
          </p:txBody>
        </p:sp>
        <p:sp>
          <p:nvSpPr>
            <p:cNvPr id="111" name="Google Shape;111;p4"/>
            <p:cNvSpPr txBox="1"/>
            <p:nvPr/>
          </p:nvSpPr>
          <p:spPr>
            <a:xfrm>
              <a:off x="7600949" y="3956734"/>
              <a:ext cx="34480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грамматическое</a:t>
              </a: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 txBox="1"/>
          <p:nvPr/>
        </p:nvSpPr>
        <p:spPr>
          <a:xfrm>
            <a:off x="1168401" y="3244334"/>
            <a:ext cx="93641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3 класс, 1 часть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7649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2"/>
          <p:cNvPicPr preferRelativeResize="0"/>
          <p:nvPr/>
        </p:nvPicPr>
        <p:blipFill rotWithShape="1">
          <a:blip r:embed="rId3">
            <a:alphaModFix/>
          </a:blip>
          <a:srcRect b="41316" l="0" r="10658" t="0"/>
          <a:stretch/>
        </p:blipFill>
        <p:spPr>
          <a:xfrm>
            <a:off x="1202364" y="382058"/>
            <a:ext cx="7619903" cy="122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2"/>
          <p:cNvPicPr preferRelativeResize="0"/>
          <p:nvPr/>
        </p:nvPicPr>
        <p:blipFill rotWithShape="1">
          <a:blip r:embed="rId4">
            <a:alphaModFix/>
          </a:blip>
          <a:srcRect b="0" l="8932" r="0" t="0"/>
          <a:stretch/>
        </p:blipFill>
        <p:spPr>
          <a:xfrm>
            <a:off x="2963430" y="1818130"/>
            <a:ext cx="7767108" cy="5039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3"/>
          <p:cNvPicPr preferRelativeResize="0"/>
          <p:nvPr/>
        </p:nvPicPr>
        <p:blipFill rotWithShape="1">
          <a:blip r:embed="rId3">
            <a:alphaModFix/>
          </a:blip>
          <a:srcRect b="0" l="13415" r="0" t="0"/>
          <a:stretch/>
        </p:blipFill>
        <p:spPr>
          <a:xfrm>
            <a:off x="1998132" y="1286933"/>
            <a:ext cx="9177411" cy="326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"/>
          <p:cNvSpPr txBox="1"/>
          <p:nvPr/>
        </p:nvSpPr>
        <p:spPr>
          <a:xfrm>
            <a:off x="1253067" y="2712535"/>
            <a:ext cx="96011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4 класс, 1 часть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5"/>
          <p:cNvPicPr preferRelativeResize="0"/>
          <p:nvPr/>
        </p:nvPicPr>
        <p:blipFill rotWithShape="1">
          <a:blip r:embed="rId3">
            <a:alphaModFix/>
          </a:blip>
          <a:srcRect b="0" l="0" r="9974" t="0"/>
          <a:stretch/>
        </p:blipFill>
        <p:spPr>
          <a:xfrm>
            <a:off x="1167844" y="1429807"/>
            <a:ext cx="8585756" cy="3599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6"/>
          <p:cNvPicPr preferRelativeResize="0"/>
          <p:nvPr/>
        </p:nvPicPr>
        <p:blipFill rotWithShape="1">
          <a:blip r:embed="rId3">
            <a:alphaModFix/>
          </a:blip>
          <a:srcRect b="0" l="0" r="12131" t="0"/>
          <a:stretch/>
        </p:blipFill>
        <p:spPr>
          <a:xfrm>
            <a:off x="850957" y="1566333"/>
            <a:ext cx="7903576" cy="3725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47"/>
          <p:cNvPicPr preferRelativeResize="0"/>
          <p:nvPr/>
        </p:nvPicPr>
        <p:blipFill rotWithShape="1">
          <a:blip r:embed="rId3">
            <a:alphaModFix/>
          </a:blip>
          <a:srcRect b="0" l="10209" r="0" t="0"/>
          <a:stretch/>
        </p:blipFill>
        <p:spPr>
          <a:xfrm>
            <a:off x="2319867" y="1781174"/>
            <a:ext cx="7290858" cy="380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3840" y="135468"/>
            <a:ext cx="5799666" cy="579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5890" y="0"/>
            <a:ext cx="4165600" cy="612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35467"/>
            <a:ext cx="4300512" cy="5990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326" y="601133"/>
            <a:ext cx="3941345" cy="596053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9"/>
          <p:cNvSpPr/>
          <p:nvPr/>
        </p:nvSpPr>
        <p:spPr>
          <a:xfrm>
            <a:off x="4645654" y="296334"/>
            <a:ext cx="4534786" cy="6276144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49"/>
          <p:cNvSpPr/>
          <p:nvPr/>
        </p:nvSpPr>
        <p:spPr>
          <a:xfrm>
            <a:off x="8444089" y="1490133"/>
            <a:ext cx="3578578" cy="536786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17240" l="19544" r="4091" t="46801"/>
          <a:stretch/>
        </p:blipFill>
        <p:spPr>
          <a:xfrm>
            <a:off x="953448" y="901700"/>
            <a:ext cx="9035101" cy="52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4615" y="0"/>
            <a:ext cx="62427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1"/>
          <p:cNvPicPr preferRelativeResize="0"/>
          <p:nvPr/>
        </p:nvPicPr>
        <p:blipFill rotWithShape="1">
          <a:blip r:embed="rId3">
            <a:alphaModFix/>
          </a:blip>
          <a:srcRect b="0" l="0" r="3968" t="0"/>
          <a:stretch/>
        </p:blipFill>
        <p:spPr>
          <a:xfrm>
            <a:off x="2031548" y="752474"/>
            <a:ext cx="7010852" cy="61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4330" y="1594908"/>
            <a:ext cx="9623339" cy="3149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2741" y="1710267"/>
            <a:ext cx="9383430" cy="37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4"/>
          <p:cNvSpPr/>
          <p:nvPr/>
        </p:nvSpPr>
        <p:spPr>
          <a:xfrm>
            <a:off x="1662938" y="1731202"/>
            <a:ext cx="8527463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Примеры заданий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по разделу «Лексикология»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5400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в ВПР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55"/>
          <p:cNvGrpSpPr/>
          <p:nvPr/>
        </p:nvGrpSpPr>
        <p:grpSpPr>
          <a:xfrm>
            <a:off x="639496" y="1021251"/>
            <a:ext cx="9639037" cy="5548882"/>
            <a:chOff x="639496" y="1021251"/>
            <a:chExt cx="9639037" cy="5548882"/>
          </a:xfrm>
        </p:grpSpPr>
        <p:pic>
          <p:nvPicPr>
            <p:cNvPr id="429" name="Google Shape;429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9496" y="1021251"/>
              <a:ext cx="9639037" cy="554888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0" name="Google Shape;430;p55"/>
            <p:cNvCxnSpPr/>
            <p:nvPr/>
          </p:nvCxnSpPr>
          <p:spPr>
            <a:xfrm>
              <a:off x="1117600" y="1405467"/>
              <a:ext cx="8043333" cy="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31" name="Google Shape;431;p55"/>
            <p:cNvCxnSpPr/>
            <p:nvPr/>
          </p:nvCxnSpPr>
          <p:spPr>
            <a:xfrm>
              <a:off x="1117600" y="1659467"/>
              <a:ext cx="10160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661" y="1490132"/>
            <a:ext cx="11320527" cy="150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632" y="1257300"/>
            <a:ext cx="10891050" cy="41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186" y="440267"/>
            <a:ext cx="9168553" cy="6163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803" y="1888066"/>
            <a:ext cx="11399915" cy="3081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3900" y="374650"/>
            <a:ext cx="7391400" cy="55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020" y="1257300"/>
            <a:ext cx="11369461" cy="48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7334" y="220133"/>
            <a:ext cx="6438900" cy="67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1"/>
          <p:cNvSpPr txBox="1"/>
          <p:nvPr/>
        </p:nvSpPr>
        <p:spPr>
          <a:xfrm>
            <a:off x="4985843" y="35467"/>
            <a:ext cx="52588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1 класс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9325" y="0"/>
            <a:ext cx="54533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2"/>
          <p:cNvSpPr txBox="1"/>
          <p:nvPr/>
        </p:nvSpPr>
        <p:spPr>
          <a:xfrm>
            <a:off x="4985843" y="35467"/>
            <a:ext cx="52588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 3класс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1300" y="1019175"/>
            <a:ext cx="6629400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3"/>
          <p:cNvSpPr txBox="1"/>
          <p:nvPr/>
        </p:nvSpPr>
        <p:spPr>
          <a:xfrm>
            <a:off x="4985843" y="35467"/>
            <a:ext cx="52588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4 класс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4"/>
          <p:cNvSpPr/>
          <p:nvPr/>
        </p:nvSpPr>
        <p:spPr>
          <a:xfrm>
            <a:off x="2383753" y="1240135"/>
            <a:ext cx="678102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b="0" sz="5400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64"/>
          <p:cNvSpPr txBox="1"/>
          <p:nvPr/>
        </p:nvSpPr>
        <p:spPr>
          <a:xfrm>
            <a:off x="609755" y="2665178"/>
            <a:ext cx="885613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Вопросы и замечания можно присылать на электронную почту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sinyavskayaalena@gmail.com</a:t>
            </a: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Тестирование можно пройти по ссылке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https://forms.gle/YrSoja76LULcXDNX7</a:t>
            </a: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1" name="Google Shape;481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12847" y="2781300"/>
            <a:ext cx="4152900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qrcoder.ru/code/?https%3A%2F%2Fforms.gle%2FYrSoja76LULcXDNX7&amp;4&amp;0" id="482" name="Google Shape;482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19105" y="4152900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018" y="135467"/>
            <a:ext cx="3098515" cy="479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8963" y="270933"/>
            <a:ext cx="3485896" cy="47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3989" y="51744"/>
            <a:ext cx="3745792" cy="499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5129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/>
          <p:nvPr/>
        </p:nvSpPr>
        <p:spPr>
          <a:xfrm>
            <a:off x="6933177" y="5283200"/>
            <a:ext cx="52588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Канакина В. П. Русский язык, 1 класс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9"/>
          <p:cNvPicPr preferRelativeResize="0"/>
          <p:nvPr/>
        </p:nvPicPr>
        <p:blipFill rotWithShape="1">
          <a:blip r:embed="rId3">
            <a:alphaModFix/>
          </a:blip>
          <a:srcRect b="63458" l="0" r="0" t="5183"/>
          <a:stretch/>
        </p:blipFill>
        <p:spPr>
          <a:xfrm>
            <a:off x="982134" y="1684866"/>
            <a:ext cx="8942298" cy="3488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9"/>
          <p:cNvCxnSpPr/>
          <p:nvPr/>
        </p:nvCxnSpPr>
        <p:spPr>
          <a:xfrm>
            <a:off x="1998133" y="2150533"/>
            <a:ext cx="406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" name="Google Shape;141;p9"/>
          <p:cNvCxnSpPr/>
          <p:nvPr/>
        </p:nvCxnSpPr>
        <p:spPr>
          <a:xfrm>
            <a:off x="2048935" y="3268128"/>
            <a:ext cx="406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p9"/>
          <p:cNvCxnSpPr/>
          <p:nvPr/>
        </p:nvCxnSpPr>
        <p:spPr>
          <a:xfrm>
            <a:off x="2065868" y="4013199"/>
            <a:ext cx="406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" name="Google Shape;143;p9"/>
          <p:cNvCxnSpPr/>
          <p:nvPr/>
        </p:nvCxnSpPr>
        <p:spPr>
          <a:xfrm>
            <a:off x="2048935" y="4385732"/>
            <a:ext cx="406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" name="Google Shape;144;p9"/>
          <p:cNvCxnSpPr/>
          <p:nvPr/>
        </p:nvCxnSpPr>
        <p:spPr>
          <a:xfrm>
            <a:off x="2032002" y="4724400"/>
            <a:ext cx="406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2022-01-13T13:40:39Z</dcterms:created>
  <dc:creator>Фомина Светлана Анатольевна</dc:creator>
</cp:coreProperties>
</file>