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gI5YrSlv+d2Rucxh4gGuS9FiF+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0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4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4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57200" y="2846789"/>
            <a:ext cx="10011723" cy="4411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988695" marR="0" rtl="0" algn="ctr">
              <a:lnSpc>
                <a:spcPct val="790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Математические действия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57200" y="5456651"/>
            <a:ext cx="1107316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Янычева Галина Владимировна, учитель начальных классов, автор методических пособий по математике, член регионального методического актива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 txBox="1"/>
          <p:nvPr/>
        </p:nvSpPr>
        <p:spPr>
          <a:xfrm>
            <a:off x="721112" y="1374388"/>
            <a:ext cx="9271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Проверьте себя!</a:t>
            </a:r>
            <a:endParaRPr/>
          </a:p>
        </p:txBody>
      </p:sp>
      <p:sp>
        <p:nvSpPr>
          <p:cNvPr id="135" name="Google Shape;135;p10"/>
          <p:cNvSpPr txBox="1"/>
          <p:nvPr/>
        </p:nvSpPr>
        <p:spPr>
          <a:xfrm>
            <a:off x="1189464" y="2634037"/>
            <a:ext cx="9813072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К математическим действиям НЕ относятся:</a:t>
            </a:r>
            <a:endParaRPr/>
          </a:p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Логические действия</a:t>
            </a:r>
            <a:endParaRPr/>
          </a:p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Арифметические действия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Познавательные действия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Алгебраические действия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/>
          <p:nvPr/>
        </p:nvSpPr>
        <p:spPr>
          <a:xfrm>
            <a:off x="709961" y="1407842"/>
            <a:ext cx="9271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Проверьте себя!</a:t>
            </a:r>
            <a:endParaRPr/>
          </a:p>
        </p:txBody>
      </p:sp>
      <p:sp>
        <p:nvSpPr>
          <p:cNvPr id="141" name="Google Shape;141;p11"/>
          <p:cNvSpPr txBox="1"/>
          <p:nvPr/>
        </p:nvSpPr>
        <p:spPr>
          <a:xfrm>
            <a:off x="1189464" y="2634037"/>
            <a:ext cx="9813072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К арифметическим действиям НЕ относится:</a:t>
            </a:r>
            <a:endParaRPr/>
          </a:p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Сложение</a:t>
            </a:r>
            <a:endParaRPr/>
          </a:p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Деление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Умножение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Сравнение </a:t>
            </a:r>
            <a:endParaRPr/>
          </a:p>
          <a:p>
            <a:pPr indent="-3365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"/>
          <p:cNvSpPr txBox="1"/>
          <p:nvPr/>
        </p:nvSpPr>
        <p:spPr>
          <a:xfrm>
            <a:off x="999893" y="972944"/>
            <a:ext cx="9271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Проверьте себя!</a:t>
            </a:r>
            <a:endParaRPr/>
          </a:p>
        </p:txBody>
      </p:sp>
      <p:sp>
        <p:nvSpPr>
          <p:cNvPr id="147" name="Google Shape;147;p12"/>
          <p:cNvSpPr txBox="1"/>
          <p:nvPr/>
        </p:nvSpPr>
        <p:spPr>
          <a:xfrm>
            <a:off x="1189464" y="1976115"/>
            <a:ext cx="9813072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Выберите неверное продолжение определения действия деления.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Деление – это …..</a:t>
            </a:r>
            <a:endParaRPr/>
          </a:p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вычитание одинаковых чисел.</a:t>
            </a:r>
            <a:endParaRPr/>
          </a:p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число, показывающее сколько раз одно число содержится в другом.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результат кратного сравнения чисел.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alibri"/>
              <a:buAutoNum type="arabicParenR"/>
            </a:pPr>
            <a:r>
              <a:rPr lang="ru-RU" sz="2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действие, всегда обратное умножению.</a:t>
            </a:r>
            <a:endParaRPr/>
          </a:p>
          <a:p>
            <a:pPr indent="-3365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sz="3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"/>
          <p:cNvSpPr/>
          <p:nvPr/>
        </p:nvSpPr>
        <p:spPr>
          <a:xfrm>
            <a:off x="2705488" y="1409467"/>
            <a:ext cx="678102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Спасибо за внимание!</a:t>
            </a:r>
            <a:endParaRPr b="0" sz="5400" cap="non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035721" y="1409467"/>
            <a:ext cx="5619750" cy="443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"/>
          <p:cNvSpPr/>
          <p:nvPr/>
        </p:nvSpPr>
        <p:spPr>
          <a:xfrm>
            <a:off x="2745664" y="1409467"/>
            <a:ext cx="670068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Контрольные задания</a:t>
            </a:r>
            <a:endParaRPr b="0" sz="5400" cap="non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99070" y="2332797"/>
            <a:ext cx="3725411" cy="37254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546100" y="1168400"/>
            <a:ext cx="11087100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План занятия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Математические действиями или математические операции?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Сущность арифметических операций.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AutoNum type="arabicPeriod"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Взаимосвязи между арифметическими операциями.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/>
        </p:nvSpPr>
        <p:spPr>
          <a:xfrm>
            <a:off x="780585" y="1360449"/>
            <a:ext cx="10526751" cy="2369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ru-RU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Математическое действие = математическая операция?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3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 txBox="1"/>
          <p:nvPr/>
        </p:nvSpPr>
        <p:spPr>
          <a:xfrm>
            <a:off x="780585" y="1360449"/>
            <a:ext cx="10526751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ru-RU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Математическое действие = математическая операция!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Математические действия (операции) – это </a:t>
            </a:r>
            <a:r>
              <a:rPr b="1"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способы</a:t>
            </a:r>
            <a:r>
              <a:rPr b="1"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преобразования чисел и выражений</a:t>
            </a:r>
            <a:r>
              <a:rPr b="1"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Математические действия (операции)  - это </a:t>
            </a:r>
            <a:r>
              <a:rPr b="1"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процесс, </a:t>
            </a:r>
            <a:r>
              <a:rPr b="1"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выполняемый над одним или несколькими числами, который приводит к получению нового числа, называемого результатом.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 txBox="1"/>
          <p:nvPr/>
        </p:nvSpPr>
        <p:spPr>
          <a:xfrm>
            <a:off x="780585" y="1360449"/>
            <a:ext cx="10526700" cy="47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Классификация математических действий (операций):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5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500"/>
              <a:buFont typeface="Arial"/>
              <a:buChar char="-"/>
            </a:pPr>
            <a:r>
              <a:rPr b="1" lang="ru-RU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АРИФМЕТИЧЕСКИЕ ОПЕРАЦИИ  </a:t>
            </a:r>
            <a:endParaRPr sz="2500"/>
          </a:p>
          <a:p>
            <a:pPr indent="-438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-"/>
            </a:pPr>
            <a:r>
              <a:rPr b="1" lang="ru-RU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ЛОГИЧЕСКИЕ ОПЕРАЦИИ (если …, то….; или и другие) </a:t>
            </a:r>
            <a:endParaRPr sz="2500"/>
          </a:p>
          <a:p>
            <a:pPr indent="-438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-"/>
            </a:pPr>
            <a:r>
              <a:rPr b="1" lang="ru-RU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ТРИГОНОМЕТРИЧЕСКИЕ ОПЕРАЦИИ (синус, косинус и др.)</a:t>
            </a:r>
            <a:endParaRPr sz="2500"/>
          </a:p>
          <a:p>
            <a:pPr indent="-438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-"/>
            </a:pPr>
            <a:r>
              <a:rPr b="1" lang="ru-RU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АЛГЕБРАИЧЕСКИЕ ОПЕРАЦИИ (возведение в степень, извлечение корня и др.)</a:t>
            </a:r>
            <a:endParaRPr sz="2500"/>
          </a:p>
          <a:p>
            <a:pPr indent="-438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-"/>
            </a:pPr>
            <a:r>
              <a:rPr b="1" lang="ru-RU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ВЕРОЯТНОСТНЫЕ ОПЕРАЦИИ (расчёт вероятностей, сбор статистических данных и др.)</a:t>
            </a:r>
            <a:endParaRPr sz="2500"/>
          </a:p>
          <a:p>
            <a:pPr indent="-254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 txBox="1"/>
          <p:nvPr/>
        </p:nvSpPr>
        <p:spPr>
          <a:xfrm>
            <a:off x="6301947" y="1298666"/>
            <a:ext cx="5527932" cy="4647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Арифметические действия: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2400"/>
              <a:buFont typeface="Arial"/>
              <a:buChar char="-"/>
            </a:pPr>
            <a:r>
              <a:rPr b="1" lang="ru-RU" sz="2400">
                <a:solidFill>
                  <a:srgbClr val="111111"/>
                </a:solidFill>
                <a:latin typeface="Arial"/>
                <a:ea typeface="Arial"/>
                <a:cs typeface="Arial"/>
                <a:sym typeface="Arial"/>
              </a:rPr>
              <a:t>СЛОЖЕНИЕ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sz="2400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2400"/>
              <a:buFont typeface="Arial"/>
              <a:buChar char="-"/>
            </a:pPr>
            <a:r>
              <a:rPr b="1" lang="ru-RU" sz="2400">
                <a:solidFill>
                  <a:srgbClr val="111111"/>
                </a:solidFill>
                <a:latin typeface="Arial"/>
                <a:ea typeface="Arial"/>
                <a:cs typeface="Arial"/>
                <a:sym typeface="Arial"/>
              </a:rPr>
              <a:t>ВЫЧИТАНИЕ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sz="2400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2400"/>
              <a:buFont typeface="Arial"/>
              <a:buChar char="-"/>
            </a:pPr>
            <a:r>
              <a:rPr b="1" lang="ru-RU" sz="2400">
                <a:solidFill>
                  <a:srgbClr val="111111"/>
                </a:solidFill>
                <a:latin typeface="Arial"/>
                <a:ea typeface="Arial"/>
                <a:cs typeface="Arial"/>
                <a:sym typeface="Arial"/>
              </a:rPr>
              <a:t>УМНОЖЕНИЕ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sz="2400">
              <a:solidFill>
                <a:srgbClr val="1111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2400"/>
              <a:buFont typeface="Arial"/>
              <a:buChar char="-"/>
            </a:pPr>
            <a:r>
              <a:rPr b="1" lang="ru-RU" sz="2400">
                <a:solidFill>
                  <a:srgbClr val="111111"/>
                </a:solidFill>
                <a:latin typeface="Arial"/>
                <a:ea typeface="Arial"/>
                <a:cs typeface="Arial"/>
                <a:sym typeface="Arial"/>
              </a:rPr>
              <a:t>ДЕЛЕНИЕ 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8068" y="1646840"/>
            <a:ext cx="5064293" cy="34269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"/>
          <p:cNvSpPr txBox="1"/>
          <p:nvPr/>
        </p:nvSpPr>
        <p:spPr>
          <a:xfrm>
            <a:off x="2059258" y="1041400"/>
            <a:ext cx="8073483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 ЧЁМ МАТЕМАТИЧЕСКАЯ СУЩНОСТЬ УМНОЖЕНИЯ?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УМНОЖЕНИЕ – это сложение одинаковых слагаемых.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+ 5 + 5 = 5 х 3 = 15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 txBox="1"/>
          <p:nvPr/>
        </p:nvSpPr>
        <p:spPr>
          <a:xfrm>
            <a:off x="444843" y="2286000"/>
            <a:ext cx="11615351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/>
          <p:nvPr/>
        </p:nvSpPr>
        <p:spPr>
          <a:xfrm>
            <a:off x="2059258" y="1041400"/>
            <a:ext cx="8073483" cy="5078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 ЧЁМ МАТЕМАТИЧЕСКАЯ СУЩНОСТЬ ДЕЛЕНИЯ?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ДЕЛЕНИЕ – это вычитание одинаковых чисел.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 : 5 = 3 раза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 – 5 – 5 – 5 = 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: 5 = 3 (остаток 1)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16 - 5 - 5 – 5 = 1 (остаток)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8"/>
          <p:cNvSpPr txBox="1"/>
          <p:nvPr/>
        </p:nvSpPr>
        <p:spPr>
          <a:xfrm>
            <a:off x="444843" y="2286000"/>
            <a:ext cx="11615351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 txBox="1"/>
          <p:nvPr/>
        </p:nvSpPr>
        <p:spPr>
          <a:xfrm>
            <a:off x="591015" y="1041400"/>
            <a:ext cx="10950497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Если ребёнок понимает математический смысл умножения и деления, то он сможет используя эти знания умножить или разделить любое число на любое!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Например,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563 х 3 = 1689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(500 + 500 + 500) + (60 + 60 + 60) + (3 + 3 + 3) = 1500 + 180 + 9 =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1689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3407 : 1270 = 2 (остаток 993)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3407 – 1207 – 1207 = 993 </a:t>
            </a:r>
            <a:endParaRPr/>
          </a:p>
        </p:txBody>
      </p:sp>
      <p:sp>
        <p:nvSpPr>
          <p:cNvPr id="129" name="Google Shape;129;p9"/>
          <p:cNvSpPr txBox="1"/>
          <p:nvPr/>
        </p:nvSpPr>
        <p:spPr>
          <a:xfrm rot="-9395039">
            <a:off x="11121930" y="5347103"/>
            <a:ext cx="128068" cy="2154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2022-01-13T13:40:39Z</dcterms:created>
  <dc:creator>Фомина Светлана Анатольевна</dc:creator>
</cp:coreProperties>
</file>