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96" r:id="rId3"/>
    <p:sldId id="406" r:id="rId4"/>
    <p:sldId id="439" r:id="rId5"/>
    <p:sldId id="390" r:id="rId6"/>
    <p:sldId id="440" r:id="rId7"/>
    <p:sldId id="391" r:id="rId8"/>
    <p:sldId id="393" r:id="rId9"/>
    <p:sldId id="431" r:id="rId10"/>
    <p:sldId id="389" r:id="rId11"/>
    <p:sldId id="441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w3YgDPhMASgToqUC7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059897-7318-410C-BC14-637B463F1286}"/>
              </a:ext>
            </a:extLst>
          </p:cNvPr>
          <p:cNvSpPr txBox="1"/>
          <p:nvPr/>
        </p:nvSpPr>
        <p:spPr>
          <a:xfrm>
            <a:off x="457200" y="2846789"/>
            <a:ext cx="10011723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8695" algn="ctr">
              <a:lnSpc>
                <a:spcPts val="2530"/>
              </a:lnSpc>
              <a:spcBef>
                <a:spcPts val="615"/>
              </a:spcBef>
            </a:pPr>
            <a:r>
              <a:rPr lang="ru-RU" sz="3200" b="1" dirty="0">
                <a:solidFill>
                  <a:srgbClr val="FF0000"/>
                </a:solidFill>
                <a:cs typeface="Al Tarikh" pitchFamily="2" charset="-78"/>
              </a:rPr>
              <a:t>Устные и письменные вычислительные </a:t>
            </a:r>
          </a:p>
          <a:p>
            <a:pPr marL="988695" algn="ctr">
              <a:lnSpc>
                <a:spcPts val="2530"/>
              </a:lnSpc>
              <a:spcBef>
                <a:spcPts val="615"/>
              </a:spcBef>
            </a:pPr>
            <a:r>
              <a:rPr lang="ru-RU" sz="3200" b="1" dirty="0">
                <a:solidFill>
                  <a:srgbClr val="FF0000"/>
                </a:solidFill>
                <a:cs typeface="Al Tarikh" pitchFamily="2" charset="-78"/>
              </a:rPr>
              <a:t>приёмы</a:t>
            </a:r>
            <a:endParaRPr lang="ru-RU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l Tarikh" pitchFamily="2" charset="-78"/>
            </a:endParaRPr>
          </a:p>
          <a:p>
            <a:pPr algn="ctr"/>
            <a:endParaRPr lang="ru-RU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2F4CD7-DA46-451F-8876-FC9FA10FFC74}"/>
              </a:ext>
            </a:extLst>
          </p:cNvPr>
          <p:cNvSpPr txBox="1"/>
          <p:nvPr/>
        </p:nvSpPr>
        <p:spPr>
          <a:xfrm>
            <a:off x="457200" y="5456651"/>
            <a:ext cx="1107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Янычева Галина Владимировна, учитель начальных классов, автор методических пособий по математике, член регионального методического актива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forms.gle%2Fw3YgDPhMASgToqUC7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01" y="333366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260EB7-FAC3-A7F8-8F2A-A4E43A326E48}"/>
              </a:ext>
            </a:extLst>
          </p:cNvPr>
          <p:cNvSpPr txBox="1"/>
          <p:nvPr/>
        </p:nvSpPr>
        <p:spPr>
          <a:xfrm>
            <a:off x="1021492" y="2672148"/>
            <a:ext cx="9995210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 fontAlgn="base">
              <a:lnSpc>
                <a:spcPts val="1800"/>
              </a:lnSpc>
            </a:pPr>
            <a:r>
              <a:rPr lang="ru-RU" sz="2000" dirty="0" smtClean="0"/>
              <a:t>Тестирование по теме по ссылке: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forms.gle/w3YgDPhMASgToqUC7</a:t>
            </a:r>
            <a:r>
              <a:rPr lang="ru-RU" sz="2000" dirty="0" smtClean="0"/>
              <a:t> </a:t>
            </a:r>
            <a:endParaRPr lang="ru-RU" sz="28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459B361-BA9C-4183-B241-CCF07D5DBF19}"/>
              </a:ext>
            </a:extLst>
          </p:cNvPr>
          <p:cNvSpPr/>
          <p:nvPr/>
        </p:nvSpPr>
        <p:spPr>
          <a:xfrm>
            <a:off x="2705488" y="140946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7D2940B-E709-9EB4-7B4E-3D5B8324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21" y="1409467"/>
            <a:ext cx="56197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6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610679-CAE2-3A72-E6F7-025F98B808F9}"/>
              </a:ext>
            </a:extLst>
          </p:cNvPr>
          <p:cNvSpPr txBox="1"/>
          <p:nvPr/>
        </p:nvSpPr>
        <p:spPr>
          <a:xfrm>
            <a:off x="546100" y="1168400"/>
            <a:ext cx="11087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План занятия</a:t>
            </a:r>
          </a:p>
          <a:p>
            <a:pPr marL="514350" indent="-514350">
              <a:buAutoNum type="arabicPeriod"/>
            </a:pPr>
            <a:r>
              <a:rPr lang="ru-RU" sz="3600" dirty="0"/>
              <a:t>Вычислительные навыки или вычислительные умения? </a:t>
            </a:r>
          </a:p>
          <a:p>
            <a:pPr marL="514350" indent="-514350">
              <a:buAutoNum type="arabicPeriod"/>
            </a:pPr>
            <a:r>
              <a:rPr lang="ru-RU" sz="3600" dirty="0"/>
              <a:t>Устные вычислительные приёмы.</a:t>
            </a:r>
          </a:p>
          <a:p>
            <a:r>
              <a:rPr lang="ru-RU" sz="3600" dirty="0"/>
              <a:t>3. Письменные вычислительные приёмы.</a:t>
            </a:r>
          </a:p>
          <a:p>
            <a:r>
              <a:rPr lang="ru-RU" sz="3600" dirty="0"/>
              <a:t>4. Классификация устных вычислительных приёмов.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3098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8DA93F-5B4A-CC48-9D63-8A028BC66250}"/>
              </a:ext>
            </a:extLst>
          </p:cNvPr>
          <p:cNvSpPr txBox="1"/>
          <p:nvPr/>
        </p:nvSpPr>
        <p:spPr>
          <a:xfrm>
            <a:off x="1784195" y="1360449"/>
            <a:ext cx="9523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system-ui"/>
              </a:rPr>
              <a:t>Навык – это </a:t>
            </a:r>
            <a:r>
              <a:rPr lang="ru-RU" sz="2400" b="1" i="0" u="none" strike="noStrike" dirty="0">
                <a:solidFill>
                  <a:srgbClr val="111111"/>
                </a:solidFill>
                <a:effectLst/>
                <a:latin typeface="system-ui"/>
              </a:rPr>
              <a:t>деятельность, сформированная посредством многократного повторения и доведения до автоматизма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system-ui"/>
              </a:rPr>
              <a:t>. Показателем же того, что у человека есть навык, является то, что перед выполнением действия он </a:t>
            </a:r>
            <a:r>
              <a:rPr lang="ru-RU" sz="2400" b="1" i="0" u="sng" strike="noStrike" dirty="0">
                <a:solidFill>
                  <a:srgbClr val="111111"/>
                </a:solidFill>
                <a:effectLst/>
                <a:latin typeface="system-ui"/>
              </a:rPr>
              <a:t>не думает о том, как именно он будет его выполнять!</a:t>
            </a:r>
            <a:endParaRPr lang="ru-RU" sz="2400" b="0" i="0" u="none" strike="noStrike" dirty="0">
              <a:solidFill>
                <a:srgbClr val="111111"/>
              </a:solidFill>
              <a:effectLst/>
              <a:latin typeface="system-ui"/>
            </a:endParaRPr>
          </a:p>
          <a:p>
            <a:endParaRPr lang="ru-RU" sz="2400" dirty="0">
              <a:solidFill>
                <a:srgbClr val="111111"/>
              </a:solidFill>
              <a:latin typeface="system-ui"/>
            </a:endParaRPr>
          </a:p>
          <a:p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system-ui"/>
              </a:rPr>
              <a:t>Умение - </a:t>
            </a:r>
            <a:r>
              <a:rPr lang="ru-RU" sz="2400" b="1" i="0" u="none" strike="noStrike" dirty="0">
                <a:solidFill>
                  <a:srgbClr val="111111"/>
                </a:solidFill>
                <a:effectLst/>
                <a:latin typeface="system-ui"/>
              </a:rPr>
              <a:t>выполнение действия (дела, задачи) с надлежащим качеством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system-ui"/>
              </a:rPr>
              <a:t>. Это освоенный человеком способ выполнения действия, способность человека продуктивно, с должным качеством и в соответствующее время выполнять </a:t>
            </a:r>
            <a:r>
              <a:rPr lang="ru-RU" sz="2400" b="1" i="0" u="none" strike="noStrike" dirty="0">
                <a:solidFill>
                  <a:srgbClr val="111111"/>
                </a:solidFill>
                <a:effectLst/>
                <a:latin typeface="system-ui"/>
              </a:rPr>
              <a:t>действие (дело, задачу)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901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8DA93F-5B4A-CC48-9D63-8A028BC66250}"/>
              </a:ext>
            </a:extLst>
          </p:cNvPr>
          <p:cNvSpPr txBox="1"/>
          <p:nvPr/>
        </p:nvSpPr>
        <p:spPr>
          <a:xfrm>
            <a:off x="6301947" y="1298666"/>
            <a:ext cx="55279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Устный или письменный приём?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6E24AF-4570-7F45-A39F-35F5CA7C6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" y="1646840"/>
            <a:ext cx="5527932" cy="37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2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DF5B4D-4C71-591F-D06A-414CA7F46A4B}"/>
              </a:ext>
            </a:extLst>
          </p:cNvPr>
          <p:cNvSpPr txBox="1"/>
          <p:nvPr/>
        </p:nvSpPr>
        <p:spPr>
          <a:xfrm>
            <a:off x="2029521" y="1041400"/>
            <a:ext cx="8073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Устные вычислительные приёмы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7EF148-4278-6B43-BB9D-795887CA1D32}"/>
              </a:ext>
            </a:extLst>
          </p:cNvPr>
          <p:cNvSpPr txBox="1"/>
          <p:nvPr/>
        </p:nvSpPr>
        <p:spPr>
          <a:xfrm>
            <a:off x="444843" y="2286000"/>
            <a:ext cx="1161535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56 + 47 = (50 + 6) + (40 + 7) = (50 + 40) + (6 + 7) = 90 + 13 = 103  </a:t>
            </a:r>
          </a:p>
          <a:p>
            <a:r>
              <a:rPr lang="ru-RU" sz="3200" b="1" dirty="0"/>
              <a:t>или </a:t>
            </a:r>
          </a:p>
          <a:p>
            <a:r>
              <a:rPr lang="ru-RU" sz="3200" b="1" dirty="0"/>
              <a:t>56 + 47 = 56 + (43 + 4) = (56 + 4) + 43 = 60 + 43 = 103</a:t>
            </a:r>
          </a:p>
          <a:p>
            <a:r>
              <a:rPr lang="ru-RU" sz="3200" b="1" dirty="0"/>
              <a:t>или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Устные вычислительные приёмы – это приёмы, основанные на поразрядном сложении (вычитании) или сложении (вычитании) удобных слагаемых, или опирающиеся на любые </a:t>
            </a:r>
            <a:r>
              <a:rPr lang="ru-RU" sz="2800" b="1" dirty="0" err="1">
                <a:solidFill>
                  <a:srgbClr val="FF0000"/>
                </a:solidFill>
              </a:rPr>
              <a:t>свойствавсех</a:t>
            </a:r>
            <a:r>
              <a:rPr lang="ru-RU" sz="2800" b="1" dirty="0">
                <a:solidFill>
                  <a:srgbClr val="FF0000"/>
                </a:solidFill>
              </a:rPr>
              <a:t> арифметических  действий (сложение, вычитание, умножение, деление)</a:t>
            </a:r>
          </a:p>
          <a:p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91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DF5B4D-4C71-591F-D06A-414CA7F46A4B}"/>
              </a:ext>
            </a:extLst>
          </p:cNvPr>
          <p:cNvSpPr txBox="1"/>
          <p:nvPr/>
        </p:nvSpPr>
        <p:spPr>
          <a:xfrm>
            <a:off x="2029521" y="1041400"/>
            <a:ext cx="8073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Письменные вычислительные приёмы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7EF148-4278-6B43-BB9D-795887CA1D32}"/>
              </a:ext>
            </a:extLst>
          </p:cNvPr>
          <p:cNvSpPr txBox="1"/>
          <p:nvPr/>
        </p:nvSpPr>
        <p:spPr>
          <a:xfrm>
            <a:off x="444843" y="2286000"/>
            <a:ext cx="116153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r>
              <a:rPr lang="ru-RU" sz="2800" b="1" dirty="0"/>
              <a:t>Если я записала числа 56 и 47 столбиком и вычислила. Причём, не имеет значения ГДЕ я их записала!  На бумаге, на ладошке или в уме! </a:t>
            </a:r>
          </a:p>
          <a:p>
            <a:endParaRPr lang="ru-RU" sz="2800" b="1" dirty="0"/>
          </a:p>
          <a:p>
            <a:endParaRPr lang="ru-RU" sz="2800" b="1" dirty="0"/>
          </a:p>
          <a:p>
            <a:r>
              <a:rPr lang="ru-RU" sz="2800" b="1" dirty="0">
                <a:solidFill>
                  <a:srgbClr val="FF0000"/>
                </a:solidFill>
              </a:rPr>
              <a:t>Письменные вычислительные приёмы – это приёмы, основанные на складывании (вычитании, умножении, делении) цифр, записанных друг под другом. </a:t>
            </a:r>
          </a:p>
          <a:p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9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A1D968-88C9-6979-AE0E-511DE49B0270}"/>
              </a:ext>
            </a:extLst>
          </p:cNvPr>
          <p:cNvSpPr txBox="1"/>
          <p:nvPr/>
        </p:nvSpPr>
        <p:spPr>
          <a:xfrm>
            <a:off x="254000" y="1114311"/>
            <a:ext cx="1076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Классификация устных вычислительных приёмов</a:t>
            </a:r>
          </a:p>
          <a:p>
            <a:pPr algn="ctr"/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5249E1-9CF5-4AAF-E9E7-0A3BF81BF21C}"/>
              </a:ext>
            </a:extLst>
          </p:cNvPr>
          <p:cNvSpPr txBox="1"/>
          <p:nvPr/>
        </p:nvSpPr>
        <p:spPr>
          <a:xfrm>
            <a:off x="254001" y="1652631"/>
            <a:ext cx="11938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1. Приемы, теоретической основой которых является конкретный смысл арифметических действий:</a:t>
            </a:r>
          </a:p>
          <a:p>
            <a:r>
              <a:rPr lang="ru-RU" dirty="0"/>
              <a:t>-    приемы сложения и вычитания чисел в пределах 10 для случаев вида а ± 2, а ± 3, а ± 4, а ± 0;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приемы сложения и вычитания чисел с переходом через 10 в пределах 20;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прием нахождения табличных результатов умножения;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прием нахождения табличных результатов деления (только на начальной стадии); 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2. Приемы, теоретической основой которых служат свойства арифметических действий: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- приемы сложения и вычитания, основанные на знании переместительного закона сложения или умножения;</a:t>
            </a:r>
          </a:p>
          <a:p>
            <a:r>
              <a:rPr lang="ru-RU" dirty="0"/>
              <a:t> - приемы основанные на знании свойств: </a:t>
            </a:r>
          </a:p>
          <a:p>
            <a:r>
              <a:rPr lang="ru-RU" dirty="0"/>
              <a:t>                 - прибавления числа к сумме: 53 + 2, 53 + 20; умножения числа на сумму  2 х 53, 20 х 53</a:t>
            </a:r>
          </a:p>
          <a:p>
            <a:r>
              <a:rPr lang="ru-RU" dirty="0"/>
              <a:t>                 - прибавления суммы к числу: 35 + 7, 40 + 23; умножения суммы на число 53 х 2, 53 х 20</a:t>
            </a:r>
          </a:p>
          <a:p>
            <a:r>
              <a:rPr lang="ru-RU" dirty="0"/>
              <a:t>                 - вычитания числа из суммы: 53 – 2, 53 - 20; деление суммы на число 81 : 3</a:t>
            </a:r>
          </a:p>
          <a:p>
            <a:r>
              <a:rPr lang="ru-RU" dirty="0"/>
              <a:t>                 - вычитания суммы из числа: 12 – 3, 40 – 23. </a:t>
            </a:r>
          </a:p>
          <a:p>
            <a:endParaRPr lang="ru-RU" dirty="0"/>
          </a:p>
          <a:p>
            <a:r>
              <a:rPr lang="ru-RU" sz="2800" dirty="0"/>
              <a:t>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260EB7-FAC3-A7F8-8F2A-A4E43A326E48}"/>
              </a:ext>
            </a:extLst>
          </p:cNvPr>
          <p:cNvSpPr txBox="1"/>
          <p:nvPr/>
        </p:nvSpPr>
        <p:spPr>
          <a:xfrm>
            <a:off x="609600" y="1485900"/>
            <a:ext cx="99952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 3. Приемы, теоретической основой которых являются связи между компонентами и результатами арифметических действий: </a:t>
            </a:r>
          </a:p>
          <a:p>
            <a:r>
              <a:rPr lang="ru-RU" sz="2400" dirty="0"/>
              <a:t> </a:t>
            </a:r>
            <a:r>
              <a:rPr lang="ru-RU" sz="2000" dirty="0"/>
              <a:t>- приемы для случаев вида: 9 – 6, 12 – 5, 9 х 7, 21 : 3, 80 : 20, 54 : 18.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4. Приемы, теоретической основой которых является изменение результатов арифметических действий в зависимости от изменения одного из компонентов: 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- приемы округления при выполнении сложения и вычитания чисел (45 + 19, 612 - 298); </a:t>
            </a:r>
          </a:p>
          <a:p>
            <a:r>
              <a:rPr lang="ru-RU" sz="2000" dirty="0"/>
              <a:t>-  приемы умножения и деления на 5, 25, 50. </a:t>
            </a:r>
          </a:p>
          <a:p>
            <a:endParaRPr lang="ru-RU" sz="2000" dirty="0"/>
          </a:p>
          <a:p>
            <a:r>
              <a:rPr lang="ru-RU" sz="2000" dirty="0"/>
              <a:t>Введение этих приемов требует предварительного изучения соответствующих зависимостей! (Что произойдёт с компонентами при увеличении или уменьшении другого компонента на некое число или в несколько раз)</a:t>
            </a:r>
          </a:p>
        </p:txBody>
      </p:sp>
    </p:spTree>
    <p:extLst>
      <p:ext uri="{BB962C8B-B14F-4D97-AF65-F5344CB8AC3E}">
        <p14:creationId xmlns:p14="http://schemas.microsoft.com/office/powerpoint/2010/main" val="93402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260EB7-FAC3-A7F8-8F2A-A4E43A326E48}"/>
              </a:ext>
            </a:extLst>
          </p:cNvPr>
          <p:cNvSpPr txBox="1"/>
          <p:nvPr/>
        </p:nvSpPr>
        <p:spPr>
          <a:xfrm>
            <a:off x="609600" y="1485900"/>
            <a:ext cx="999521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 fontAlgn="base">
              <a:lnSpc>
                <a:spcPts val="1800"/>
              </a:lnSpc>
            </a:pPr>
            <a:endParaRPr lang="ru-RU" sz="2800" b="1" dirty="0">
              <a:effectLst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</a:rPr>
              <a:t>5. Приемы, теоретической основой которых являются вопросы нумерации чисел: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приемы, основанные на знании последовательности натурального ряда чисел: а ± 1;  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приёмы, основанные на знании десятичного состава и позиционного принципа записи чисел: 10 + 7, 7 + 10, 17 - 10, 17 – 7;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приёмы, основанные на понятиях увеличить или уменьшить в 10, 100, 1000 и т.д. раз: 67 х 10, 1200 : 100.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6. Приемы, теоретической основой которых являются правила:</a:t>
            </a:r>
          </a:p>
          <a:p>
            <a:r>
              <a:rPr lang="ru-RU" b="1" dirty="0"/>
              <a:t> </a:t>
            </a:r>
            <a:r>
              <a:rPr lang="ru-RU" sz="2000" b="1" dirty="0"/>
              <a:t>- </a:t>
            </a:r>
            <a:r>
              <a:rPr lang="ru-RU" sz="2000" dirty="0"/>
              <a:t>приемы для случаев: а х 1, а : 1, а х 0. </a:t>
            </a:r>
          </a:p>
          <a:p>
            <a:endParaRPr lang="ru-RU" sz="2000" dirty="0"/>
          </a:p>
          <a:p>
            <a:r>
              <a:rPr lang="ru-RU" sz="2000" dirty="0"/>
              <a:t>Правила умножения чисел на единицу и нуль есть следствия из определения действия умножения целых неотрицательных чисел. Они просто сообщаются учащимся и в соответствии с ними выполняются вычисления. </a:t>
            </a:r>
          </a:p>
        </p:txBody>
      </p:sp>
    </p:spTree>
    <p:extLst>
      <p:ext uri="{BB962C8B-B14F-4D97-AF65-F5344CB8AC3E}">
        <p14:creationId xmlns:p14="http://schemas.microsoft.com/office/powerpoint/2010/main" val="166184371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5171</TotalTime>
  <Words>611</Words>
  <Application>Microsoft Office PowerPoint</Application>
  <PresentationFormat>Широкоэкранный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Al Tarikh</vt:lpstr>
      <vt:lpstr>Arial</vt:lpstr>
      <vt:lpstr>Calibri</vt:lpstr>
      <vt:lpstr>Calibri Light</vt:lpstr>
      <vt:lpstr>Cambria</vt:lpstr>
      <vt:lpstr>system-ui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 Светлана Анатольевна</dc:creator>
  <cp:lastModifiedBy>Учетная запись Майкрософт</cp:lastModifiedBy>
  <cp:revision>62</cp:revision>
  <cp:lastPrinted>2022-01-13T14:31:19Z</cp:lastPrinted>
  <dcterms:created xsi:type="dcterms:W3CDTF">2022-01-13T13:40:39Z</dcterms:created>
  <dcterms:modified xsi:type="dcterms:W3CDTF">2023-10-06T12:12:17Z</dcterms:modified>
</cp:coreProperties>
</file>