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7559675" cy="1069181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4" d="100"/>
          <a:sy n="74" d="100"/>
        </p:scale>
        <p:origin x="30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15537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96276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12424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51927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253003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9949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2525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50226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8169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736146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196321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329C48-F6FA-44B3-90B5-A5B6D9EB498E}" type="datetimeFigureOut">
              <a:rPr lang="ru-RU" smtClean="0"/>
              <a:t>29.11.2023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4653C5-818A-419B-B99C-466C38A4A1D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0501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B86CA8-7865-47A0-8342-3D9A2F7E7E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0"/>
            <a:ext cx="7559675" cy="87576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4C977CF-213B-4A57-BD63-90192404BA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559674" cy="1689987"/>
          </a:xfrm>
          <a:prstGeom prst="rect">
            <a:avLst/>
          </a:prstGeom>
        </p:spPr>
      </p:pic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51CA780C-26D7-4B36-97A1-961C88B534C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86365" y="1690688"/>
            <a:ext cx="6967471" cy="77048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  <a:p>
            <a:r>
              <a:rPr lang="ru-RU" b="1" dirty="0"/>
              <a:t>Вебинар по проекту ЭНШ</a:t>
            </a:r>
            <a:endParaRPr lang="ru-RU" dirty="0"/>
          </a:p>
          <a:p>
            <a:r>
              <a:rPr lang="ru-RU" b="1" dirty="0"/>
              <a:t>Урок по предмету «Окружающий мир» в 4 классе </a:t>
            </a:r>
            <a:endParaRPr lang="ru-RU" dirty="0"/>
          </a:p>
          <a:p>
            <a:r>
              <a:rPr lang="ru-RU" b="1" dirty="0"/>
              <a:t>«По заповедникам и национальным паркам»</a:t>
            </a:r>
            <a:endParaRPr lang="ru-RU" dirty="0"/>
          </a:p>
          <a:p>
            <a:r>
              <a:rPr lang="ru-RU" b="1" dirty="0"/>
              <a:t>Тест</a:t>
            </a:r>
          </a:p>
          <a:p>
            <a:endParaRPr lang="ru-RU" dirty="0"/>
          </a:p>
          <a:p>
            <a:pPr lvl="0" algn="just"/>
            <a:r>
              <a:rPr lang="ru-RU" sz="1800" b="1" dirty="0"/>
              <a:t>1. Что являлось целью проведения этого урока?</a:t>
            </a:r>
            <a:endParaRPr lang="ru-RU" sz="1800" dirty="0"/>
          </a:p>
          <a:p>
            <a:pPr lvl="0" algn="just"/>
            <a:r>
              <a:rPr lang="ru-RU" sz="1800" dirty="0"/>
              <a:t>1)   Формирование </a:t>
            </a:r>
            <a:r>
              <a:rPr lang="ru-RU" sz="1800" dirty="0" err="1"/>
              <a:t>ЗУНов</a:t>
            </a:r>
            <a:r>
              <a:rPr lang="ru-RU" sz="1800" dirty="0"/>
              <a:t> по окружающему миру</a:t>
            </a:r>
          </a:p>
          <a:p>
            <a:pPr lvl="0" algn="just"/>
            <a:r>
              <a:rPr lang="ru-RU" sz="1800" dirty="0"/>
              <a:t>2) Формирование представлений и понятий о заповедниках и национальных парках</a:t>
            </a:r>
          </a:p>
          <a:p>
            <a:pPr lvl="0" algn="just"/>
            <a:r>
              <a:rPr lang="ru-RU" sz="1800" dirty="0"/>
              <a:t>3)   Формирование компонентов функциональной грамотности</a:t>
            </a:r>
          </a:p>
          <a:p>
            <a:pPr lvl="0" algn="just"/>
            <a:r>
              <a:rPr lang="ru-RU" sz="1800" dirty="0"/>
              <a:t>4)   Формирование универсальных учебных действий</a:t>
            </a:r>
          </a:p>
          <a:p>
            <a:r>
              <a:rPr lang="ru-RU" dirty="0"/>
              <a:t> </a:t>
            </a:r>
          </a:p>
          <a:p>
            <a:pPr algn="just"/>
            <a:r>
              <a:rPr lang="ru-RU" sz="1800" b="1" dirty="0"/>
              <a:t>2. Какие компоненты компонентов функциональной грамотности формировались на этом уроке?</a:t>
            </a:r>
          </a:p>
          <a:p>
            <a:pPr algn="just"/>
            <a:r>
              <a:rPr lang="ru-RU" sz="1800" dirty="0"/>
              <a:t>1)    Читательская грамотность</a:t>
            </a:r>
          </a:p>
          <a:p>
            <a:pPr algn="just"/>
            <a:r>
              <a:rPr lang="ru-RU" sz="1800" dirty="0"/>
              <a:t>2)    Математическая грамотность</a:t>
            </a:r>
          </a:p>
          <a:p>
            <a:pPr algn="just"/>
            <a:r>
              <a:rPr lang="ru-RU" sz="1800" dirty="0"/>
              <a:t>3)    Естественнонаучная грамотность</a:t>
            </a:r>
          </a:p>
          <a:p>
            <a:pPr algn="just"/>
            <a:r>
              <a:rPr lang="ru-RU" sz="1800" dirty="0"/>
              <a:t>4)    Финансовая грамотность</a:t>
            </a:r>
          </a:p>
          <a:p>
            <a:pPr algn="just"/>
            <a:r>
              <a:rPr lang="ru-RU" sz="1800" dirty="0"/>
              <a:t>5)    Глобальные компетенции</a:t>
            </a:r>
          </a:p>
          <a:p>
            <a:pPr algn="just"/>
            <a:r>
              <a:rPr lang="ru-RU" sz="1800" dirty="0"/>
              <a:t>6)    Креативное мышление</a:t>
            </a:r>
          </a:p>
          <a:p>
            <a:pPr algn="just"/>
            <a:r>
              <a:rPr lang="ru-RU" sz="1800" b="1" dirty="0"/>
              <a:t> </a:t>
            </a:r>
            <a:endParaRPr lang="ru-RU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42243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DB86CA8-7865-47A0-8342-3D9A2F7E7E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0"/>
            <a:ext cx="7559675" cy="875764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id="{F4C977CF-213B-4A57-BD63-90192404BA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"/>
            <a:ext cx="7559674" cy="1689987"/>
          </a:xfrm>
          <a:prstGeom prst="rect">
            <a:avLst/>
          </a:prstGeom>
        </p:spPr>
      </p:pic>
      <p:sp>
        <p:nvSpPr>
          <p:cNvPr id="6" name="Подзаголовок 5">
            <a:extLst>
              <a:ext uri="{FF2B5EF4-FFF2-40B4-BE49-F238E27FC236}">
                <a16:creationId xmlns:a16="http://schemas.microsoft.com/office/drawing/2014/main" id="{51CA780C-26D7-4B36-97A1-961C88B534C3}"/>
              </a:ext>
            </a:extLst>
          </p:cNvPr>
          <p:cNvSpPr txBox="1">
            <a:spLocks noGrp="1"/>
          </p:cNvSpPr>
          <p:nvPr>
            <p:ph type="subTitle" idx="1"/>
          </p:nvPr>
        </p:nvSpPr>
        <p:spPr>
          <a:xfrm>
            <a:off x="386365" y="1690688"/>
            <a:ext cx="6967471" cy="89337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endParaRPr lang="ru-RU" sz="1800" b="1" dirty="0"/>
          </a:p>
          <a:p>
            <a:pPr lvl="0" algn="just"/>
            <a:r>
              <a:rPr lang="ru-RU" sz="1800" b="1" dirty="0"/>
              <a:t>3. Какие УУД формировались на этом уроке?</a:t>
            </a:r>
            <a:endParaRPr lang="ru-RU" sz="1800" dirty="0"/>
          </a:p>
          <a:p>
            <a:pPr lvl="0" algn="just"/>
            <a:r>
              <a:rPr lang="ru-RU" sz="1800" dirty="0"/>
              <a:t>1)   Сравнение</a:t>
            </a:r>
          </a:p>
          <a:p>
            <a:pPr lvl="0" algn="just"/>
            <a:r>
              <a:rPr lang="ru-RU" sz="1800" dirty="0"/>
              <a:t>2)   Обобщение</a:t>
            </a:r>
          </a:p>
          <a:p>
            <a:pPr lvl="0" algn="just"/>
            <a:r>
              <a:rPr lang="ru-RU" sz="1800" dirty="0"/>
              <a:t>3)   Поиск информации</a:t>
            </a:r>
          </a:p>
          <a:p>
            <a:pPr lvl="0" algn="just"/>
            <a:r>
              <a:rPr lang="ru-RU" sz="1800" dirty="0"/>
              <a:t>4)   Работа с таблицей</a:t>
            </a:r>
          </a:p>
          <a:p>
            <a:pPr lvl="0" algn="just"/>
            <a:r>
              <a:rPr lang="ru-RU" sz="1800" dirty="0"/>
              <a:t>5)   Работа с текстом</a:t>
            </a:r>
          </a:p>
          <a:p>
            <a:pPr lvl="0" algn="just"/>
            <a:r>
              <a:rPr lang="ru-RU" sz="1800" dirty="0"/>
              <a:t>6)   Интерпретация информации</a:t>
            </a:r>
          </a:p>
          <a:p>
            <a:pPr algn="just"/>
            <a:r>
              <a:rPr lang="ru-RU" sz="1800" dirty="0"/>
              <a:t> </a:t>
            </a:r>
          </a:p>
          <a:p>
            <a:pPr lvl="0" algn="just"/>
            <a:r>
              <a:rPr lang="ru-RU" sz="1800" b="1" dirty="0"/>
              <a:t>4. Какие источники информации для учащихся были представлены на этом уроке?</a:t>
            </a:r>
            <a:endParaRPr lang="ru-RU" sz="1800" dirty="0"/>
          </a:p>
          <a:p>
            <a:pPr lvl="0" algn="just"/>
            <a:r>
              <a:rPr lang="ru-RU" sz="1800" dirty="0"/>
              <a:t>1)   Учебник</a:t>
            </a:r>
          </a:p>
          <a:p>
            <a:pPr lvl="0" algn="just"/>
            <a:r>
              <a:rPr lang="ru-RU" sz="1800" dirty="0"/>
              <a:t>2)   Художественная литература</a:t>
            </a:r>
          </a:p>
          <a:p>
            <a:pPr lvl="0" algn="just"/>
            <a:r>
              <a:rPr lang="ru-RU" sz="1800" dirty="0"/>
              <a:t>3)   ЦОР</a:t>
            </a:r>
          </a:p>
          <a:p>
            <a:pPr lvl="0" algn="just"/>
            <a:r>
              <a:rPr lang="ru-RU" sz="1800" dirty="0"/>
              <a:t>4)   Жизненный опыт</a:t>
            </a:r>
          </a:p>
          <a:p>
            <a:pPr lvl="0" algn="just"/>
            <a:r>
              <a:rPr lang="ru-RU" sz="1800" dirty="0"/>
              <a:t>5)   Результаты наблюдений</a:t>
            </a:r>
          </a:p>
          <a:p>
            <a:pPr algn="just"/>
            <a:r>
              <a:rPr lang="ru-RU" sz="1800" dirty="0"/>
              <a:t> </a:t>
            </a:r>
          </a:p>
          <a:p>
            <a:pPr lvl="0" algn="just"/>
            <a:r>
              <a:rPr lang="ru-RU" sz="1800" b="1" dirty="0"/>
              <a:t>5. Какой метод был преобладающим на этом уроке?</a:t>
            </a:r>
            <a:endParaRPr lang="ru-RU" sz="1800" dirty="0"/>
          </a:p>
          <a:p>
            <a:pPr lvl="0" algn="just"/>
            <a:r>
              <a:rPr lang="ru-RU" sz="1800" dirty="0"/>
              <a:t>1)   Наблюдение</a:t>
            </a:r>
          </a:p>
          <a:p>
            <a:pPr lvl="0" algn="just"/>
            <a:r>
              <a:rPr lang="ru-RU" sz="1800" dirty="0"/>
              <a:t>2)   Рассказ учителя</a:t>
            </a:r>
          </a:p>
          <a:p>
            <a:pPr lvl="0" algn="just"/>
            <a:r>
              <a:rPr lang="ru-RU" sz="1800" dirty="0"/>
              <a:t>3)   Работа с учебником</a:t>
            </a:r>
          </a:p>
          <a:p>
            <a:pPr lvl="0" algn="just"/>
            <a:r>
              <a:rPr lang="ru-RU" sz="1800" dirty="0"/>
              <a:t>4)   Беседа</a:t>
            </a:r>
          </a:p>
          <a:p>
            <a:pPr lvl="0" algn="just"/>
            <a:r>
              <a:rPr lang="ru-RU" sz="1800" dirty="0"/>
              <a:t>5)   Практическая работа</a:t>
            </a:r>
          </a:p>
          <a:p>
            <a:pPr lvl="0" algn="just"/>
            <a:r>
              <a:rPr lang="ru-RU" sz="1800" dirty="0"/>
              <a:t>6)   Демонстрация</a:t>
            </a:r>
          </a:p>
          <a:p>
            <a:pPr algn="just"/>
            <a:endParaRPr lang="ru-RU" sz="36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495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197</Words>
  <Application>Microsoft Office PowerPoint</Application>
  <PresentationFormat>Произвольный</PresentationFormat>
  <Paragraphs>43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Мельник Анна Анатольевна</dc:creator>
  <cp:lastModifiedBy>Мельник Анна Анатольевна</cp:lastModifiedBy>
  <cp:revision>4</cp:revision>
  <dcterms:created xsi:type="dcterms:W3CDTF">2023-11-28T12:45:18Z</dcterms:created>
  <dcterms:modified xsi:type="dcterms:W3CDTF">2023-11-29T09:02:19Z</dcterms:modified>
</cp:coreProperties>
</file>