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396" r:id="rId3"/>
    <p:sldId id="406" r:id="rId4"/>
    <p:sldId id="390" r:id="rId5"/>
    <p:sldId id="391" r:id="rId6"/>
    <p:sldId id="392" r:id="rId7"/>
    <p:sldId id="393" r:id="rId8"/>
    <p:sldId id="431" r:id="rId9"/>
    <p:sldId id="432" r:id="rId10"/>
    <p:sldId id="433" r:id="rId11"/>
    <p:sldId id="434" r:id="rId12"/>
    <p:sldId id="435" r:id="rId13"/>
    <p:sldId id="403" r:id="rId14"/>
    <p:sldId id="437" r:id="rId15"/>
    <p:sldId id="438" r:id="rId16"/>
    <p:sldId id="389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7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2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3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8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7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7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6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0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3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8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6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6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059897-7318-410C-BC14-637B463F1286}"/>
              </a:ext>
            </a:extLst>
          </p:cNvPr>
          <p:cNvSpPr txBox="1"/>
          <p:nvPr/>
        </p:nvSpPr>
        <p:spPr>
          <a:xfrm>
            <a:off x="457200" y="2846789"/>
            <a:ext cx="10011723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8695">
              <a:lnSpc>
                <a:spcPts val="2530"/>
              </a:lnSpc>
              <a:spcBef>
                <a:spcPts val="615"/>
              </a:spcBef>
            </a:pPr>
            <a:r>
              <a:rPr lang="ru-RU" sz="2800" b="1" dirty="0"/>
              <a:t> </a:t>
            </a:r>
            <a:r>
              <a:rPr lang="ru-RU" sz="3200" b="1" dirty="0">
                <a:solidFill>
                  <a:srgbClr val="FF0000"/>
                </a:solidFill>
                <a:cs typeface="Al Tarikh" pitchFamily="2" charset="-78"/>
              </a:rPr>
              <a:t>О</a:t>
            </a:r>
            <a:r>
              <a:rPr lang="ru-RU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l Tarikh" pitchFamily="2" charset="-78"/>
              </a:rPr>
              <a:t>бучение</a:t>
            </a:r>
            <a:r>
              <a:rPr lang="ru-RU" sz="3200" b="1" spc="-9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l Tarikh" pitchFamily="2" charset="-78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l Tarikh" pitchFamily="2" charset="-78"/>
              </a:rPr>
              <a:t>математике в</a:t>
            </a:r>
            <a:r>
              <a:rPr lang="ru-RU" sz="3200" b="1" spc="2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l Tarikh" pitchFamily="2" charset="-78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l Tarikh" pitchFamily="2" charset="-78"/>
              </a:rPr>
              <a:t>начальной</a:t>
            </a:r>
            <a:r>
              <a:rPr lang="ru-RU" sz="3200" b="1" spc="2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l Tarikh" pitchFamily="2" charset="-78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l Tarikh" pitchFamily="2" charset="-78"/>
              </a:rPr>
              <a:t>школе:</a:t>
            </a:r>
            <a:r>
              <a:rPr lang="ru-RU" sz="3200" b="1" spc="2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l Tarikh" pitchFamily="2" charset="-78"/>
              </a:rPr>
              <a:t> </a:t>
            </a:r>
          </a:p>
          <a:p>
            <a:pPr marL="988695">
              <a:lnSpc>
                <a:spcPts val="2530"/>
              </a:lnSpc>
            </a:pPr>
            <a:endParaRPr lang="ru-RU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l Tarikh" pitchFamily="2" charset="-78"/>
            </a:endParaRPr>
          </a:p>
          <a:p>
            <a:pPr marL="988695" algn="ctr">
              <a:lnSpc>
                <a:spcPts val="2530"/>
              </a:lnSpc>
            </a:pPr>
            <a:r>
              <a:rPr lang="ru-RU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l Tarikh" pitchFamily="2" charset="-78"/>
              </a:rPr>
              <a:t>знать</a:t>
            </a:r>
            <a:r>
              <a:rPr lang="ru-RU" sz="3200" b="1" spc="25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l Tarikh" pitchFamily="2" charset="-78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l Tarikh" pitchFamily="2" charset="-78"/>
              </a:rPr>
              <a:t>или</a:t>
            </a:r>
            <a:r>
              <a:rPr lang="ru-RU" sz="3200" b="1" spc="2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l Tarikh" pitchFamily="2" charset="-78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l Tarikh" pitchFamily="2" charset="-78"/>
              </a:rPr>
              <a:t>понимать?</a:t>
            </a:r>
          </a:p>
          <a:p>
            <a:pPr algn="ctr"/>
            <a:endParaRPr lang="ru-RU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F4CD7-DA46-451F-8876-FC9FA10FFC74}"/>
              </a:ext>
            </a:extLst>
          </p:cNvPr>
          <p:cNvSpPr txBox="1"/>
          <p:nvPr/>
        </p:nvSpPr>
        <p:spPr>
          <a:xfrm>
            <a:off x="457200" y="5456651"/>
            <a:ext cx="11073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Янычева</a:t>
            </a:r>
            <a:r>
              <a:rPr lang="ru-RU" b="1" dirty="0"/>
              <a:t> Галина Владимировна, учитель начальных классов, автора методических пособий по математике, член регионального методического актива</a:t>
            </a:r>
          </a:p>
        </p:txBody>
      </p:sp>
    </p:spTree>
    <p:extLst>
      <p:ext uri="{BB962C8B-B14F-4D97-AF65-F5344CB8AC3E}">
        <p14:creationId xmlns:p14="http://schemas.microsoft.com/office/powerpoint/2010/main" val="499761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260EB7-FAC3-A7F8-8F2A-A4E43A326E48}"/>
              </a:ext>
            </a:extLst>
          </p:cNvPr>
          <p:cNvSpPr txBox="1"/>
          <p:nvPr/>
        </p:nvSpPr>
        <p:spPr>
          <a:xfrm>
            <a:off x="609600" y="1485900"/>
            <a:ext cx="99952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Ноль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– это число, обозначающее отсутствие чего – либо, пустоту.</a:t>
            </a:r>
            <a:endParaRPr lang="ru-RU" sz="2400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fontAlgn="base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В математике 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ноль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 – это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действительное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число, от прибавления которого ничего не меняется.</a:t>
            </a:r>
          </a:p>
          <a:p>
            <a:pPr indent="449580" algn="just" fontAlgn="base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0 х 4 = 0 ( 0 + 0 + 0 + 0 = 0 )</a:t>
            </a:r>
          </a:p>
          <a:p>
            <a:pPr indent="449580" algn="just" fontAlgn="base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0 : 3 = 0  ( Сколько раз число 3 содержится в 0? Очевидно, что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ноль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раз)</a:t>
            </a:r>
          </a:p>
          <a:p>
            <a:pPr indent="449580" algn="just" fontAlgn="base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Деление на 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ноль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 невозможно, так как приводит к противоречию. </a:t>
            </a:r>
          </a:p>
          <a:p>
            <a:pPr indent="449580" algn="just" fontAlgn="base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Что значит запись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5 : 0? </a:t>
            </a:r>
          </a:p>
          <a:p>
            <a:pPr indent="449580" algn="just" fontAlgn="base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Э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то значит, нужно найти такое число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, которое при умножение на 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ноль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 даст 5. </a:t>
            </a:r>
          </a:p>
          <a:p>
            <a:pPr indent="449580" algn="just" fontAlgn="base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Нет такого числа! Найти невозможно, так как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x·0 = 0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всегда.</a:t>
            </a:r>
          </a:p>
          <a:p>
            <a:pPr indent="449580" algn="just" fontAlgn="base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Ноль не является натуральным числом!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95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260EB7-FAC3-A7F8-8F2A-A4E43A326E48}"/>
              </a:ext>
            </a:extLst>
          </p:cNvPr>
          <p:cNvSpPr txBox="1"/>
          <p:nvPr/>
        </p:nvSpPr>
        <p:spPr>
          <a:xfrm>
            <a:off x="1098395" y="-156630"/>
            <a:ext cx="9995210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ru-RU" sz="2800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algn="ctr" fontAlgn="base"/>
            <a:endParaRPr lang="ru-RU" sz="2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algn="ctr" fontAlgn="base"/>
            <a:endParaRPr lang="ru-RU" sz="2800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algn="ctr" fontAlgn="base"/>
            <a:r>
              <a:rPr lang="ru-RU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Разные подходы при изучении нумерации</a:t>
            </a:r>
          </a:p>
          <a:p>
            <a:pPr fontAlgn="base"/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Традиционный: </a:t>
            </a:r>
          </a:p>
          <a:p>
            <a:pPr fontAlgn="base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2 = 1 + 1</a:t>
            </a:r>
          </a:p>
          <a:p>
            <a:pPr fontAlgn="base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3 = 2 + 1   1 + 1 + 1 </a:t>
            </a:r>
          </a:p>
          <a:p>
            <a:pPr fontAlgn="base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4 = 3 + 1   2 + 2   1 + 1 + 1 + 1</a:t>
            </a:r>
          </a:p>
          <a:p>
            <a:pPr fontAlgn="base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5 = 4 + 1   2 + 3   1 + 1 + 1 + 1 + 1</a:t>
            </a:r>
          </a:p>
          <a:p>
            <a:pPr fontAlgn="base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6 = 5 + 1   4 + 2   3 + 3   1 + 1 + 1 + 1 + 1 + 1</a:t>
            </a:r>
          </a:p>
          <a:p>
            <a:pPr fontAlgn="base"/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На основе неделимого множества: </a:t>
            </a:r>
          </a:p>
          <a:p>
            <a:pPr fontAlgn="base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1 – единичный объект</a:t>
            </a:r>
          </a:p>
          <a:p>
            <a:pPr fontAlgn="base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2 – пара крыльев у птицы, пара рук и ног у человека</a:t>
            </a:r>
          </a:p>
          <a:p>
            <a:pPr fontAlgn="base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3 – тройка лошадей</a:t>
            </a:r>
          </a:p>
          <a:p>
            <a:pPr fontAlgn="base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4 – четыре лапы у кошки или собаки</a:t>
            </a:r>
          </a:p>
          <a:p>
            <a:pPr fontAlgn="base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5 – пять пальцев на руке</a:t>
            </a:r>
          </a:p>
          <a:p>
            <a:pPr fontAlgn="base"/>
            <a:endParaRPr lang="ru-RU" sz="2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fontAlgn="base"/>
            <a:endParaRPr lang="ru-RU" sz="2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fontAlgn="base"/>
            <a:endParaRPr lang="ru-RU" sz="2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algn="ctr" fontAlgn="base"/>
            <a:endParaRPr lang="ru-RU" sz="2800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fontAlgn="base"/>
            <a:endParaRPr lang="ru-RU" sz="2400" b="1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7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260EB7-FAC3-A7F8-8F2A-A4E43A326E48}"/>
              </a:ext>
            </a:extLst>
          </p:cNvPr>
          <p:cNvSpPr txBox="1"/>
          <p:nvPr/>
        </p:nvSpPr>
        <p:spPr>
          <a:xfrm>
            <a:off x="1098395" y="-156630"/>
            <a:ext cx="999521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ru-RU" sz="2800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algn="ctr" fontAlgn="base"/>
            <a:endParaRPr lang="ru-RU" sz="2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algn="ctr" fontAlgn="base"/>
            <a:endParaRPr lang="ru-RU" sz="2800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algn="ctr" fontAlgn="base"/>
            <a:r>
              <a:rPr lang="ru-RU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Разные подходы при изучении нумерации</a:t>
            </a:r>
          </a:p>
          <a:p>
            <a:pPr fontAlgn="base"/>
            <a:endParaRPr lang="ru-RU" sz="24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fontAlgn="base"/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Аддитивный подход (на основе сложения): </a:t>
            </a:r>
          </a:p>
          <a:p>
            <a:pPr fontAlgn="base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Прибавление 1, 2, 3, 4, 5. </a:t>
            </a:r>
          </a:p>
          <a:p>
            <a:pPr fontAlgn="base"/>
            <a:endParaRPr lang="ru-RU" sz="2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fontAlgn="base"/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Например: </a:t>
            </a:r>
          </a:p>
          <a:p>
            <a:pPr fontAlgn="base"/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5 + 5 = 10 </a:t>
            </a:r>
          </a:p>
          <a:p>
            <a:pPr fontAlgn="base"/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5 + 6 = 5 + (5 + 1) = (5 + 5) + 1 = 10 + 1 = 11</a:t>
            </a:r>
          </a:p>
          <a:p>
            <a:pPr fontAlgn="base"/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5 + 7 = 5 + (5 + 2) = (5 + 5) + 2 = 10 + 2 = 12</a:t>
            </a:r>
            <a:endParaRPr lang="ru-RU" sz="28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fontAlgn="base"/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5 + 8 = 5 + (5 + 3) = (5 + 5) + 3 = 10 + 3 = 13</a:t>
            </a:r>
          </a:p>
          <a:p>
            <a:pPr fontAlgn="base"/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5 + 9 = 5 + (5 + 4) = (5 + 5) + 4 = 10 + 4 = 14</a:t>
            </a:r>
          </a:p>
          <a:p>
            <a:pPr fontAlgn="base"/>
            <a:endParaRPr lang="ru-RU" sz="2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algn="ctr" fontAlgn="base"/>
            <a:endParaRPr lang="ru-RU" sz="2800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fontAlgn="base"/>
            <a:endParaRPr lang="ru-RU" sz="2400" b="1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50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260EB7-FAC3-A7F8-8F2A-A4E43A326E48}"/>
              </a:ext>
            </a:extLst>
          </p:cNvPr>
          <p:cNvSpPr txBox="1"/>
          <p:nvPr/>
        </p:nvSpPr>
        <p:spPr>
          <a:xfrm>
            <a:off x="721112" y="1374388"/>
            <a:ext cx="927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Проверьте себя!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1C9D5-4B2E-109D-50D5-8F1B99F1B984}"/>
              </a:ext>
            </a:extLst>
          </p:cNvPr>
          <p:cNvSpPr txBox="1"/>
          <p:nvPr/>
        </p:nvSpPr>
        <p:spPr>
          <a:xfrm>
            <a:off x="1189464" y="2634037"/>
            <a:ext cx="9813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Выберите ряд чисел, в котором все числа являются натуральными:</a:t>
            </a:r>
          </a:p>
          <a:p>
            <a:pPr marL="742950" indent="-742950">
              <a:buAutoNum type="arabicParenR"/>
            </a:pPr>
            <a:r>
              <a:rPr lang="ru-RU" sz="3600" dirty="0">
                <a:solidFill>
                  <a:srgbClr val="0070C0"/>
                </a:solidFill>
              </a:rPr>
              <a:t>4, - 6, 81, 124 </a:t>
            </a:r>
          </a:p>
          <a:p>
            <a:pPr marL="742950" indent="-742950">
              <a:buAutoNum type="arabicParenR"/>
            </a:pPr>
            <a:r>
              <a:rPr lang="ru-RU" sz="3600" dirty="0">
                <a:solidFill>
                  <a:srgbClr val="0070C0"/>
                </a:solidFill>
              </a:rPr>
              <a:t>203, 0, 76, 8</a:t>
            </a:r>
          </a:p>
          <a:p>
            <a:r>
              <a:rPr lang="ru-RU" sz="3600" dirty="0">
                <a:solidFill>
                  <a:srgbClr val="0070C0"/>
                </a:solidFill>
              </a:rPr>
              <a:t>3)   34, 490, 76, 2</a:t>
            </a:r>
          </a:p>
        </p:txBody>
      </p:sp>
    </p:spTree>
    <p:extLst>
      <p:ext uri="{BB962C8B-B14F-4D97-AF65-F5344CB8AC3E}">
        <p14:creationId xmlns:p14="http://schemas.microsoft.com/office/powerpoint/2010/main" val="407988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260EB7-FAC3-A7F8-8F2A-A4E43A326E48}"/>
              </a:ext>
            </a:extLst>
          </p:cNvPr>
          <p:cNvSpPr txBox="1"/>
          <p:nvPr/>
        </p:nvSpPr>
        <p:spPr>
          <a:xfrm>
            <a:off x="721112" y="1374388"/>
            <a:ext cx="927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Проверьте себя!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1C9D5-4B2E-109D-50D5-8F1B99F1B984}"/>
              </a:ext>
            </a:extLst>
          </p:cNvPr>
          <p:cNvSpPr txBox="1"/>
          <p:nvPr/>
        </p:nvSpPr>
        <p:spPr>
          <a:xfrm>
            <a:off x="1189464" y="2634037"/>
            <a:ext cx="98130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Выберите ряд, в котором записана подробная запись числа 7012</a:t>
            </a:r>
          </a:p>
          <a:p>
            <a:pPr marL="742950" indent="-742950">
              <a:buAutoNum type="arabicParenR"/>
            </a:pPr>
            <a:r>
              <a:rPr lang="ru-RU" sz="3600" dirty="0">
                <a:solidFill>
                  <a:srgbClr val="0070C0"/>
                </a:solidFill>
              </a:rPr>
              <a:t>7000 + 12 </a:t>
            </a:r>
          </a:p>
          <a:p>
            <a:pPr marL="742950" indent="-742950">
              <a:buAutoNum type="arabicParenR"/>
            </a:pPr>
            <a:r>
              <a:rPr lang="ru-RU" sz="3600" dirty="0">
                <a:solidFill>
                  <a:srgbClr val="0070C0"/>
                </a:solidFill>
              </a:rPr>
              <a:t>7000 + 10 + 2 </a:t>
            </a:r>
          </a:p>
          <a:p>
            <a:r>
              <a:rPr lang="ru-RU" sz="3600" dirty="0">
                <a:solidFill>
                  <a:srgbClr val="0070C0"/>
                </a:solidFill>
              </a:rPr>
              <a:t>3)   7000 + 0 + 10 + 2 </a:t>
            </a:r>
          </a:p>
          <a:p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4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260EB7-FAC3-A7F8-8F2A-A4E43A326E48}"/>
              </a:ext>
            </a:extLst>
          </p:cNvPr>
          <p:cNvSpPr txBox="1"/>
          <p:nvPr/>
        </p:nvSpPr>
        <p:spPr>
          <a:xfrm>
            <a:off x="721112" y="1374388"/>
            <a:ext cx="927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Проверьте себя!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1C9D5-4B2E-109D-50D5-8F1B99F1B984}"/>
              </a:ext>
            </a:extLst>
          </p:cNvPr>
          <p:cNvSpPr txBox="1"/>
          <p:nvPr/>
        </p:nvSpPr>
        <p:spPr>
          <a:xfrm>
            <a:off x="1189464" y="2634037"/>
            <a:ext cx="98130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Выберите ряд, где записано число, в котором 20 сотен, 4 десятка, 7 единиц.  </a:t>
            </a:r>
          </a:p>
          <a:p>
            <a:pPr marL="742950" indent="-742950">
              <a:buAutoNum type="arabicParenR"/>
            </a:pPr>
            <a:r>
              <a:rPr lang="ru-RU" sz="3600" dirty="0">
                <a:solidFill>
                  <a:srgbClr val="0070C0"/>
                </a:solidFill>
              </a:rPr>
              <a:t>2047 </a:t>
            </a:r>
          </a:p>
          <a:p>
            <a:pPr marL="742950" indent="-742950">
              <a:buAutoNum type="arabicParenR"/>
            </a:pPr>
            <a:r>
              <a:rPr lang="ru-RU" sz="3600" dirty="0">
                <a:solidFill>
                  <a:srgbClr val="0070C0"/>
                </a:solidFill>
              </a:rPr>
              <a:t>247</a:t>
            </a:r>
          </a:p>
          <a:p>
            <a:r>
              <a:rPr lang="ru-RU" sz="3600" dirty="0">
                <a:solidFill>
                  <a:srgbClr val="0070C0"/>
                </a:solidFill>
              </a:rPr>
              <a:t>3)   20047</a:t>
            </a:r>
          </a:p>
          <a:p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0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59B361-BA9C-4183-B241-CCF07D5DBF19}"/>
              </a:ext>
            </a:extLst>
          </p:cNvPr>
          <p:cNvSpPr/>
          <p:nvPr/>
        </p:nvSpPr>
        <p:spPr>
          <a:xfrm>
            <a:off x="2705488" y="1409467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внимание!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7D2940B-E709-9EB4-7B4E-3D5B83241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721" y="1409467"/>
            <a:ext cx="56197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10679-CAE2-3A72-E6F7-025F98B808F9}"/>
              </a:ext>
            </a:extLst>
          </p:cNvPr>
          <p:cNvSpPr txBox="1"/>
          <p:nvPr/>
        </p:nvSpPr>
        <p:spPr>
          <a:xfrm>
            <a:off x="546100" y="1168400"/>
            <a:ext cx="11087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План занятия</a:t>
            </a:r>
          </a:p>
          <a:p>
            <a:pPr marL="514350" indent="-514350">
              <a:buAutoNum type="arabicPeriod"/>
            </a:pPr>
            <a:r>
              <a:rPr lang="ru-RU" sz="3600" dirty="0"/>
              <a:t>Математические понятия: знать или понимать?</a:t>
            </a:r>
          </a:p>
          <a:p>
            <a:pPr marL="514350" indent="-514350">
              <a:buAutoNum type="arabicPeriod"/>
            </a:pPr>
            <a:r>
              <a:rPr lang="ru-RU" sz="3600" dirty="0"/>
              <a:t>Понятие числа. Нумерация чисел (письменная и устная). Понятие натурального ряда чисел. Число 0. </a:t>
            </a:r>
          </a:p>
          <a:p>
            <a:r>
              <a:rPr lang="ru-RU" sz="3600" dirty="0"/>
              <a:t>3. Задания для самопроверки</a:t>
            </a:r>
          </a:p>
        </p:txBody>
      </p:sp>
    </p:spTree>
    <p:extLst>
      <p:ext uri="{BB962C8B-B14F-4D97-AF65-F5344CB8AC3E}">
        <p14:creationId xmlns:p14="http://schemas.microsoft.com/office/powerpoint/2010/main" val="1830984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C59B39-C44D-ED43-9AEB-FAF7C155F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13" y="894887"/>
            <a:ext cx="5196467" cy="44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13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5606E0-F655-49D2-F856-72AB8EA05077}"/>
              </a:ext>
            </a:extLst>
          </p:cNvPr>
          <p:cNvSpPr txBox="1"/>
          <p:nvPr/>
        </p:nvSpPr>
        <p:spPr>
          <a:xfrm>
            <a:off x="474133" y="2155736"/>
            <a:ext cx="1124373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Цифры (арабские) 0, 1, 2, 3, 4, 5, 6, 7, 8, 9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235 – краткая запись числа 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200 + 30 + 5 – подробная запись числа</a:t>
            </a:r>
          </a:p>
          <a:p>
            <a:pPr algn="just"/>
            <a:endParaRPr lang="ru-RU" sz="3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DF5B4D-4C71-591F-D06A-414CA7F46A4B}"/>
              </a:ext>
            </a:extLst>
          </p:cNvPr>
          <p:cNvSpPr txBox="1"/>
          <p:nvPr/>
        </p:nvSpPr>
        <p:spPr>
          <a:xfrm>
            <a:off x="2029522" y="1041400"/>
            <a:ext cx="7259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Письменная нумерация </a:t>
            </a:r>
          </a:p>
        </p:txBody>
      </p:sp>
    </p:spTree>
    <p:extLst>
      <p:ext uri="{BB962C8B-B14F-4D97-AF65-F5344CB8AC3E}">
        <p14:creationId xmlns:p14="http://schemas.microsoft.com/office/powerpoint/2010/main" val="393191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A1D968-88C9-6979-AE0E-511DE49B0270}"/>
              </a:ext>
            </a:extLst>
          </p:cNvPr>
          <p:cNvSpPr txBox="1"/>
          <p:nvPr/>
        </p:nvSpPr>
        <p:spPr>
          <a:xfrm>
            <a:off x="254000" y="1192369"/>
            <a:ext cx="10769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Устная нумерация </a:t>
            </a:r>
          </a:p>
          <a:p>
            <a:pPr algn="ctr"/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249E1-9CF5-4AAF-E9E7-0A3BF81BF21C}"/>
              </a:ext>
            </a:extLst>
          </p:cNvPr>
          <p:cNvSpPr txBox="1"/>
          <p:nvPr/>
        </p:nvSpPr>
        <p:spPr>
          <a:xfrm>
            <a:off x="144965" y="2924214"/>
            <a:ext cx="120470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1) Числа: 0, 1, 2, 3, 4, 5, 6, 7, 8, 9, 10, 40, 90, 100, 1 000, 1 000 000 и</a:t>
            </a:r>
          </a:p>
          <a:p>
            <a:r>
              <a:rPr lang="ru-RU" sz="2800" dirty="0"/>
              <a:t>1 000 000 000.</a:t>
            </a:r>
          </a:p>
          <a:p>
            <a:r>
              <a:rPr lang="ru-RU" sz="2800" dirty="0"/>
              <a:t>2) Числа: 20, 30, 50, 60, 70, 80, 200, 300, 400, 500, 600, 700, 800, 900.</a:t>
            </a:r>
          </a:p>
          <a:p>
            <a:r>
              <a:rPr lang="ru-RU" sz="2800" dirty="0"/>
              <a:t>3) Все остальные числа. 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/>
              <a:t>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7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C2161B-98F0-7932-8877-4F1AC4110065}"/>
              </a:ext>
            </a:extLst>
          </p:cNvPr>
          <p:cNvSpPr txBox="1"/>
          <p:nvPr/>
        </p:nvSpPr>
        <p:spPr>
          <a:xfrm>
            <a:off x="461432" y="1096617"/>
            <a:ext cx="1073996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Число – это абстрактный объект, используемый для измерения количественных характеристик объектов и явлений. </a:t>
            </a:r>
          </a:p>
          <a:p>
            <a:endParaRPr lang="ru-RU" sz="2800" b="1" dirty="0"/>
          </a:p>
          <a:p>
            <a:r>
              <a:rPr lang="ru-RU" sz="2800" b="1" dirty="0"/>
              <a:t>Цифра – это символ, используемый для обозначения числа. </a:t>
            </a:r>
          </a:p>
          <a:p>
            <a:endParaRPr lang="ru-RU" sz="2800" b="1" dirty="0"/>
          </a:p>
          <a:p>
            <a:r>
              <a:rPr lang="ru-RU" sz="2800" b="1" dirty="0"/>
              <a:t>Разрядность числа – это количество позиций или разрядов в записи числа.</a:t>
            </a:r>
          </a:p>
          <a:p>
            <a:endParaRPr lang="ru-RU" sz="2800" b="1" dirty="0"/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Как узнать сколько сотен в 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числе 2305? Сколько в нём 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десятков? Тысяч? </a:t>
            </a:r>
          </a:p>
          <a:p>
            <a:endParaRPr lang="ru-RU" sz="2800" b="1" dirty="0"/>
          </a:p>
          <a:p>
            <a:endParaRPr lang="ru-RU" sz="2800" b="1" dirty="0"/>
          </a:p>
          <a:p>
            <a:pPr algn="just"/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3E7D9A-2DDE-D940-AAC6-FED9621F6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29" y="3864627"/>
            <a:ext cx="6266985" cy="20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0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260EB7-FAC3-A7F8-8F2A-A4E43A326E48}"/>
              </a:ext>
            </a:extLst>
          </p:cNvPr>
          <p:cNvSpPr txBox="1"/>
          <p:nvPr/>
        </p:nvSpPr>
        <p:spPr>
          <a:xfrm>
            <a:off x="609600" y="1485900"/>
            <a:ext cx="9995210" cy="3043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Натуральный ряд чисел – это последовательность чисел, начинающаяся с 1 и увеличивающаяся на 1 в каждом следующем числе.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197EA6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Натуральные числа</a:t>
            </a:r>
            <a:r>
              <a:rPr lang="ru-RU" sz="2800" b="1" dirty="0">
                <a:solidFill>
                  <a:srgbClr val="197EA6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– </a:t>
            </a:r>
            <a:r>
              <a:rPr lang="ru-RU" sz="2800" dirty="0">
                <a:solidFill>
                  <a:srgbClr val="197EA6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числа, возникающие естественным образом при счёте.</a:t>
            </a:r>
            <a:endParaRPr lang="ru-RU" sz="28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Естественная нумерация – 1, 2, 3, и т.д.</a:t>
            </a:r>
            <a:endParaRPr lang="ru-RU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020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260EB7-FAC3-A7F8-8F2A-A4E43A326E48}"/>
              </a:ext>
            </a:extLst>
          </p:cNvPr>
          <p:cNvSpPr txBox="1"/>
          <p:nvPr/>
        </p:nvSpPr>
        <p:spPr>
          <a:xfrm>
            <a:off x="609600" y="1485900"/>
            <a:ext cx="9995210" cy="4053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 fontAlgn="base">
              <a:lnSpc>
                <a:spcPts val="1800"/>
              </a:lnSpc>
            </a:pPr>
            <a:endParaRPr lang="ru-RU" sz="2800" b="1" dirty="0">
              <a:effectLst/>
              <a:ea typeface="Times New Roman" panose="02020603050405020304" pitchFamily="18" charset="0"/>
            </a:endParaRPr>
          </a:p>
          <a:p>
            <a:pPr indent="449580" algn="just" fontAlgn="base">
              <a:lnSpc>
                <a:spcPts val="1800"/>
              </a:lnSpc>
            </a:pPr>
            <a:r>
              <a:rPr lang="ru-RU" sz="2800" b="1" dirty="0">
                <a:effectLst/>
                <a:ea typeface="Times New Roman" panose="02020603050405020304" pitchFamily="18" charset="0"/>
              </a:rPr>
              <a:t>Особенности натуральных чисел:</a:t>
            </a:r>
          </a:p>
          <a:p>
            <a:pPr indent="449580" algn="just" fontAlgn="base">
              <a:lnSpc>
                <a:spcPts val="1800"/>
              </a:lnSpc>
            </a:pPr>
            <a:endParaRPr lang="ru-RU" sz="2800" b="1" dirty="0">
              <a:effectLst/>
              <a:ea typeface="Times New Roman" panose="02020603050405020304" pitchFamily="18" charset="0"/>
            </a:endParaRPr>
          </a:p>
          <a:p>
            <a:pPr indent="449580" algn="just" fontAlgn="base">
              <a:lnSpc>
                <a:spcPts val="1800"/>
              </a:lnSpc>
            </a:pPr>
            <a:endParaRPr lang="ru-RU" sz="2800" dirty="0">
              <a:solidFill>
                <a:srgbClr val="197EA6"/>
              </a:solidFill>
              <a:effectLst/>
              <a:ea typeface="Times New Roman" panose="02020603050405020304" pitchFamily="18" charset="0"/>
            </a:endParaRPr>
          </a:p>
          <a:p>
            <a:pPr indent="449580" algn="just" fontAlgn="base">
              <a:lnSpc>
                <a:spcPts val="1800"/>
              </a:lnSpc>
            </a:pPr>
            <a:r>
              <a:rPr lang="ru-RU" sz="2800" dirty="0">
                <a:solidFill>
                  <a:srgbClr val="197EA6"/>
                </a:solidFill>
                <a:effectLst/>
                <a:ea typeface="Times New Roman" panose="02020603050405020304" pitchFamily="18" charset="0"/>
              </a:rPr>
              <a:t>Наименьшее натуральное число: единица (1).</a:t>
            </a:r>
          </a:p>
          <a:p>
            <a:pPr indent="449580" algn="just" fontAlgn="base">
              <a:lnSpc>
                <a:spcPts val="1800"/>
              </a:lnSpc>
            </a:pPr>
            <a:endParaRPr lang="ru-RU" sz="2800" dirty="0">
              <a:effectLst/>
              <a:ea typeface="Times New Roman" panose="02020603050405020304" pitchFamily="18" charset="0"/>
            </a:endParaRPr>
          </a:p>
          <a:p>
            <a:pPr indent="449580" algn="just" fontAlgn="base">
              <a:lnSpc>
                <a:spcPts val="1800"/>
              </a:lnSpc>
            </a:pPr>
            <a:r>
              <a:rPr lang="ru-RU" sz="2800" dirty="0">
                <a:solidFill>
                  <a:srgbClr val="197EA6"/>
                </a:solidFill>
                <a:effectLst/>
                <a:ea typeface="Times New Roman" panose="02020603050405020304" pitchFamily="18" charset="0"/>
              </a:rPr>
              <a:t>Наибольшее натуральное число: не существует. </a:t>
            </a:r>
          </a:p>
          <a:p>
            <a:pPr indent="449580" algn="just" fontAlgn="base">
              <a:lnSpc>
                <a:spcPts val="1800"/>
              </a:lnSpc>
            </a:pPr>
            <a:endParaRPr lang="ru-RU" sz="2800" dirty="0">
              <a:solidFill>
                <a:srgbClr val="197EA6"/>
              </a:solidFill>
              <a:ea typeface="Times New Roman" panose="02020603050405020304" pitchFamily="18" charset="0"/>
            </a:endParaRPr>
          </a:p>
          <a:p>
            <a:pPr indent="449580" algn="just" fontAlgn="base">
              <a:lnSpc>
                <a:spcPts val="1800"/>
              </a:lnSpc>
            </a:pPr>
            <a:r>
              <a:rPr lang="ru-RU" sz="2800" dirty="0">
                <a:solidFill>
                  <a:srgbClr val="197EA6"/>
                </a:solidFill>
                <a:effectLst/>
                <a:ea typeface="Times New Roman" panose="02020603050405020304" pitchFamily="18" charset="0"/>
              </a:rPr>
              <a:t>Натуральный ряд бесконечен.</a:t>
            </a:r>
            <a:endParaRPr lang="ru-RU" sz="2800" dirty="0">
              <a:effectLst/>
              <a:ea typeface="Times New Roman" panose="02020603050405020304" pitchFamily="18" charset="0"/>
            </a:endParaRPr>
          </a:p>
          <a:p>
            <a:pPr indent="449580" algn="just" fontAlgn="base">
              <a:lnSpc>
                <a:spcPts val="1800"/>
              </a:lnSpc>
            </a:pPr>
            <a:endParaRPr lang="ru-RU" sz="2800" dirty="0">
              <a:solidFill>
                <a:srgbClr val="197EA6"/>
              </a:solidFill>
              <a:effectLst/>
              <a:ea typeface="Times New Roman" panose="02020603050405020304" pitchFamily="18" charset="0"/>
            </a:endParaRPr>
          </a:p>
          <a:p>
            <a:pPr indent="449580" algn="just" fontAlgn="base">
              <a:lnSpc>
                <a:spcPts val="1800"/>
              </a:lnSpc>
            </a:pPr>
            <a:r>
              <a:rPr lang="ru-RU" sz="2800" dirty="0">
                <a:solidFill>
                  <a:srgbClr val="197EA6"/>
                </a:solidFill>
                <a:ea typeface="Times New Roman" panose="02020603050405020304" pitchFamily="18" charset="0"/>
              </a:rPr>
              <a:t>К</a:t>
            </a:r>
            <a:r>
              <a:rPr lang="ru-RU" sz="2800" dirty="0">
                <a:solidFill>
                  <a:srgbClr val="197EA6"/>
                </a:solidFill>
                <a:effectLst/>
                <a:ea typeface="Times New Roman" panose="02020603050405020304" pitchFamily="18" charset="0"/>
              </a:rPr>
              <a:t>аждое следующее число больше предыдущего на единицу:    </a:t>
            </a:r>
          </a:p>
          <a:p>
            <a:pPr indent="449580" algn="just" fontAlgn="base">
              <a:lnSpc>
                <a:spcPts val="1800"/>
              </a:lnSpc>
            </a:pPr>
            <a:endParaRPr lang="ru-RU" sz="2800" dirty="0">
              <a:solidFill>
                <a:srgbClr val="197EA6"/>
              </a:solidFill>
              <a:ea typeface="Times New Roman" panose="02020603050405020304" pitchFamily="18" charset="0"/>
            </a:endParaRPr>
          </a:p>
          <a:p>
            <a:pPr indent="449580" algn="just" fontAlgn="base">
              <a:lnSpc>
                <a:spcPts val="1800"/>
              </a:lnSpc>
            </a:pPr>
            <a:r>
              <a:rPr lang="ru-RU" sz="2800" dirty="0">
                <a:solidFill>
                  <a:srgbClr val="197EA6"/>
                </a:solidFill>
                <a:effectLst/>
                <a:ea typeface="Times New Roman" panose="02020603050405020304" pitchFamily="18" charset="0"/>
              </a:rPr>
              <a:t>1, 2, 3, 4, ….     </a:t>
            </a:r>
            <a:endParaRPr lang="ru-RU" sz="2800" dirty="0">
              <a:effectLst/>
              <a:ea typeface="Times New Roman" panose="02020603050405020304" pitchFamily="18" charset="0"/>
            </a:endParaRPr>
          </a:p>
          <a:p>
            <a:pPr indent="449580" algn="just" fontAlgn="base">
              <a:lnSpc>
                <a:spcPts val="1800"/>
              </a:lnSpc>
            </a:pPr>
            <a:endParaRPr lang="ru-RU" sz="2800" dirty="0">
              <a:solidFill>
                <a:srgbClr val="197EA6"/>
              </a:solidFill>
              <a:effectLst/>
              <a:ea typeface="Times New Roman" panose="02020603050405020304" pitchFamily="18" charset="0"/>
            </a:endParaRPr>
          </a:p>
          <a:p>
            <a:pPr indent="449580" algn="just" fontAlgn="base">
              <a:lnSpc>
                <a:spcPts val="1800"/>
              </a:lnSpc>
            </a:pPr>
            <a:r>
              <a:rPr lang="ru-RU" sz="2800" dirty="0">
                <a:solidFill>
                  <a:srgbClr val="197EA6"/>
                </a:solidFill>
                <a:effectLst/>
                <a:ea typeface="Times New Roman" panose="02020603050405020304" pitchFamily="18" charset="0"/>
              </a:rPr>
              <a:t>Множество всех натуральных чисел принято обозначать   </a:t>
            </a:r>
          </a:p>
          <a:p>
            <a:pPr indent="449580" algn="just" fontAlgn="base">
              <a:lnSpc>
                <a:spcPts val="1800"/>
              </a:lnSpc>
            </a:pPr>
            <a:endParaRPr lang="ru-RU" sz="2800" dirty="0">
              <a:solidFill>
                <a:srgbClr val="197EA6"/>
              </a:solidFill>
              <a:ea typeface="Times New Roman" panose="02020603050405020304" pitchFamily="18" charset="0"/>
            </a:endParaRPr>
          </a:p>
          <a:p>
            <a:pPr indent="449580" algn="just" fontAlgn="base">
              <a:lnSpc>
                <a:spcPts val="1800"/>
              </a:lnSpc>
            </a:pPr>
            <a:r>
              <a:rPr lang="ru-RU" sz="2800" dirty="0">
                <a:solidFill>
                  <a:srgbClr val="197EA6"/>
                </a:solidFill>
                <a:effectLst/>
                <a:ea typeface="Times New Roman" panose="02020603050405020304" pitchFamily="18" charset="0"/>
              </a:rPr>
              <a:t>латинской буквой </a:t>
            </a:r>
            <a:r>
              <a:rPr lang="ru-RU" sz="2800" b="1" dirty="0" err="1">
                <a:solidFill>
                  <a:srgbClr val="197EA6"/>
                </a:solidFill>
                <a:effectLst/>
                <a:ea typeface="Times New Roman" panose="02020603050405020304" pitchFamily="18" charset="0"/>
              </a:rPr>
              <a:t>N</a:t>
            </a:r>
            <a:r>
              <a:rPr lang="ru-RU" sz="2800" dirty="0">
                <a:solidFill>
                  <a:srgbClr val="197EA6"/>
                </a:solidFill>
                <a:effectLst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43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260EB7-FAC3-A7F8-8F2A-A4E43A326E48}"/>
              </a:ext>
            </a:extLst>
          </p:cNvPr>
          <p:cNvSpPr txBox="1"/>
          <p:nvPr/>
        </p:nvSpPr>
        <p:spPr>
          <a:xfrm>
            <a:off x="609600" y="1485900"/>
            <a:ext cx="9995210" cy="473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 fontAlgn="base">
              <a:lnSpc>
                <a:spcPts val="1800"/>
              </a:lnSpc>
            </a:pPr>
            <a:endParaRPr lang="ru-RU" sz="2800" b="1" dirty="0">
              <a:effectLst/>
              <a:ea typeface="Times New Roman" panose="02020603050405020304" pitchFamily="18" charset="0"/>
            </a:endParaRPr>
          </a:p>
          <a:p>
            <a:pPr indent="449580" algn="just" fontAlgn="base">
              <a:lnSpc>
                <a:spcPts val="1800"/>
              </a:lnSpc>
            </a:pPr>
            <a:r>
              <a:rPr lang="ru-RU" sz="2800" b="1" dirty="0">
                <a:effectLst/>
                <a:ea typeface="Times New Roman" panose="02020603050405020304" pitchFamily="18" charset="0"/>
              </a:rPr>
              <a:t>Действия над натуральными числами:</a:t>
            </a:r>
          </a:p>
          <a:p>
            <a:pPr indent="449580" algn="just" fontAlgn="base">
              <a:lnSpc>
                <a:spcPts val="1800"/>
              </a:lnSpc>
            </a:pPr>
            <a:endParaRPr lang="ru-RU" sz="2800" b="1" dirty="0">
              <a:effectLst/>
              <a:ea typeface="Times New Roman" panose="02020603050405020304" pitchFamily="18" charset="0"/>
            </a:endParaRPr>
          </a:p>
          <a:p>
            <a:pPr indent="449580" algn="just" fontAlgn="base">
              <a:lnSpc>
                <a:spcPts val="1800"/>
              </a:lnSpc>
            </a:pPr>
            <a:r>
              <a:rPr lang="ru-RU" sz="2400" b="1" dirty="0">
                <a:solidFill>
                  <a:srgbClr val="197EA6"/>
                </a:solidFill>
                <a:ea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rgbClr val="197EA6"/>
                </a:solidFill>
                <a:effectLst/>
                <a:ea typeface="Times New Roman" panose="02020603050405020304" pitchFamily="18" charset="0"/>
              </a:rPr>
              <a:t>ложение:</a:t>
            </a:r>
            <a:r>
              <a:rPr lang="ru-RU" sz="2400" b="1" dirty="0"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97EA6"/>
                </a:solidFill>
                <a:effectLst/>
                <a:ea typeface="Times New Roman" panose="02020603050405020304" pitchFamily="18" charset="0"/>
              </a:rPr>
              <a:t>слагаемое + слагаемое = значение суммы;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indent="449580" algn="just" fontAlgn="base">
              <a:lnSpc>
                <a:spcPts val="1800"/>
              </a:lnSpc>
            </a:pPr>
            <a:endParaRPr lang="ru-RU" sz="2400" dirty="0">
              <a:solidFill>
                <a:srgbClr val="197EA6"/>
              </a:solidFill>
              <a:effectLst/>
              <a:ea typeface="Times New Roman" panose="02020603050405020304" pitchFamily="18" charset="0"/>
            </a:endParaRPr>
          </a:p>
          <a:p>
            <a:pPr indent="449580" algn="just" fontAlgn="base">
              <a:lnSpc>
                <a:spcPts val="1800"/>
              </a:lnSpc>
            </a:pPr>
            <a:r>
              <a:rPr lang="ru-RU" sz="2400" b="1" dirty="0">
                <a:solidFill>
                  <a:srgbClr val="197EA6"/>
                </a:solidFill>
                <a:ea typeface="Times New Roman" panose="02020603050405020304" pitchFamily="18" charset="0"/>
              </a:rPr>
              <a:t>У</a:t>
            </a:r>
            <a:r>
              <a:rPr lang="ru-RU" sz="2400" b="1" dirty="0">
                <a:solidFill>
                  <a:srgbClr val="197EA6"/>
                </a:solidFill>
                <a:effectLst/>
                <a:ea typeface="Times New Roman" panose="02020603050405020304" pitchFamily="18" charset="0"/>
              </a:rPr>
              <a:t>множение:</a:t>
            </a:r>
            <a:r>
              <a:rPr lang="ru-RU" sz="2400" b="1" dirty="0"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97EA6"/>
                </a:solidFill>
                <a:effectLst/>
                <a:ea typeface="Times New Roman" panose="02020603050405020304" pitchFamily="18" charset="0"/>
              </a:rPr>
              <a:t>множитель × множитель = значение  </a:t>
            </a:r>
          </a:p>
          <a:p>
            <a:pPr indent="449580" algn="just" fontAlgn="base">
              <a:lnSpc>
                <a:spcPts val="1800"/>
              </a:lnSpc>
            </a:pPr>
            <a:endParaRPr lang="ru-RU" sz="2400" dirty="0">
              <a:solidFill>
                <a:srgbClr val="197EA6"/>
              </a:solidFill>
              <a:effectLst/>
              <a:ea typeface="Times New Roman" panose="02020603050405020304" pitchFamily="18" charset="0"/>
            </a:endParaRPr>
          </a:p>
          <a:p>
            <a:pPr indent="449580" algn="just" fontAlgn="base">
              <a:lnSpc>
                <a:spcPts val="1800"/>
              </a:lnSpc>
            </a:pPr>
            <a:r>
              <a:rPr lang="ru-RU" sz="2400" dirty="0">
                <a:solidFill>
                  <a:srgbClr val="197EA6"/>
                </a:solidFill>
                <a:effectLst/>
                <a:ea typeface="Times New Roman" panose="02020603050405020304" pitchFamily="18" charset="0"/>
              </a:rPr>
              <a:t>произведения;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indent="449580" algn="just" fontAlgn="base">
              <a:lnSpc>
                <a:spcPts val="1800"/>
              </a:lnSpc>
            </a:pPr>
            <a:endParaRPr lang="ru-RU" sz="2400" dirty="0">
              <a:solidFill>
                <a:srgbClr val="197EA6"/>
              </a:solidFill>
              <a:effectLst/>
              <a:ea typeface="Times New Roman" panose="02020603050405020304" pitchFamily="18" charset="0"/>
            </a:endParaRPr>
          </a:p>
          <a:p>
            <a:pPr indent="449580" algn="just" fontAlgn="base">
              <a:lnSpc>
                <a:spcPts val="1800"/>
              </a:lnSpc>
            </a:pPr>
            <a:r>
              <a:rPr lang="ru-RU" sz="2400" b="1" dirty="0">
                <a:solidFill>
                  <a:srgbClr val="197EA6"/>
                </a:solidFill>
                <a:ea typeface="Times New Roman" panose="02020603050405020304" pitchFamily="18" charset="0"/>
              </a:rPr>
              <a:t>В</a:t>
            </a:r>
            <a:r>
              <a:rPr lang="ru-RU" sz="2400" b="1" dirty="0">
                <a:solidFill>
                  <a:srgbClr val="197EA6"/>
                </a:solidFill>
                <a:effectLst/>
                <a:ea typeface="Times New Roman" panose="02020603050405020304" pitchFamily="18" charset="0"/>
              </a:rPr>
              <a:t>ычитание:</a:t>
            </a:r>
            <a:r>
              <a:rPr lang="ru-RU" sz="2400" b="1" dirty="0"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97EA6"/>
                </a:solidFill>
                <a:effectLst/>
                <a:ea typeface="Times New Roman" panose="02020603050405020304" pitchFamily="18" charset="0"/>
              </a:rPr>
              <a:t>уменьшаемое − вычитаемое = значение  </a:t>
            </a:r>
          </a:p>
          <a:p>
            <a:pPr indent="449580" algn="just" fontAlgn="base">
              <a:lnSpc>
                <a:spcPts val="1800"/>
              </a:lnSpc>
            </a:pPr>
            <a:endParaRPr lang="ru-RU" sz="2400" dirty="0">
              <a:solidFill>
                <a:srgbClr val="197EA6"/>
              </a:solidFill>
              <a:ea typeface="Times New Roman" panose="02020603050405020304" pitchFamily="18" charset="0"/>
            </a:endParaRPr>
          </a:p>
          <a:p>
            <a:pPr indent="449580" algn="just" fontAlgn="base">
              <a:lnSpc>
                <a:spcPts val="1800"/>
              </a:lnSpc>
            </a:pPr>
            <a:r>
              <a:rPr lang="ru-RU" sz="2400" dirty="0">
                <a:solidFill>
                  <a:srgbClr val="197EA6"/>
                </a:solidFill>
                <a:ea typeface="Times New Roman" panose="02020603050405020304" pitchFamily="18" charset="0"/>
              </a:rPr>
              <a:t>р</a:t>
            </a:r>
            <a:r>
              <a:rPr lang="ru-RU" sz="2400" dirty="0">
                <a:solidFill>
                  <a:srgbClr val="197EA6"/>
                </a:solidFill>
                <a:effectLst/>
                <a:ea typeface="Times New Roman" panose="02020603050405020304" pitchFamily="18" charset="0"/>
              </a:rPr>
              <a:t>азности (уменьшаемое должно быть больше вычитаемого, </a:t>
            </a:r>
          </a:p>
          <a:p>
            <a:pPr indent="449580" algn="just" fontAlgn="base">
              <a:lnSpc>
                <a:spcPts val="1800"/>
              </a:lnSpc>
            </a:pPr>
            <a:endParaRPr lang="ru-RU" sz="2400" dirty="0">
              <a:solidFill>
                <a:srgbClr val="197EA6"/>
              </a:solidFill>
              <a:ea typeface="Times New Roman" panose="02020603050405020304" pitchFamily="18" charset="0"/>
            </a:endParaRPr>
          </a:p>
          <a:p>
            <a:pPr indent="449580" algn="just" fontAlgn="base">
              <a:lnSpc>
                <a:spcPts val="1800"/>
              </a:lnSpc>
            </a:pPr>
            <a:r>
              <a:rPr lang="ru-RU" sz="2400" dirty="0">
                <a:solidFill>
                  <a:srgbClr val="197EA6"/>
                </a:solidFill>
                <a:effectLst/>
                <a:ea typeface="Times New Roman" panose="02020603050405020304" pitchFamily="18" charset="0"/>
              </a:rPr>
              <a:t>иначе в результате получится отрицательное число или </a:t>
            </a:r>
          </a:p>
          <a:p>
            <a:pPr indent="449580" algn="just" fontAlgn="base">
              <a:lnSpc>
                <a:spcPts val="1800"/>
              </a:lnSpc>
            </a:pPr>
            <a:endParaRPr lang="ru-RU" sz="2400" dirty="0">
              <a:solidFill>
                <a:srgbClr val="197EA6"/>
              </a:solidFill>
              <a:ea typeface="Times New Roman" panose="02020603050405020304" pitchFamily="18" charset="0"/>
            </a:endParaRPr>
          </a:p>
          <a:p>
            <a:pPr indent="449580" algn="just" fontAlgn="base">
              <a:lnSpc>
                <a:spcPts val="1800"/>
              </a:lnSpc>
            </a:pPr>
            <a:r>
              <a:rPr lang="ru-RU" sz="2400" dirty="0">
                <a:solidFill>
                  <a:srgbClr val="197EA6"/>
                </a:solidFill>
                <a:effectLst/>
                <a:ea typeface="Times New Roman" panose="02020603050405020304" pitchFamily="18" charset="0"/>
              </a:rPr>
              <a:t>ноль);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indent="449580" algn="just" fontAlgn="base">
              <a:lnSpc>
                <a:spcPts val="1800"/>
              </a:lnSpc>
            </a:pPr>
            <a:endParaRPr lang="ru-RU" sz="2400" b="1" dirty="0">
              <a:solidFill>
                <a:srgbClr val="197EA6"/>
              </a:solidFill>
              <a:ea typeface="Times New Roman" panose="02020603050405020304" pitchFamily="18" charset="0"/>
            </a:endParaRPr>
          </a:p>
          <a:p>
            <a:pPr indent="449580" algn="just" fontAlgn="base">
              <a:lnSpc>
                <a:spcPts val="1800"/>
              </a:lnSpc>
            </a:pPr>
            <a:r>
              <a:rPr lang="ru-RU" sz="2400" b="1" dirty="0">
                <a:solidFill>
                  <a:srgbClr val="197EA6"/>
                </a:solidFill>
                <a:ea typeface="Times New Roman" panose="02020603050405020304" pitchFamily="18" charset="0"/>
              </a:rPr>
              <a:t>Д</a:t>
            </a:r>
            <a:r>
              <a:rPr lang="ru-RU" sz="2400" b="1" dirty="0">
                <a:solidFill>
                  <a:srgbClr val="197EA6"/>
                </a:solidFill>
                <a:effectLst/>
                <a:ea typeface="Times New Roman" panose="02020603050405020304" pitchFamily="18" charset="0"/>
              </a:rPr>
              <a:t>еление:</a:t>
            </a:r>
            <a:r>
              <a:rPr lang="ru-RU" sz="2400" b="1" dirty="0"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97EA6"/>
                </a:solidFill>
                <a:effectLst/>
                <a:ea typeface="Times New Roman" panose="02020603050405020304" pitchFamily="18" charset="0"/>
              </a:rPr>
              <a:t>делимое : делитель = значение частного;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indent="449580" algn="just" fontAlgn="base">
              <a:lnSpc>
                <a:spcPts val="1800"/>
              </a:lnSpc>
            </a:pPr>
            <a:endParaRPr lang="ru-RU" sz="2400" b="1" dirty="0">
              <a:solidFill>
                <a:srgbClr val="197EA6"/>
              </a:solidFill>
              <a:ea typeface="Times New Roman" panose="02020603050405020304" pitchFamily="18" charset="0"/>
            </a:endParaRPr>
          </a:p>
          <a:p>
            <a:pPr indent="449580" algn="just" fontAlgn="base">
              <a:lnSpc>
                <a:spcPts val="1800"/>
              </a:lnSpc>
            </a:pPr>
            <a:r>
              <a:rPr lang="ru-RU" sz="2400" b="1" dirty="0">
                <a:solidFill>
                  <a:srgbClr val="197EA6"/>
                </a:solidFill>
                <a:ea typeface="Times New Roman" panose="02020603050405020304" pitchFamily="18" charset="0"/>
              </a:rPr>
              <a:t>Д</a:t>
            </a:r>
            <a:r>
              <a:rPr lang="ru-RU" sz="2400" b="1" dirty="0">
                <a:solidFill>
                  <a:srgbClr val="197EA6"/>
                </a:solidFill>
                <a:effectLst/>
                <a:ea typeface="Times New Roman" panose="02020603050405020304" pitchFamily="18" charset="0"/>
              </a:rPr>
              <a:t>еление с остатком: </a:t>
            </a:r>
            <a:r>
              <a:rPr lang="ru-RU" sz="2400" dirty="0">
                <a:solidFill>
                  <a:srgbClr val="197EA6"/>
                </a:solidFill>
                <a:effectLst/>
                <a:ea typeface="Times New Roman" panose="02020603050405020304" pitchFamily="18" charset="0"/>
              </a:rPr>
              <a:t>делимое/делитель = значение частного (остаток);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2505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5078</TotalTime>
  <Words>879</Words>
  <Application>Microsoft Office PowerPoint</Application>
  <PresentationFormat>Широкоэкранный</PresentationFormat>
  <Paragraphs>127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Al Tarikh</vt:lpstr>
      <vt:lpstr>Arial</vt:lpstr>
      <vt:lpstr>Calibri</vt:lpstr>
      <vt:lpstr>Calibri Light</vt:lpstr>
      <vt:lpstr>Cambria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Фомина Светлана Анатольевна</dc:creator>
  <cp:lastModifiedBy>Янычева Галина Владимировна</cp:lastModifiedBy>
  <cp:revision>54</cp:revision>
  <cp:lastPrinted>2022-01-13T14:31:19Z</cp:lastPrinted>
  <dcterms:created xsi:type="dcterms:W3CDTF">2022-01-13T13:40:39Z</dcterms:created>
  <dcterms:modified xsi:type="dcterms:W3CDTF">2023-09-15T10:07:12Z</dcterms:modified>
</cp:coreProperties>
</file>