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96" r:id="rId3"/>
    <p:sldId id="406" r:id="rId4"/>
    <p:sldId id="441" r:id="rId5"/>
    <p:sldId id="449" r:id="rId6"/>
    <p:sldId id="456" r:id="rId7"/>
    <p:sldId id="458" r:id="rId8"/>
    <p:sldId id="459" r:id="rId9"/>
    <p:sldId id="442" r:id="rId10"/>
    <p:sldId id="439" r:id="rId11"/>
    <p:sldId id="445" r:id="rId12"/>
    <p:sldId id="444" r:id="rId13"/>
    <p:sldId id="447" r:id="rId14"/>
    <p:sldId id="446" r:id="rId15"/>
    <p:sldId id="448" r:id="rId16"/>
    <p:sldId id="457" r:id="rId17"/>
    <p:sldId id="389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7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2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3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8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7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7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6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0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3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8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6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6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059897-7318-410C-BC14-637B463F1286}"/>
              </a:ext>
            </a:extLst>
          </p:cNvPr>
          <p:cNvSpPr txBox="1"/>
          <p:nvPr/>
        </p:nvSpPr>
        <p:spPr>
          <a:xfrm>
            <a:off x="457200" y="2846789"/>
            <a:ext cx="10011723" cy="44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8695" algn="ctr">
              <a:lnSpc>
                <a:spcPts val="2530"/>
              </a:lnSpc>
              <a:spcBef>
                <a:spcPts val="615"/>
              </a:spcBef>
            </a:pPr>
            <a:r>
              <a:rPr lang="ru-RU" sz="3200" b="1" dirty="0">
                <a:solidFill>
                  <a:srgbClr val="FF0000"/>
                </a:solidFill>
                <a:cs typeface="Al Tarikh" pitchFamily="2" charset="-78"/>
              </a:rPr>
              <a:t>Задача. Математическая задача. </a:t>
            </a:r>
            <a:endParaRPr lang="ru-RU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F4CD7-DA46-451F-8876-FC9FA10FFC74}"/>
              </a:ext>
            </a:extLst>
          </p:cNvPr>
          <p:cNvSpPr txBox="1"/>
          <p:nvPr/>
        </p:nvSpPr>
        <p:spPr>
          <a:xfrm>
            <a:off x="457200" y="5456651"/>
            <a:ext cx="1107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Янычева Галина Владимировна, учитель начальных классов, автор методических пособий по математике, член регионального методического актива</a:t>
            </a:r>
          </a:p>
        </p:txBody>
      </p:sp>
    </p:spTree>
    <p:extLst>
      <p:ext uri="{BB962C8B-B14F-4D97-AF65-F5344CB8AC3E}">
        <p14:creationId xmlns:p14="http://schemas.microsoft.com/office/powerpoint/2010/main" val="49976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6301947" y="1298666"/>
            <a:ext cx="55279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Арифметические задачи </a:t>
            </a: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111111"/>
              </a:solidFill>
              <a:latin typeface="system-ui"/>
            </a:endParaRP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rgbClr val="111111"/>
              </a:solidFill>
              <a:latin typeface="system-ui"/>
            </a:endParaRPr>
          </a:p>
          <a:p>
            <a:r>
              <a:rPr lang="ru-RU" sz="2800" dirty="0"/>
              <a:t>Задачи, которые решаются с помощью арифметических действий (сложение, вычитание, умножение и деление)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6E24AF-4570-7F45-A39F-35F5CA7C6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8" y="1646840"/>
            <a:ext cx="5064293" cy="342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2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6301947" y="1298666"/>
            <a:ext cx="55279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Аналитические задачи </a:t>
            </a: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111111"/>
              </a:solidFill>
              <a:latin typeface="system-ui"/>
            </a:endParaRP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rgbClr val="111111"/>
              </a:solidFill>
              <a:latin typeface="system-ui"/>
            </a:endParaRPr>
          </a:p>
          <a:p>
            <a:r>
              <a:rPr lang="ru-RU" sz="2800" dirty="0"/>
              <a:t>Задачи, которые решаются с помощью проведения анализа или исследования объекта с использованием математических инструментов.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6E24AF-4570-7F45-A39F-35F5CA7C6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8" y="1646840"/>
            <a:ext cx="5064293" cy="342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76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6301947" y="1298666"/>
            <a:ext cx="5527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Геометрические задачи </a:t>
            </a: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111111"/>
              </a:solidFill>
              <a:latin typeface="system-ui"/>
            </a:endParaRP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rgbClr val="111111"/>
              </a:solidFill>
              <a:latin typeface="system-ui"/>
            </a:endParaRPr>
          </a:p>
          <a:p>
            <a:r>
              <a:rPr lang="ru-RU" sz="2800" dirty="0"/>
              <a:t>Задачи, связанные с изучением геометрических фигур, пространственных объектов и их свойств.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6E24AF-4570-7F45-A39F-35F5CA7C6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8" y="1646840"/>
            <a:ext cx="5064293" cy="342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51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6301947" y="1298666"/>
            <a:ext cx="55279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Алгебраические задачи </a:t>
            </a: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111111"/>
              </a:solidFill>
              <a:latin typeface="system-ui"/>
            </a:endParaRP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rgbClr val="111111"/>
              </a:solidFill>
              <a:latin typeface="system-ui"/>
            </a:endParaRPr>
          </a:p>
          <a:p>
            <a:r>
              <a:rPr lang="ru-RU" sz="2800" dirty="0"/>
              <a:t>Задачи, которые решаются с помощью алгебраических формул или свойств (уравнений)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6E24AF-4570-7F45-A39F-35F5CA7C6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8" y="1646840"/>
            <a:ext cx="5064293" cy="342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0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6301947" y="1298666"/>
            <a:ext cx="55279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Вероятностные задачи </a:t>
            </a: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111111"/>
              </a:solidFill>
              <a:latin typeface="system-ui"/>
            </a:endParaRP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rgbClr val="111111"/>
              </a:solidFill>
              <a:latin typeface="system-ui"/>
            </a:endParaRPr>
          </a:p>
          <a:p>
            <a:r>
              <a:rPr lang="ru-RU" sz="2800" dirty="0"/>
              <a:t>Задачи, в которых требуется определить вероятность какого-либо события.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6E24AF-4570-7F45-A39F-35F5CA7C6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8" y="1646840"/>
            <a:ext cx="5064293" cy="342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86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6301947" y="1298666"/>
            <a:ext cx="55279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Оптимизационные  задачи </a:t>
            </a: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111111"/>
              </a:solidFill>
              <a:latin typeface="system-ui"/>
            </a:endParaRP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rgbClr val="111111"/>
              </a:solidFill>
              <a:latin typeface="system-ui"/>
            </a:endParaRPr>
          </a:p>
          <a:p>
            <a:r>
              <a:rPr lang="ru-RU" sz="2800" dirty="0"/>
              <a:t>Задачи, в которых требуется найти наилучшее решение среди всех возможных вариантов.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6E24AF-4570-7F45-A39F-35F5CA7C6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8" y="1646840"/>
            <a:ext cx="5064293" cy="342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36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260EB7-FAC3-A7F8-8F2A-A4E43A326E48}"/>
              </a:ext>
            </a:extLst>
          </p:cNvPr>
          <p:cNvSpPr txBox="1"/>
          <p:nvPr/>
        </p:nvSpPr>
        <p:spPr>
          <a:xfrm>
            <a:off x="709961" y="1407842"/>
            <a:ext cx="927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Проверьте себя!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46163A-AEB7-4BE5-A52D-91C985011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31" y="2142838"/>
            <a:ext cx="3577979" cy="35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7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59B361-BA9C-4183-B241-CCF07D5DBF19}"/>
              </a:ext>
            </a:extLst>
          </p:cNvPr>
          <p:cNvSpPr/>
          <p:nvPr/>
        </p:nvSpPr>
        <p:spPr>
          <a:xfrm>
            <a:off x="2705488" y="1409467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7D2940B-E709-9EB4-7B4E-3D5B83241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21" y="1409467"/>
            <a:ext cx="56197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10679-CAE2-3A72-E6F7-025F98B808F9}"/>
              </a:ext>
            </a:extLst>
          </p:cNvPr>
          <p:cNvSpPr txBox="1"/>
          <p:nvPr/>
        </p:nvSpPr>
        <p:spPr>
          <a:xfrm>
            <a:off x="546100" y="1168400"/>
            <a:ext cx="11087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План занятия</a:t>
            </a:r>
          </a:p>
          <a:p>
            <a:pPr algn="ctr"/>
            <a:endParaRPr lang="ru-RU" sz="3600" b="1" dirty="0"/>
          </a:p>
          <a:p>
            <a:pPr marL="514350" indent="-514350">
              <a:buAutoNum type="arabicPeriod"/>
            </a:pPr>
            <a:endParaRPr lang="ru-RU" sz="3600" dirty="0"/>
          </a:p>
          <a:p>
            <a:pPr marL="514350" indent="-514350">
              <a:buAutoNum type="arabicPeriod"/>
            </a:pPr>
            <a:r>
              <a:rPr lang="ru-RU" sz="3600" dirty="0"/>
              <a:t>Что такое математическая задача? </a:t>
            </a:r>
          </a:p>
          <a:p>
            <a:pPr marL="514350" indent="-514350">
              <a:buAutoNum type="arabicPeriod"/>
            </a:pPr>
            <a:r>
              <a:rPr lang="ru-RU" sz="3600" dirty="0"/>
              <a:t>Классификации задач в математике. 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3098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379141" y="1360449"/>
            <a:ext cx="1133593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system-ui"/>
              </a:rPr>
              <a:t>   </a:t>
            </a:r>
            <a:r>
              <a:rPr lang="ru-RU" sz="3200" dirty="0">
                <a:solidFill>
                  <a:srgbClr val="FF0000"/>
                </a:solidFill>
                <a:latin typeface="system-ui"/>
              </a:rPr>
              <a:t>Что такое задача?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111111"/>
              </a:solidFill>
              <a:latin typeface="system-ui"/>
            </a:endParaRPr>
          </a:p>
          <a:p>
            <a:pPr marL="514350" indent="-514350" algn="ctr">
              <a:buAutoNum type="arabicParenR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а) Цель, к которой стремятся, которую хотят достичь. 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system-ui"/>
              </a:rPr>
              <a:t>                   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б) Обстоятельства, затруднения, которые надо преодолеть. </a:t>
            </a:r>
            <a:br>
              <a:rPr lang="ru-RU" sz="2800" dirty="0"/>
            </a:br>
            <a:r>
              <a:rPr lang="ru-RU" sz="2800" dirty="0"/>
              <a:t>              </a:t>
            </a:r>
          </a:p>
          <a:p>
            <a:pPr algn="ctr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             2) Поручение, задание (обычно трудно выполнимые, сложные). </a:t>
            </a:r>
            <a:br>
              <a:rPr lang="ru-RU" sz="2800" dirty="0"/>
            </a:br>
            <a:r>
              <a:rPr lang="ru-RU" sz="2800" dirty="0"/>
              <a:t>     </a:t>
            </a:r>
          </a:p>
          <a:p>
            <a:pPr algn="ctr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             </a:t>
            </a:r>
            <a:r>
              <a:rPr lang="ru-RU" sz="2800" b="0" i="0" u="none" strike="noStrike" dirty="0">
                <a:solidFill>
                  <a:srgbClr val="C00000"/>
                </a:solidFill>
                <a:effectLst/>
                <a:latin typeface="system-ui"/>
              </a:rPr>
              <a:t>3) Вопрос ( математического характера), требующий   нахождения решения по известным данным с соблюдением определенных условий.</a:t>
            </a:r>
            <a:r>
              <a:rPr lang="ru-RU" sz="2800" b="1" dirty="0">
                <a:solidFill>
                  <a:srgbClr val="C00000"/>
                </a:solidFill>
                <a:latin typeface="system-ui"/>
              </a:rPr>
              <a:t> 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system-ui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1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832624" y="1360449"/>
            <a:ext cx="10526751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system-ui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system-ui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Цели решения задач на уроках математики: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system-ui"/>
            </a:endParaRPr>
          </a:p>
          <a:p>
            <a:r>
              <a:rPr lang="ru-RU" sz="3200" b="1" dirty="0">
                <a:solidFill>
                  <a:srgbClr val="FF0000"/>
                </a:solidFill>
                <a:latin typeface="system-ui"/>
              </a:rPr>
              <a:t>             1) </a:t>
            </a:r>
          </a:p>
          <a:p>
            <a:r>
              <a:rPr lang="ru-RU" sz="3200" b="1" dirty="0">
                <a:solidFill>
                  <a:srgbClr val="FF0000"/>
                </a:solidFill>
                <a:latin typeface="system-ui"/>
              </a:rPr>
              <a:t>             2) </a:t>
            </a:r>
          </a:p>
          <a:p>
            <a:r>
              <a:rPr lang="ru-RU" sz="3200" b="1" dirty="0">
                <a:solidFill>
                  <a:srgbClr val="FF0000"/>
                </a:solidFill>
                <a:latin typeface="system-ui"/>
              </a:rPr>
              <a:t>             3) 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system-ui"/>
            </a:endParaRPr>
          </a:p>
          <a:p>
            <a:endParaRPr lang="ru-RU" sz="2400" b="1" dirty="0">
              <a:latin typeface="system-ui"/>
            </a:endParaRPr>
          </a:p>
          <a:p>
            <a:r>
              <a:rPr lang="ru-RU" sz="3200" b="1" dirty="0">
                <a:solidFill>
                  <a:srgbClr val="FF0000"/>
                </a:solidFill>
                <a:latin typeface="system-ui"/>
              </a:rPr>
              <a:t>  </a:t>
            </a:r>
            <a:endParaRPr lang="ru-RU" sz="3200" b="1" dirty="0">
              <a:latin typeface="system-ui"/>
            </a:endParaRPr>
          </a:p>
          <a:p>
            <a:endParaRPr lang="ru-RU" sz="3200" b="1" dirty="0">
              <a:solidFill>
                <a:srgbClr val="FF0000"/>
              </a:solidFill>
              <a:latin typeface="system-ui"/>
            </a:endParaRPr>
          </a:p>
          <a:p>
            <a:endParaRPr lang="ru-RU" sz="2000" b="1" dirty="0">
              <a:latin typeface="system-ui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system-ui"/>
            </a:endParaRPr>
          </a:p>
          <a:p>
            <a:endParaRPr lang="ru-RU" sz="3200" b="1" dirty="0">
              <a:solidFill>
                <a:srgbClr val="FF0000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78275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780585" y="1360449"/>
            <a:ext cx="1052675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system-ui"/>
              </a:rPr>
              <a:t>Цели решения задач на уроках математики: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system-ui"/>
            </a:endParaRPr>
          </a:p>
          <a:p>
            <a:pPr marL="457200" indent="-457200">
              <a:buFontTx/>
              <a:buAutoNum type="arabicParenR"/>
            </a:pPr>
            <a:r>
              <a:rPr lang="ru-RU" sz="2400" b="1" dirty="0">
                <a:latin typeface="system-ui"/>
              </a:rPr>
              <a:t>Применять математические знания для решения </a:t>
            </a:r>
            <a:r>
              <a:rPr lang="ru-RU" sz="2400" b="1" u="sng" dirty="0">
                <a:latin typeface="system-ui"/>
              </a:rPr>
              <a:t>реальных жизненных проблем и задач. </a:t>
            </a:r>
          </a:p>
          <a:p>
            <a:pPr marL="457200" indent="-457200">
              <a:buAutoNum type="arabicParenR"/>
            </a:pPr>
            <a:r>
              <a:rPr lang="ru-RU" sz="2400" b="1" dirty="0">
                <a:latin typeface="system-ui"/>
              </a:rPr>
              <a:t>Развивать навыки логического мышления.</a:t>
            </a:r>
          </a:p>
          <a:p>
            <a:pPr marL="457200" indent="-457200">
              <a:buAutoNum type="arabicParenR"/>
            </a:pPr>
            <a:r>
              <a:rPr lang="ru-RU" sz="2400" b="1" dirty="0">
                <a:latin typeface="system-ui"/>
              </a:rPr>
              <a:t>Развивать навыки аналитического мышления.</a:t>
            </a:r>
          </a:p>
          <a:p>
            <a:endParaRPr lang="ru-RU" sz="2400" b="1" u="sng" dirty="0">
              <a:latin typeface="system-ui"/>
            </a:endParaRPr>
          </a:p>
          <a:p>
            <a:endParaRPr lang="ru-RU" sz="2400" b="1" u="sng" dirty="0">
              <a:latin typeface="system-ui"/>
            </a:endParaRPr>
          </a:p>
          <a:p>
            <a:r>
              <a:rPr lang="ru-RU" sz="2400" b="1" dirty="0">
                <a:latin typeface="system-ui"/>
              </a:rPr>
              <a:t>    </a:t>
            </a:r>
            <a:r>
              <a:rPr lang="ru-RU" sz="2400" b="1" dirty="0">
                <a:solidFill>
                  <a:srgbClr val="C00000"/>
                </a:solidFill>
                <a:latin typeface="system-ui"/>
              </a:rPr>
              <a:t>Сколько в наших учебниках математики задач, позволяющих научить ребёнка решать реальные жизненные проблемы и задачи?</a:t>
            </a:r>
          </a:p>
          <a:p>
            <a:endParaRPr lang="ru-RU" sz="2400" b="1" dirty="0">
              <a:latin typeface="system-ui"/>
            </a:endParaRPr>
          </a:p>
          <a:p>
            <a:r>
              <a:rPr lang="ru-RU" sz="3200" b="1" dirty="0">
                <a:solidFill>
                  <a:srgbClr val="FF0000"/>
                </a:solidFill>
                <a:latin typeface="system-ui"/>
              </a:rPr>
              <a:t>  </a:t>
            </a:r>
            <a:endParaRPr lang="ru-RU" sz="3200" b="1" dirty="0">
              <a:latin typeface="system-ui"/>
            </a:endParaRPr>
          </a:p>
          <a:p>
            <a:endParaRPr lang="ru-RU" sz="3200" b="1" dirty="0">
              <a:solidFill>
                <a:srgbClr val="FF0000"/>
              </a:solidFill>
              <a:latin typeface="system-ui"/>
            </a:endParaRPr>
          </a:p>
          <a:p>
            <a:endParaRPr lang="ru-RU" sz="2000" b="1" dirty="0">
              <a:latin typeface="system-ui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system-ui"/>
            </a:endParaRPr>
          </a:p>
          <a:p>
            <a:endParaRPr lang="ru-RU" sz="3200" b="1" dirty="0">
              <a:solidFill>
                <a:srgbClr val="FF0000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68563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780585" y="1360449"/>
            <a:ext cx="1052675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system-ui"/>
              </a:rPr>
              <a:t>Классификация задач в математике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  <a:latin typeface="system-ui"/>
            </a:endParaRPr>
          </a:p>
          <a:p>
            <a:pPr marL="457200" indent="-457200">
              <a:buFontTx/>
              <a:buChar char="-"/>
            </a:pPr>
            <a:r>
              <a:rPr lang="ru-RU" sz="3200" b="1" dirty="0">
                <a:latin typeface="system-ui"/>
              </a:rPr>
              <a:t>Учебные задачи;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latin typeface="system-ui"/>
              </a:rPr>
              <a:t>Учебно-практические задачи; 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latin typeface="system-ui"/>
              </a:rPr>
              <a:t>Практические задачи. </a:t>
            </a:r>
          </a:p>
          <a:p>
            <a:endParaRPr lang="ru-RU" sz="3200" b="1" dirty="0">
              <a:latin typeface="system-ui"/>
            </a:endParaRPr>
          </a:p>
          <a:p>
            <a:r>
              <a:rPr lang="ru-RU" sz="3200" b="1" dirty="0">
                <a:latin typeface="system-ui"/>
              </a:rPr>
              <a:t>   </a:t>
            </a:r>
            <a:r>
              <a:rPr lang="ru-RU" sz="3200" b="1" dirty="0">
                <a:solidFill>
                  <a:srgbClr val="FF0000"/>
                </a:solidFill>
                <a:latin typeface="system-ui"/>
              </a:rPr>
              <a:t>Задача: сколько книг в школьной библиотеке, если летом их было 150, а к новому учебному году привезли ещё 100 книг? </a:t>
            </a:r>
          </a:p>
        </p:txBody>
      </p:sp>
    </p:spTree>
    <p:extLst>
      <p:ext uri="{BB962C8B-B14F-4D97-AF65-F5344CB8AC3E}">
        <p14:creationId xmlns:p14="http://schemas.microsoft.com/office/powerpoint/2010/main" val="267043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780585" y="1360449"/>
            <a:ext cx="1052675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system-ui"/>
              </a:rPr>
              <a:t>Классификация задач в математике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  <a:latin typeface="system-ui"/>
            </a:endParaRPr>
          </a:p>
          <a:p>
            <a:pPr marL="457200" indent="-457200">
              <a:buFontTx/>
              <a:buChar char="-"/>
            </a:pPr>
            <a:r>
              <a:rPr lang="ru-RU" sz="3200" b="1" dirty="0">
                <a:latin typeface="system-ui"/>
              </a:rPr>
              <a:t>Учебные задачи;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latin typeface="system-ui"/>
              </a:rPr>
              <a:t>Учебно-практические задачи; 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latin typeface="system-ui"/>
              </a:rPr>
              <a:t>Практические задачи. </a:t>
            </a:r>
          </a:p>
          <a:p>
            <a:endParaRPr lang="ru-RU" sz="3200" b="1" dirty="0">
              <a:latin typeface="system-ui"/>
            </a:endParaRPr>
          </a:p>
          <a:p>
            <a:r>
              <a:rPr lang="ru-RU" sz="3200" b="1" dirty="0">
                <a:latin typeface="system-ui"/>
              </a:rPr>
              <a:t>   </a:t>
            </a:r>
            <a:r>
              <a:rPr lang="ru-RU" sz="3200" b="1" dirty="0">
                <a:solidFill>
                  <a:srgbClr val="FF0000"/>
                </a:solidFill>
                <a:latin typeface="system-ui"/>
              </a:rPr>
              <a:t>Задача: сколько книг в школьной библиотеке, если летом их было …., а к новому учебному году привезли ещё …. книг? </a:t>
            </a:r>
          </a:p>
        </p:txBody>
      </p:sp>
    </p:spTree>
    <p:extLst>
      <p:ext uri="{BB962C8B-B14F-4D97-AF65-F5344CB8AC3E}">
        <p14:creationId xmlns:p14="http://schemas.microsoft.com/office/powerpoint/2010/main" val="3101893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780585" y="1360449"/>
            <a:ext cx="1052675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system-ui"/>
              </a:rPr>
              <a:t>Классификация задач в математике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  <a:latin typeface="system-ui"/>
            </a:endParaRPr>
          </a:p>
          <a:p>
            <a:pPr marL="457200" indent="-457200">
              <a:buFontTx/>
              <a:buChar char="-"/>
            </a:pPr>
            <a:r>
              <a:rPr lang="ru-RU" sz="3200" b="1" dirty="0">
                <a:solidFill>
                  <a:srgbClr val="FF0000"/>
                </a:solidFill>
                <a:latin typeface="system-ui"/>
              </a:rPr>
              <a:t>Учебные задачи;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latin typeface="system-ui"/>
              </a:rPr>
              <a:t>Учебно-практические задачи; 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latin typeface="system-ui"/>
              </a:rPr>
              <a:t>Практические задачи. </a:t>
            </a:r>
          </a:p>
          <a:p>
            <a:endParaRPr lang="ru-RU" sz="3200" b="1" dirty="0">
              <a:latin typeface="system-ui"/>
            </a:endParaRPr>
          </a:p>
          <a:p>
            <a:r>
              <a:rPr lang="ru-RU" sz="3200" b="1" dirty="0">
                <a:latin typeface="system-ui"/>
              </a:rPr>
              <a:t>   </a:t>
            </a:r>
            <a:endParaRPr lang="ru-RU" sz="3200" b="1" dirty="0">
              <a:solidFill>
                <a:srgbClr val="FF0000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60909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DA93F-5B4A-CC48-9D63-8A028BC66250}"/>
              </a:ext>
            </a:extLst>
          </p:cNvPr>
          <p:cNvSpPr txBox="1"/>
          <p:nvPr/>
        </p:nvSpPr>
        <p:spPr>
          <a:xfrm>
            <a:off x="780585" y="1360449"/>
            <a:ext cx="105267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system-ui"/>
              </a:rPr>
              <a:t>Классификация учебных задач в математике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system-ui"/>
              </a:rPr>
              <a:t> </a:t>
            </a:r>
            <a:endParaRPr lang="ru-RU" sz="3200" b="1" dirty="0">
              <a:solidFill>
                <a:srgbClr val="FF0000"/>
              </a:solidFill>
              <a:latin typeface="system-ui"/>
            </a:endParaRPr>
          </a:p>
          <a:p>
            <a:pPr marL="457200" indent="-457200">
              <a:buFontTx/>
              <a:buChar char="-"/>
            </a:pPr>
            <a:r>
              <a:rPr lang="ru-RU" sz="3200" b="1" dirty="0">
                <a:latin typeface="system-ui"/>
              </a:rPr>
              <a:t>Арифметические задачи;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latin typeface="system-ui"/>
              </a:rPr>
              <a:t>Аналитические задачи;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latin typeface="system-ui"/>
              </a:rPr>
              <a:t>Геометрические задачи;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latin typeface="system-ui"/>
              </a:rPr>
              <a:t>Алгебраические задачи;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latin typeface="system-ui"/>
              </a:rPr>
              <a:t>Вероятностные задачи;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latin typeface="system-ui"/>
              </a:rPr>
              <a:t>Оптимизационные задачи.  </a:t>
            </a:r>
          </a:p>
        </p:txBody>
      </p:sp>
    </p:spTree>
    <p:extLst>
      <p:ext uri="{BB962C8B-B14F-4D97-AF65-F5344CB8AC3E}">
        <p14:creationId xmlns:p14="http://schemas.microsoft.com/office/powerpoint/2010/main" val="390415863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5332</TotalTime>
  <Words>390</Words>
  <Application>Microsoft Office PowerPoint</Application>
  <PresentationFormat>Широкоэкранный</PresentationFormat>
  <Paragraphs>107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Al Tarikh</vt:lpstr>
      <vt:lpstr>Arial</vt:lpstr>
      <vt:lpstr>Calibri</vt:lpstr>
      <vt:lpstr>Calibri Light</vt:lpstr>
      <vt:lpstr>system-ui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Фомина Светлана Анатольевна</dc:creator>
  <cp:lastModifiedBy>Мельник Анна Анатольевна</cp:lastModifiedBy>
  <cp:revision>66</cp:revision>
  <cp:lastPrinted>2022-01-13T14:31:19Z</cp:lastPrinted>
  <dcterms:created xsi:type="dcterms:W3CDTF">2022-01-13T13:40:39Z</dcterms:created>
  <dcterms:modified xsi:type="dcterms:W3CDTF">2023-12-04T13:12:10Z</dcterms:modified>
</cp:coreProperties>
</file>