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80" r:id="rId5"/>
    <p:sldId id="281" r:id="rId6"/>
    <p:sldId id="282" r:id="rId7"/>
    <p:sldId id="279" r:id="rId8"/>
    <p:sldId id="263" r:id="rId9"/>
    <p:sldId id="283" r:id="rId10"/>
    <p:sldId id="285" r:id="rId11"/>
    <p:sldId id="286" r:id="rId12"/>
    <p:sldId id="287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859BC-2A20-46BE-AF16-6DF1DFC1E4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5B9E8C-ECCC-48E0-A63A-945BECE44BB4}">
      <dgm:prSet phldrT="[Текст]"/>
      <dgm:spPr/>
      <dgm:t>
        <a:bodyPr/>
        <a:lstStyle/>
        <a:p>
          <a:r>
            <a:rPr lang="ru-RU" dirty="0"/>
            <a:t>Представления и понятия</a:t>
          </a:r>
        </a:p>
      </dgm:t>
    </dgm:pt>
    <dgm:pt modelId="{74EB4B5C-631A-4236-A001-B67454A9C098}" type="parTrans" cxnId="{0938947D-1242-48EB-8DD6-FD47B9AF1B32}">
      <dgm:prSet/>
      <dgm:spPr/>
      <dgm:t>
        <a:bodyPr/>
        <a:lstStyle/>
        <a:p>
          <a:endParaRPr lang="ru-RU"/>
        </a:p>
      </dgm:t>
    </dgm:pt>
    <dgm:pt modelId="{F917CE65-04FC-4C0A-9ABD-15A0E66D0BF0}" type="sibTrans" cxnId="{0938947D-1242-48EB-8DD6-FD47B9AF1B32}">
      <dgm:prSet/>
      <dgm:spPr/>
      <dgm:t>
        <a:bodyPr/>
        <a:lstStyle/>
        <a:p>
          <a:endParaRPr lang="ru-RU"/>
        </a:p>
      </dgm:t>
    </dgm:pt>
    <dgm:pt modelId="{E9F8BB9F-13D3-4FFE-9908-3FE4431A8635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Человек и общество</a:t>
          </a:r>
        </a:p>
      </dgm:t>
    </dgm:pt>
    <dgm:pt modelId="{C16BC940-F382-4E66-9BA9-7DA5425A7FD5}" type="parTrans" cxnId="{9C6CCF6A-8E1B-4F12-965F-74AEED71CB6C}">
      <dgm:prSet/>
      <dgm:spPr/>
      <dgm:t>
        <a:bodyPr/>
        <a:lstStyle/>
        <a:p>
          <a:endParaRPr lang="ru-RU"/>
        </a:p>
      </dgm:t>
    </dgm:pt>
    <dgm:pt modelId="{3F209865-A6C2-4A41-97CA-ABB00AE3370E}" type="sibTrans" cxnId="{9C6CCF6A-8E1B-4F12-965F-74AEED71CB6C}">
      <dgm:prSet/>
      <dgm:spPr/>
      <dgm:t>
        <a:bodyPr/>
        <a:lstStyle/>
        <a:p>
          <a:endParaRPr lang="ru-RU"/>
        </a:p>
      </dgm:t>
    </dgm:pt>
    <dgm:pt modelId="{4202C0CF-6C01-4AEC-904B-6AC69F4B46FD}">
      <dgm:prSet phldrT="[Текст]"/>
      <dgm:spPr/>
      <dgm:t>
        <a:bodyPr/>
        <a:lstStyle/>
        <a:p>
          <a:r>
            <a:rPr lang="ru-RU" dirty="0"/>
            <a:t>Универсальные учебные действия</a:t>
          </a:r>
        </a:p>
      </dgm:t>
    </dgm:pt>
    <dgm:pt modelId="{170F166A-43D2-4C10-9116-D4FD27312EEB}" type="parTrans" cxnId="{4080342C-5593-480D-A005-6710C6C6F8EA}">
      <dgm:prSet/>
      <dgm:spPr/>
      <dgm:t>
        <a:bodyPr/>
        <a:lstStyle/>
        <a:p>
          <a:endParaRPr lang="ru-RU"/>
        </a:p>
      </dgm:t>
    </dgm:pt>
    <dgm:pt modelId="{3DACC865-FE60-456A-B1A5-AEF3C8835E0F}" type="sibTrans" cxnId="{4080342C-5593-480D-A005-6710C6C6F8EA}">
      <dgm:prSet/>
      <dgm:spPr/>
      <dgm:t>
        <a:bodyPr/>
        <a:lstStyle/>
        <a:p>
          <a:endParaRPr lang="ru-RU"/>
        </a:p>
      </dgm:t>
    </dgm:pt>
    <dgm:pt modelId="{3A81E76B-EFC8-415A-BD72-D9F78BB099E5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познавательные универсальные учебные действия</a:t>
          </a:r>
        </a:p>
      </dgm:t>
    </dgm:pt>
    <dgm:pt modelId="{EB35C16A-E0E8-47E1-9A34-D15F36167915}" type="parTrans" cxnId="{3189C291-82D9-4C54-9D1E-29D2E29D450A}">
      <dgm:prSet/>
      <dgm:spPr/>
      <dgm:t>
        <a:bodyPr/>
        <a:lstStyle/>
        <a:p>
          <a:endParaRPr lang="ru-RU"/>
        </a:p>
      </dgm:t>
    </dgm:pt>
    <dgm:pt modelId="{B18E8ED8-BE24-4311-9EAF-EA4D7CC923DF}" type="sibTrans" cxnId="{3189C291-82D9-4C54-9D1E-29D2E29D450A}">
      <dgm:prSet/>
      <dgm:spPr/>
      <dgm:t>
        <a:bodyPr/>
        <a:lstStyle/>
        <a:p>
          <a:endParaRPr lang="ru-RU"/>
        </a:p>
      </dgm:t>
    </dgm:pt>
    <dgm:pt modelId="{38FF2CDE-7B7B-40B0-8389-F4BB3F98F91B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Человек и природа</a:t>
          </a:r>
        </a:p>
      </dgm:t>
    </dgm:pt>
    <dgm:pt modelId="{4A3481F2-D39B-4D72-B2E5-9268CEC65598}" type="parTrans" cxnId="{9359BF3B-3458-4679-97EF-C73CFE3E2EBA}">
      <dgm:prSet/>
      <dgm:spPr/>
      <dgm:t>
        <a:bodyPr/>
        <a:lstStyle/>
        <a:p>
          <a:endParaRPr lang="ru-RU"/>
        </a:p>
      </dgm:t>
    </dgm:pt>
    <dgm:pt modelId="{FF7B638A-CDD8-443D-8BB8-B0B676AA114D}" type="sibTrans" cxnId="{9359BF3B-3458-4679-97EF-C73CFE3E2EBA}">
      <dgm:prSet/>
      <dgm:spPr/>
      <dgm:t>
        <a:bodyPr/>
        <a:lstStyle/>
        <a:p>
          <a:endParaRPr lang="ru-RU"/>
        </a:p>
      </dgm:t>
    </dgm:pt>
    <dgm:pt modelId="{84B0BFCE-C3C5-4C0D-B52F-910EE9FFC1ED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Правила безопасной жизнедеятельности</a:t>
          </a:r>
        </a:p>
      </dgm:t>
    </dgm:pt>
    <dgm:pt modelId="{D195650D-B3AE-4279-856A-39FE51923358}" type="parTrans" cxnId="{112BF60A-3DE4-4AB2-A946-A0CC808F821F}">
      <dgm:prSet/>
      <dgm:spPr/>
      <dgm:t>
        <a:bodyPr/>
        <a:lstStyle/>
        <a:p>
          <a:endParaRPr lang="ru-RU"/>
        </a:p>
      </dgm:t>
    </dgm:pt>
    <dgm:pt modelId="{B2D540BD-8783-48A3-9C59-C40738F0004E}" type="sibTrans" cxnId="{112BF60A-3DE4-4AB2-A946-A0CC808F821F}">
      <dgm:prSet/>
      <dgm:spPr/>
      <dgm:t>
        <a:bodyPr/>
        <a:lstStyle/>
        <a:p>
          <a:endParaRPr lang="ru-RU"/>
        </a:p>
      </dgm:t>
    </dgm:pt>
    <dgm:pt modelId="{34FA5046-3D6A-4172-BA23-17A72D5F240E}">
      <dgm:prSet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коммуникативные универсальные учебные действия, </a:t>
          </a:r>
        </a:p>
      </dgm:t>
    </dgm:pt>
    <dgm:pt modelId="{19242312-0182-417F-9D93-7AA5D6EEA566}" type="parTrans" cxnId="{0F2407CA-BE23-4876-A83C-D130DB725848}">
      <dgm:prSet/>
      <dgm:spPr/>
      <dgm:t>
        <a:bodyPr/>
        <a:lstStyle/>
        <a:p>
          <a:endParaRPr lang="ru-RU"/>
        </a:p>
      </dgm:t>
    </dgm:pt>
    <dgm:pt modelId="{8B899640-969A-4DA1-82BE-1D172B968247}" type="sibTrans" cxnId="{0F2407CA-BE23-4876-A83C-D130DB725848}">
      <dgm:prSet/>
      <dgm:spPr/>
      <dgm:t>
        <a:bodyPr/>
        <a:lstStyle/>
        <a:p>
          <a:endParaRPr lang="ru-RU"/>
        </a:p>
      </dgm:t>
    </dgm:pt>
    <dgm:pt modelId="{09C042C6-1CC9-4E1A-A512-B88F8E2A9BFF}">
      <dgm:prSet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регулятивные универсальные учебные действия, </a:t>
          </a:r>
        </a:p>
      </dgm:t>
    </dgm:pt>
    <dgm:pt modelId="{2FCDD512-91F7-425E-B222-EE31418CDB9E}" type="parTrans" cxnId="{AC721F2B-2AE5-4EA3-9C15-4301A0F6520C}">
      <dgm:prSet/>
      <dgm:spPr/>
      <dgm:t>
        <a:bodyPr/>
        <a:lstStyle/>
        <a:p>
          <a:endParaRPr lang="ru-RU"/>
        </a:p>
      </dgm:t>
    </dgm:pt>
    <dgm:pt modelId="{AB9F5CC3-5E4A-4753-847A-B59E13B0148F}" type="sibTrans" cxnId="{AC721F2B-2AE5-4EA3-9C15-4301A0F6520C}">
      <dgm:prSet/>
      <dgm:spPr/>
      <dgm:t>
        <a:bodyPr/>
        <a:lstStyle/>
        <a:p>
          <a:endParaRPr lang="ru-RU"/>
        </a:p>
      </dgm:t>
    </dgm:pt>
    <dgm:pt modelId="{C82C25B9-F4F5-452D-8D8E-E96F9FB774AE}">
      <dgm:prSet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совместной деятельности</a:t>
          </a:r>
        </a:p>
      </dgm:t>
    </dgm:pt>
    <dgm:pt modelId="{62F5F7C9-ABEB-40C6-9A47-75CF837E6FFC}" type="parTrans" cxnId="{4346665F-7B97-4FED-8756-3EBE851937C7}">
      <dgm:prSet/>
      <dgm:spPr/>
      <dgm:t>
        <a:bodyPr/>
        <a:lstStyle/>
        <a:p>
          <a:endParaRPr lang="ru-RU"/>
        </a:p>
      </dgm:t>
    </dgm:pt>
    <dgm:pt modelId="{62AAB30C-34B4-49CD-8EC7-F139979FB73A}" type="sibTrans" cxnId="{4346665F-7B97-4FED-8756-3EBE851937C7}">
      <dgm:prSet/>
      <dgm:spPr/>
      <dgm:t>
        <a:bodyPr/>
        <a:lstStyle/>
        <a:p>
          <a:endParaRPr lang="ru-RU"/>
        </a:p>
      </dgm:t>
    </dgm:pt>
    <dgm:pt modelId="{E7D2DDF6-6B6C-43EE-A565-A697A1AB3C11}" type="pres">
      <dgm:prSet presAssocID="{60A859BC-2A20-46BE-AF16-6DF1DFC1E48B}" presName="linear" presStyleCnt="0">
        <dgm:presLayoutVars>
          <dgm:animLvl val="lvl"/>
          <dgm:resizeHandles val="exact"/>
        </dgm:presLayoutVars>
      </dgm:prSet>
      <dgm:spPr/>
    </dgm:pt>
    <dgm:pt modelId="{0A5DC6A0-C6A4-4FF7-A644-2E6BAD649F4C}" type="pres">
      <dgm:prSet presAssocID="{445B9E8C-ECCC-48E0-A63A-945BECE44B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29C894A-8FA4-4F51-9545-C8AA5E18B423}" type="pres">
      <dgm:prSet presAssocID="{445B9E8C-ECCC-48E0-A63A-945BECE44BB4}" presName="childText" presStyleLbl="revTx" presStyleIdx="0" presStyleCnt="2">
        <dgm:presLayoutVars>
          <dgm:bulletEnabled val="1"/>
        </dgm:presLayoutVars>
      </dgm:prSet>
      <dgm:spPr/>
    </dgm:pt>
    <dgm:pt modelId="{075C485A-89EE-4254-95CF-E4728CD73D80}" type="pres">
      <dgm:prSet presAssocID="{4202C0CF-6C01-4AEC-904B-6AC69F4B46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17683A-858D-4EE7-802B-578C2BF88059}" type="pres">
      <dgm:prSet presAssocID="{4202C0CF-6C01-4AEC-904B-6AC69F4B46F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F00FA00-7BE3-49D4-9DED-F1DB42546708}" type="presOf" srcId="{E9F8BB9F-13D3-4FFE-9908-3FE4431A8635}" destId="{929C894A-8FA4-4F51-9545-C8AA5E18B423}" srcOrd="0" destOrd="0" presId="urn:microsoft.com/office/officeart/2005/8/layout/vList2"/>
    <dgm:cxn modelId="{112BF60A-3DE4-4AB2-A946-A0CC808F821F}" srcId="{445B9E8C-ECCC-48E0-A63A-945BECE44BB4}" destId="{84B0BFCE-C3C5-4C0D-B52F-910EE9FFC1ED}" srcOrd="2" destOrd="0" parTransId="{D195650D-B3AE-4279-856A-39FE51923358}" sibTransId="{B2D540BD-8783-48A3-9C59-C40738F0004E}"/>
    <dgm:cxn modelId="{47BC4C0B-91E2-4020-A165-B09160D51013}" type="presOf" srcId="{09C042C6-1CC9-4E1A-A512-B88F8E2A9BFF}" destId="{9C17683A-858D-4EE7-802B-578C2BF88059}" srcOrd="0" destOrd="2" presId="urn:microsoft.com/office/officeart/2005/8/layout/vList2"/>
    <dgm:cxn modelId="{FCE4B51C-D109-4C77-91D5-8351374CFB5F}" type="presOf" srcId="{C82C25B9-F4F5-452D-8D8E-E96F9FB774AE}" destId="{9C17683A-858D-4EE7-802B-578C2BF88059}" srcOrd="0" destOrd="3" presId="urn:microsoft.com/office/officeart/2005/8/layout/vList2"/>
    <dgm:cxn modelId="{256E141E-F9CD-4A38-ACB7-6D53B0FE9739}" type="presOf" srcId="{34FA5046-3D6A-4172-BA23-17A72D5F240E}" destId="{9C17683A-858D-4EE7-802B-578C2BF88059}" srcOrd="0" destOrd="1" presId="urn:microsoft.com/office/officeart/2005/8/layout/vList2"/>
    <dgm:cxn modelId="{AC721F2B-2AE5-4EA3-9C15-4301A0F6520C}" srcId="{4202C0CF-6C01-4AEC-904B-6AC69F4B46FD}" destId="{09C042C6-1CC9-4E1A-A512-B88F8E2A9BFF}" srcOrd="2" destOrd="0" parTransId="{2FCDD512-91F7-425E-B222-EE31418CDB9E}" sibTransId="{AB9F5CC3-5E4A-4753-847A-B59E13B0148F}"/>
    <dgm:cxn modelId="{4080342C-5593-480D-A005-6710C6C6F8EA}" srcId="{60A859BC-2A20-46BE-AF16-6DF1DFC1E48B}" destId="{4202C0CF-6C01-4AEC-904B-6AC69F4B46FD}" srcOrd="1" destOrd="0" parTransId="{170F166A-43D2-4C10-9116-D4FD27312EEB}" sibTransId="{3DACC865-FE60-456A-B1A5-AEF3C8835E0F}"/>
    <dgm:cxn modelId="{9359BF3B-3458-4679-97EF-C73CFE3E2EBA}" srcId="{445B9E8C-ECCC-48E0-A63A-945BECE44BB4}" destId="{38FF2CDE-7B7B-40B0-8389-F4BB3F98F91B}" srcOrd="1" destOrd="0" parTransId="{4A3481F2-D39B-4D72-B2E5-9268CEC65598}" sibTransId="{FF7B638A-CDD8-443D-8BB8-B0B676AA114D}"/>
    <dgm:cxn modelId="{4346665F-7B97-4FED-8756-3EBE851937C7}" srcId="{4202C0CF-6C01-4AEC-904B-6AC69F4B46FD}" destId="{C82C25B9-F4F5-452D-8D8E-E96F9FB774AE}" srcOrd="3" destOrd="0" parTransId="{62F5F7C9-ABEB-40C6-9A47-75CF837E6FFC}" sibTransId="{62AAB30C-34B4-49CD-8EC7-F139979FB73A}"/>
    <dgm:cxn modelId="{042C6244-003E-4A9A-BB55-6F8B39ADE5CB}" type="presOf" srcId="{3A81E76B-EFC8-415A-BD72-D9F78BB099E5}" destId="{9C17683A-858D-4EE7-802B-578C2BF88059}" srcOrd="0" destOrd="0" presId="urn:microsoft.com/office/officeart/2005/8/layout/vList2"/>
    <dgm:cxn modelId="{9C6CCF6A-8E1B-4F12-965F-74AEED71CB6C}" srcId="{445B9E8C-ECCC-48E0-A63A-945BECE44BB4}" destId="{E9F8BB9F-13D3-4FFE-9908-3FE4431A8635}" srcOrd="0" destOrd="0" parTransId="{C16BC940-F382-4E66-9BA9-7DA5425A7FD5}" sibTransId="{3F209865-A6C2-4A41-97CA-ABB00AE3370E}"/>
    <dgm:cxn modelId="{D292F159-3BE4-4D51-82CB-6AC62C054747}" type="presOf" srcId="{38FF2CDE-7B7B-40B0-8389-F4BB3F98F91B}" destId="{929C894A-8FA4-4F51-9545-C8AA5E18B423}" srcOrd="0" destOrd="1" presId="urn:microsoft.com/office/officeart/2005/8/layout/vList2"/>
    <dgm:cxn modelId="{0938947D-1242-48EB-8DD6-FD47B9AF1B32}" srcId="{60A859BC-2A20-46BE-AF16-6DF1DFC1E48B}" destId="{445B9E8C-ECCC-48E0-A63A-945BECE44BB4}" srcOrd="0" destOrd="0" parTransId="{74EB4B5C-631A-4236-A001-B67454A9C098}" sibTransId="{F917CE65-04FC-4C0A-9ABD-15A0E66D0BF0}"/>
    <dgm:cxn modelId="{3189C291-82D9-4C54-9D1E-29D2E29D450A}" srcId="{4202C0CF-6C01-4AEC-904B-6AC69F4B46FD}" destId="{3A81E76B-EFC8-415A-BD72-D9F78BB099E5}" srcOrd="0" destOrd="0" parTransId="{EB35C16A-E0E8-47E1-9A34-D15F36167915}" sibTransId="{B18E8ED8-BE24-4311-9EAF-EA4D7CC923DF}"/>
    <dgm:cxn modelId="{2A8B6E99-B16A-49FF-B70B-0909208CE41A}" type="presOf" srcId="{84B0BFCE-C3C5-4C0D-B52F-910EE9FFC1ED}" destId="{929C894A-8FA4-4F51-9545-C8AA5E18B423}" srcOrd="0" destOrd="2" presId="urn:microsoft.com/office/officeart/2005/8/layout/vList2"/>
    <dgm:cxn modelId="{140E28B1-D26E-4F0C-ACFE-8B940E50105A}" type="presOf" srcId="{445B9E8C-ECCC-48E0-A63A-945BECE44BB4}" destId="{0A5DC6A0-C6A4-4FF7-A644-2E6BAD649F4C}" srcOrd="0" destOrd="0" presId="urn:microsoft.com/office/officeart/2005/8/layout/vList2"/>
    <dgm:cxn modelId="{F4A598B1-C4E9-4E94-8658-06B76327DEED}" type="presOf" srcId="{60A859BC-2A20-46BE-AF16-6DF1DFC1E48B}" destId="{E7D2DDF6-6B6C-43EE-A565-A697A1AB3C11}" srcOrd="0" destOrd="0" presId="urn:microsoft.com/office/officeart/2005/8/layout/vList2"/>
    <dgm:cxn modelId="{B88BAEB4-ECF3-4057-82CF-B7C2891E9359}" type="presOf" srcId="{4202C0CF-6C01-4AEC-904B-6AC69F4B46FD}" destId="{075C485A-89EE-4254-95CF-E4728CD73D80}" srcOrd="0" destOrd="0" presId="urn:microsoft.com/office/officeart/2005/8/layout/vList2"/>
    <dgm:cxn modelId="{0F2407CA-BE23-4876-A83C-D130DB725848}" srcId="{4202C0CF-6C01-4AEC-904B-6AC69F4B46FD}" destId="{34FA5046-3D6A-4172-BA23-17A72D5F240E}" srcOrd="1" destOrd="0" parTransId="{19242312-0182-417F-9D93-7AA5D6EEA566}" sibTransId="{8B899640-969A-4DA1-82BE-1D172B968247}"/>
    <dgm:cxn modelId="{45992B17-B30B-4681-8D10-2E72DE12B36A}" type="presParOf" srcId="{E7D2DDF6-6B6C-43EE-A565-A697A1AB3C11}" destId="{0A5DC6A0-C6A4-4FF7-A644-2E6BAD649F4C}" srcOrd="0" destOrd="0" presId="urn:microsoft.com/office/officeart/2005/8/layout/vList2"/>
    <dgm:cxn modelId="{B03D68CF-1355-4A4B-94E0-3D0D7A69C18D}" type="presParOf" srcId="{E7D2DDF6-6B6C-43EE-A565-A697A1AB3C11}" destId="{929C894A-8FA4-4F51-9545-C8AA5E18B423}" srcOrd="1" destOrd="0" presId="urn:microsoft.com/office/officeart/2005/8/layout/vList2"/>
    <dgm:cxn modelId="{648DD058-7AF5-4975-9D16-CD4CD4094118}" type="presParOf" srcId="{E7D2DDF6-6B6C-43EE-A565-A697A1AB3C11}" destId="{075C485A-89EE-4254-95CF-E4728CD73D80}" srcOrd="2" destOrd="0" presId="urn:microsoft.com/office/officeart/2005/8/layout/vList2"/>
    <dgm:cxn modelId="{F62750EF-F764-448F-A798-A1BED773DEDE}" type="presParOf" srcId="{E7D2DDF6-6B6C-43EE-A565-A697A1AB3C11}" destId="{9C17683A-858D-4EE7-802B-578C2BF8805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DC6A0-C6A4-4FF7-A644-2E6BAD649F4C}">
      <dsp:nvSpPr>
        <dsp:cNvPr id="0" name=""/>
        <dsp:cNvSpPr/>
      </dsp:nvSpPr>
      <dsp:spPr>
        <a:xfrm>
          <a:off x="0" y="58869"/>
          <a:ext cx="105156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Представления и понятия</a:t>
          </a:r>
        </a:p>
      </dsp:txBody>
      <dsp:txXfrm>
        <a:off x="35125" y="93994"/>
        <a:ext cx="10445350" cy="649299"/>
      </dsp:txXfrm>
    </dsp:sp>
    <dsp:sp modelId="{929C894A-8FA4-4F51-9545-C8AA5E18B423}">
      <dsp:nvSpPr>
        <dsp:cNvPr id="0" name=""/>
        <dsp:cNvSpPr/>
      </dsp:nvSpPr>
      <dsp:spPr>
        <a:xfrm>
          <a:off x="0" y="778419"/>
          <a:ext cx="1051560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Человек и общество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Человек и природа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Правила безопасной жизнедеятельности</a:t>
          </a:r>
        </a:p>
      </dsp:txBody>
      <dsp:txXfrm>
        <a:off x="0" y="778419"/>
        <a:ext cx="10515600" cy="1210950"/>
      </dsp:txXfrm>
    </dsp:sp>
    <dsp:sp modelId="{075C485A-89EE-4254-95CF-E4728CD73D80}">
      <dsp:nvSpPr>
        <dsp:cNvPr id="0" name=""/>
        <dsp:cNvSpPr/>
      </dsp:nvSpPr>
      <dsp:spPr>
        <a:xfrm>
          <a:off x="0" y="1989369"/>
          <a:ext cx="10515600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Универсальные учебные действия</a:t>
          </a:r>
        </a:p>
      </dsp:txBody>
      <dsp:txXfrm>
        <a:off x="35125" y="2024494"/>
        <a:ext cx="10445350" cy="649299"/>
      </dsp:txXfrm>
    </dsp:sp>
    <dsp:sp modelId="{9C17683A-858D-4EE7-802B-578C2BF88059}">
      <dsp:nvSpPr>
        <dsp:cNvPr id="0" name=""/>
        <dsp:cNvSpPr/>
      </dsp:nvSpPr>
      <dsp:spPr>
        <a:xfrm>
          <a:off x="0" y="2708919"/>
          <a:ext cx="10515600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познавательные универсальные учебные действия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коммуникативные универсальные учебные действия,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регулятивные универсальные учебные действия,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kern="1200" dirty="0">
              <a:solidFill>
                <a:schemeClr val="accent1">
                  <a:lumMod val="50000"/>
                </a:schemeClr>
              </a:solidFill>
            </a:rPr>
            <a:t>совместной деятельности</a:t>
          </a:r>
        </a:p>
      </dsp:txBody>
      <dsp:txXfrm>
        <a:off x="0" y="2708919"/>
        <a:ext cx="10515600" cy="1583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9B70-6037-4259-825B-3C597D73E6C2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5849-09E4-4B2E-A33C-B3EF6A28B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2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03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0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7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0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36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45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86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1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92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73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1639" y="1784412"/>
            <a:ext cx="11026066" cy="295384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Постоянно действующий вебинар по проекту «Эффективная начальная школа»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Преподавание предмета окружающий мир при реализации ускоренного обучения в начальном общем образовании</a:t>
            </a:r>
            <a:br>
              <a:rPr lang="ru-RU" sz="4400" b="1" dirty="0">
                <a:solidFill>
                  <a:srgbClr val="002060"/>
                </a:solidFill>
              </a:rPr>
            </a:br>
            <a:br>
              <a:rPr lang="ru-RU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17 ноября 2023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5934" y="4516313"/>
            <a:ext cx="11026066" cy="1655762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b="1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Модератор: Мошнина Рауза Шамилевна,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к.п.н., профессор, зав. кафедрой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общеобразовательных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12343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83347-6A2F-7344-A0D2-FD9CED8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3" y="125428"/>
            <a:ext cx="7039992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Типичные ошибки учителей в содержании предмета окружающий мир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C6E59A-0486-2708-2331-D877E3DA8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52924"/>
              </p:ext>
            </p:extLst>
          </p:nvPr>
        </p:nvGraphicFramePr>
        <p:xfrm>
          <a:off x="417251" y="1450991"/>
          <a:ext cx="11443316" cy="52009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0866">
                  <a:extLst>
                    <a:ext uri="{9D8B030D-6E8A-4147-A177-3AD203B41FA5}">
                      <a16:colId xmlns:a16="http://schemas.microsoft.com/office/drawing/2014/main" val="4191585445"/>
                    </a:ext>
                  </a:extLst>
                </a:gridCol>
                <a:gridCol w="7732450">
                  <a:extLst>
                    <a:ext uri="{9D8B030D-6E8A-4147-A177-3AD203B41FA5}">
                      <a16:colId xmlns:a16="http://schemas.microsoft.com/office/drawing/2014/main" val="964714939"/>
                    </a:ext>
                  </a:extLst>
                </a:gridCol>
              </a:tblGrid>
              <a:tr h="382730">
                <a:tc>
                  <a:txBody>
                    <a:bodyPr/>
                    <a:lstStyle/>
                    <a:p>
                      <a:r>
                        <a:rPr lang="ru-RU" dirty="0"/>
                        <a:t>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16570"/>
                  </a:ext>
                </a:extLst>
              </a:tr>
              <a:tr h="38273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Живая природа: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5589"/>
                  </a:ext>
                </a:extLst>
              </a:tr>
              <a:tr h="660602">
                <a:tc>
                  <a:txBody>
                    <a:bodyPr/>
                    <a:lstStyle/>
                    <a:p>
                      <a:r>
                        <a:rPr lang="ru-RU" dirty="0"/>
                        <a:t>Растения </a:t>
                      </a:r>
                      <a:r>
                        <a:rPr lang="ru-RU" b="1" dirty="0"/>
                        <a:t>питаются</a:t>
                      </a:r>
                      <a:r>
                        <a:rPr lang="ru-RU" dirty="0"/>
                        <a:t> с помощью корней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Органом питания растений является ЛИСТ, корни добывают из почву воду с минеральными веществами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1480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r>
                        <a:rPr lang="ru-RU" b="1" dirty="0"/>
                        <a:t>Плоды</a:t>
                      </a:r>
                      <a:r>
                        <a:rPr lang="ru-RU" dirty="0"/>
                        <a:t> растений делят на овощи и фрукты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В ботанике нет классификации растений на овощи и фрукты. Это традиционное гастрономическое или агротехническое разделение культурных растений.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948899"/>
                  </a:ext>
                </a:extLst>
              </a:tr>
              <a:tr h="660602">
                <a:tc>
                  <a:txBody>
                    <a:bodyPr/>
                    <a:lstStyle/>
                    <a:p>
                      <a:r>
                        <a:rPr lang="ru-RU" dirty="0"/>
                        <a:t>В тундре обитают разные </a:t>
                      </a:r>
                      <a:r>
                        <a:rPr lang="ru-RU" b="1" dirty="0"/>
                        <a:t>животные и птицы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Птицы тоже животные, также, как звери (они же – млекопитающие), рыбы, насекомые, земноводные, пресмыкающиеся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10717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r>
                        <a:rPr lang="ru-RU" dirty="0"/>
                        <a:t>Насекомые – это </a:t>
                      </a:r>
                      <a:r>
                        <a:rPr lang="ru-RU" b="1" dirty="0"/>
                        <a:t>всякие</a:t>
                      </a:r>
                      <a:r>
                        <a:rPr lang="ru-RU" dirty="0"/>
                        <a:t> жучки, червячки, паучки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Черви и пауки не являются насекомыми, т.к. не обладают главным морфологическим признаком насекомых – 6 лап (ног, ходильных конечностей)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6372"/>
                  </a:ext>
                </a:extLst>
              </a:tr>
              <a:tr h="1226832">
                <a:tc>
                  <a:txBody>
                    <a:bodyPr/>
                    <a:lstStyle/>
                    <a:p>
                      <a:r>
                        <a:rPr lang="ru-RU" b="1" dirty="0"/>
                        <a:t>Киты</a:t>
                      </a:r>
                      <a:r>
                        <a:rPr lang="ru-RU" dirty="0"/>
                        <a:t>, как и другие </a:t>
                      </a:r>
                      <a:r>
                        <a:rPr lang="ru-RU" b="1" dirty="0"/>
                        <a:t>рыбы</a:t>
                      </a:r>
                      <a:r>
                        <a:rPr lang="ru-RU" dirty="0"/>
                        <a:t>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Киты (дельфины) не являются рыбами, т.к. их тело не покрыто чешуей, отсутствуют жабры (но есть легкие), размножаются без икры, кормят детенышей молоком, хвостовой плавник расположен параллельно поверхности воды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4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70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83347-6A2F-7344-A0D2-FD9CED8D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3" y="125428"/>
            <a:ext cx="7039992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Типичные ошибки учителей в содержании предмета окружающий мир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5C6E59A-0486-2708-2331-D877E3DA8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32609"/>
              </p:ext>
            </p:extLst>
          </p:nvPr>
        </p:nvGraphicFramePr>
        <p:xfrm>
          <a:off x="417251" y="1450991"/>
          <a:ext cx="11443316" cy="57290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710866">
                  <a:extLst>
                    <a:ext uri="{9D8B030D-6E8A-4147-A177-3AD203B41FA5}">
                      <a16:colId xmlns:a16="http://schemas.microsoft.com/office/drawing/2014/main" val="4191585445"/>
                    </a:ext>
                  </a:extLst>
                </a:gridCol>
                <a:gridCol w="7732450">
                  <a:extLst>
                    <a:ext uri="{9D8B030D-6E8A-4147-A177-3AD203B41FA5}">
                      <a16:colId xmlns:a16="http://schemas.microsoft.com/office/drawing/2014/main" val="964714939"/>
                    </a:ext>
                  </a:extLst>
                </a:gridCol>
              </a:tblGrid>
              <a:tr h="382730">
                <a:tc>
                  <a:txBody>
                    <a:bodyPr/>
                    <a:lstStyle/>
                    <a:p>
                      <a:r>
                        <a:rPr lang="ru-RU" dirty="0"/>
                        <a:t>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Правильно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16570"/>
                  </a:ext>
                </a:extLst>
              </a:tr>
              <a:tr h="38273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Неживая природа: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475589"/>
                  </a:ext>
                </a:extLst>
              </a:tr>
              <a:tr h="660602">
                <a:tc>
                  <a:txBody>
                    <a:bodyPr/>
                    <a:lstStyle/>
                    <a:p>
                      <a:r>
                        <a:rPr lang="ru-RU" dirty="0"/>
                        <a:t>В состав почвы входят глина, песок и вода.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состав почвы входят горные породы и минералы: песок, глина и другие. Кроме того, в почве обязательно есть некоторое количество воды и воздуха. Главной составной частью почвы являются остатки растений и животных, которые перегнивают в ней. Эти остатки и определяют плодородие почвы.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1480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r>
                        <a:rPr lang="ru-RU" dirty="0"/>
                        <a:t>На Земле 6 материков: Европа, Азия, Америка, Африка, Австралия, Антарктида.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 Земле 6 материков: Евразия, Южная Америка, Северная Америка, Африка, Австралия, Антарктида.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948899"/>
                  </a:ext>
                </a:extLst>
              </a:tr>
              <a:tr h="660602">
                <a:tc>
                  <a:txBody>
                    <a:bodyPr/>
                    <a:lstStyle/>
                    <a:p>
                      <a:r>
                        <a:rPr lang="ru-RU" b="0" dirty="0"/>
                        <a:t>Мы можем видеть пар – это вода в газообразном состоянии.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Если мы можем видеть, то это уже не пар, а конденсат в виде мельчайших капель воды, т.е. вода в жидком состоянии.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810717"/>
                  </a:ext>
                </a:extLst>
              </a:tr>
              <a:tr h="943717">
                <a:tc>
                  <a:txBody>
                    <a:bodyPr/>
                    <a:lstStyle/>
                    <a:p>
                      <a:r>
                        <a:rPr lang="ru-RU" dirty="0"/>
                        <a:t>Ваши примеры распространенных ошибок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76372"/>
                  </a:ext>
                </a:extLst>
              </a:tr>
              <a:tr h="1226832">
                <a:tc>
                  <a:txBody>
                    <a:bodyPr/>
                    <a:lstStyle/>
                    <a:p>
                      <a:r>
                        <a:rPr lang="ru-RU" dirty="0"/>
                        <a:t>Ваши сомнения и вопросы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49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37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C03D-443E-E592-0F1B-294F98E1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726" y="365125"/>
            <a:ext cx="680029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Алгоритм структурирования содержания на уроке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A4CEFE-1446-9EEA-0392-8C62CE31B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68" t="2929" r="6008" b="5670"/>
          <a:stretch/>
        </p:blipFill>
        <p:spPr>
          <a:xfrm>
            <a:off x="2211094" y="1813349"/>
            <a:ext cx="7518832" cy="4551940"/>
          </a:xfrm>
        </p:spPr>
      </p:pic>
    </p:spTree>
    <p:extLst>
      <p:ext uri="{BB962C8B-B14F-4D97-AF65-F5344CB8AC3E}">
        <p14:creationId xmlns:p14="http://schemas.microsoft.com/office/powerpoint/2010/main" val="42581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E7245E-0820-E2B7-AE5D-D7CC334B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8" y="365125"/>
            <a:ext cx="6587231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712B3D-38AB-8CDB-6BE5-E9CED1EA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Какой принцип лежит в основе дидактической модели АПРИ по предмету Окружающий мир: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научности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содержания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Приоритет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0700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На основе каких ведущих идей осуществлён отбор содержания программы по окружающему миру: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раскрытие роли человека в природе и обществе;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изучение этических норм и правил поведения человека в природной и социальной среде;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изучение многообразия мира от частиц вещества до вселенной;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освоение общечеловеческих ценностей.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8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3BD5-BD02-A47C-3C56-116DEE42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16" y="365125"/>
            <a:ext cx="6498454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AF953-BB0F-F31C-D55D-62250FB89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На что направлен проект «Эффективная начальная школа»?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 на обеспечение условий для обучения детей с высоким уровнем развития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ускоренное обучение в начальной школе всех детей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сокращение числа обучающихся в начальной школе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удовлетворение образовательных запросов родителей 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35200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313CC-37F3-80F4-1DA2-0F18798B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264" y="365125"/>
            <a:ext cx="5841507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E8BBB-7B5C-1F23-DA3A-2A7B930A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Какой метод обучения лежит в основе структурирования содержания урока?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Игра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Моделирование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Беседа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Проблемная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76064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D15F1-3508-BE00-145E-54EDB61A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16" y="365125"/>
            <a:ext cx="6906827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B9A38-C996-FFAB-3711-31FF2A92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Каких материков нет на Земле?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Азия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Америка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Антарктида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Австралия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Африка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Аргентина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52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CDAC3-0A79-2ED1-427F-EF45A9F3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950" y="365125"/>
            <a:ext cx="6276512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Тест для самопроверки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34602-CC49-71FF-DC6F-136BCE52C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FCFC5-D32B-4CB5-99B7-6623932FF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65" y="1409816"/>
            <a:ext cx="4407481" cy="44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1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52010-4B6C-6EAE-F8D3-FEE92D81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98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«Эффективная начальная школа».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EEE42-419B-5674-09B5-68EC3AE0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1988598"/>
            <a:ext cx="10389524" cy="4179487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соответствии с п.3 части 1 статьи 34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Федерального закона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 29 декабря 2012 г. №273 «Об образовании в Российской Федерации»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Проект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«Эффективная начальная школа» направлен на обеспечение условий для развития и обучения детей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высоким уровнем развития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параметров дошкольной зрелости, 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ускоренное обучение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начальной школе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предполагает </a:t>
            </a:r>
            <a:r>
              <a:rPr lang="ru-RU" b="1" dirty="0">
                <a:solidFill>
                  <a:srgbClr val="FF0000"/>
                </a:solidFill>
              </a:rPr>
              <a:t>освоение образовательной программы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начального общего образования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 3 года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197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1AC78-B703-A53C-1E85-FCE5EDC0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68" y="382881"/>
            <a:ext cx="10515600" cy="186317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Дидактическая модель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АПРИ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приоритет содержания предмета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B6E22-186F-90B4-7AE3-2B11429C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008"/>
            <a:ext cx="10622132" cy="4072955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	</a:t>
            </a:r>
            <a:r>
              <a:rPr lang="ru-RU" b="1" dirty="0">
                <a:solidFill>
                  <a:srgbClr val="002060"/>
                </a:solidFill>
              </a:rPr>
              <a:t>А</a:t>
            </a:r>
            <a:r>
              <a:rPr lang="ru-RU" dirty="0">
                <a:solidFill>
                  <a:srgbClr val="002060"/>
                </a:solidFill>
              </a:rPr>
              <a:t>ктуализация </a:t>
            </a:r>
            <a:r>
              <a:rPr lang="ru-RU" b="1" dirty="0">
                <a:solidFill>
                  <a:srgbClr val="002060"/>
                </a:solidFill>
              </a:rPr>
              <a:t>имеющихся знаний </a:t>
            </a:r>
            <a:r>
              <a:rPr lang="ru-RU" dirty="0">
                <a:solidFill>
                  <a:srgbClr val="002060"/>
                </a:solidFill>
              </a:rPr>
              <a:t>по теме: вопросы и задания, позволяющие выявить и экстраполировать предварительные знания отдельных учеников на класс в целом, выравнивание стартового уровня готовности к изучению нового.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dirty="0">
                <a:solidFill>
                  <a:srgbClr val="002060"/>
                </a:solidFill>
              </a:rPr>
              <a:t>роблема, обсуждаемая на уроке: фиксация границы (предела) </a:t>
            </a:r>
            <a:r>
              <a:rPr lang="ru-RU" b="1" dirty="0">
                <a:solidFill>
                  <a:srgbClr val="002060"/>
                </a:solidFill>
              </a:rPr>
              <a:t>имеющихся знаний</a:t>
            </a:r>
            <a:r>
              <a:rPr lang="ru-RU" dirty="0">
                <a:solidFill>
                  <a:srgbClr val="002060"/>
                </a:solidFill>
              </a:rPr>
              <a:t>, их недостаточности, формулирование вопросов, еще не имеющих ответов у учащихся.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Р</a:t>
            </a:r>
            <a:r>
              <a:rPr lang="ru-RU" dirty="0">
                <a:solidFill>
                  <a:srgbClr val="002060"/>
                </a:solidFill>
              </a:rPr>
              <a:t>ешение проблемы, обсуждаемой на уроке: последовательное </a:t>
            </a:r>
            <a:r>
              <a:rPr lang="ru-RU" b="1" dirty="0">
                <a:solidFill>
                  <a:srgbClr val="002060"/>
                </a:solidFill>
              </a:rPr>
              <a:t>развертывание содержания</a:t>
            </a:r>
            <a:r>
              <a:rPr lang="ru-RU" dirty="0">
                <a:solidFill>
                  <a:srgbClr val="002060"/>
                </a:solidFill>
              </a:rPr>
              <a:t> темы урока учителем на основе самостоятельной учебной деятельности учащихся с пособием (учебником) и другими дидактическими материалами, предлагаемыми учителем, поиск ответа на поставленные вопросы, индивидуально, в парах, в группе, фронтально.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тоги и выводы урока: представление </a:t>
            </a:r>
            <a:r>
              <a:rPr lang="ru-RU" b="1" dirty="0">
                <a:solidFill>
                  <a:srgbClr val="002060"/>
                </a:solidFill>
              </a:rPr>
              <a:t>проблемы в решенном виде</a:t>
            </a:r>
            <a:r>
              <a:rPr lang="ru-RU" dirty="0">
                <a:solidFill>
                  <a:srgbClr val="002060"/>
                </a:solidFill>
              </a:rPr>
              <a:t>, ответов на проблемные вопросы разными способами: вербально (устно и письменно), в моделях, рисунках, таблицах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20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DD31-FC1E-4BBD-78B4-4F24B68E3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614" y="365125"/>
            <a:ext cx="807867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ФРП как содержательная основа изучения предмета окружающий мир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54192-2689-CDC3-FAE1-F8E75B090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Отбор содержания </a:t>
            </a:r>
            <a:r>
              <a:rPr lang="ru-RU" dirty="0"/>
              <a:t>программы по окружающему миру осуществлён на основе следующих </a:t>
            </a:r>
            <a:r>
              <a:rPr lang="ru-RU" b="1" dirty="0"/>
              <a:t>ведущих идей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– раскрытие роли человека </a:t>
            </a:r>
            <a:r>
              <a:rPr lang="ru-RU" b="1" dirty="0"/>
              <a:t>в природе и обществе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– освоение </a:t>
            </a:r>
            <a:r>
              <a:rPr lang="ru-RU" b="1" dirty="0"/>
              <a:t>общечеловеческих ценностей </a:t>
            </a:r>
            <a:r>
              <a:rPr lang="ru-RU" dirty="0"/>
              <a:t>взаимодействия в системах: «Человек и природа», «Человек и общество», «Человек и другие люди», «Человек и его самость», «Человек и познание».</a:t>
            </a:r>
          </a:p>
          <a:p>
            <a:pPr marL="0" indent="0" algn="just">
              <a:buNone/>
            </a:pPr>
            <a:r>
              <a:rPr lang="ru-RU" dirty="0"/>
              <a:t>	Важнейшей составляющей указанных систем является формирование у обучающихся </a:t>
            </a:r>
            <a:r>
              <a:rPr lang="ru-RU" b="1" dirty="0"/>
              <a:t>навыков здорового и безопасного образа жизни </a:t>
            </a:r>
            <a:r>
              <a:rPr lang="ru-RU" dirty="0"/>
              <a:t>на основе развивающейся способности </a:t>
            </a:r>
            <a:r>
              <a:rPr lang="ru-RU" b="1" dirty="0"/>
              <a:t>предвидеть результаты своих поступков </a:t>
            </a:r>
            <a:r>
              <a:rPr lang="ru-RU" dirty="0"/>
              <a:t>и оценки возникшей ситуации. </a:t>
            </a:r>
          </a:p>
          <a:p>
            <a:pPr marL="0" indent="0" algn="just">
              <a:buNone/>
            </a:pPr>
            <a:r>
              <a:rPr lang="ru-RU" dirty="0"/>
              <a:t>	Общее число часов, рекомендованных для изучения окружающего мира, ‒ два часа в неделю в каждом классе (204 часа в ЭНШ) </a:t>
            </a:r>
          </a:p>
        </p:txBody>
      </p:sp>
    </p:spTree>
    <p:extLst>
      <p:ext uri="{BB962C8B-B14F-4D97-AF65-F5344CB8AC3E}">
        <p14:creationId xmlns:p14="http://schemas.microsoft.com/office/powerpoint/2010/main" val="41372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/>
        </p:nvSpPr>
        <p:spPr>
          <a:xfrm>
            <a:off x="1787116" y="1505647"/>
            <a:ext cx="3735945" cy="47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39" tIns="36359" rIns="72739" bIns="36359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sz="1909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2343522" y="228779"/>
            <a:ext cx="6671791" cy="47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39" tIns="36359" rIns="72739" bIns="36359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ru-RU" sz="2902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МОДЕЛИ РАСПРЕДЕЛЕНИЯ СОДЕРЖАНИЯ НОО В ХОДЕ РЕАЛИЗАЦИИ ПРОЕКТА «Э</a:t>
            </a:r>
            <a:r>
              <a:rPr lang="ru-RU" sz="2902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  <a:sym typeface="Times New Roman"/>
              </a:rPr>
              <a:t>ФФЕКТИВНАЯ НАЧАЛЬНАЯ ШКОЛА»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endParaRPr sz="2228" b="1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90000"/>
              </a:lnSpc>
              <a:buClr>
                <a:srgbClr val="1D3152"/>
              </a:buClr>
              <a:buSzPts val="3600"/>
            </a:pPr>
            <a:endParaRPr sz="2228" b="1" dirty="0">
              <a:solidFill>
                <a:srgbClr val="1D3152"/>
              </a:solidFill>
            </a:endParaRPr>
          </a:p>
        </p:txBody>
      </p:sp>
      <p:pic>
        <p:nvPicPr>
          <p:cNvPr id="138" name="Google Shape;13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024" y="1945211"/>
            <a:ext cx="8601889" cy="3932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192" y="2571156"/>
            <a:ext cx="7661551" cy="278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/>
        </p:nvSpPr>
        <p:spPr>
          <a:xfrm>
            <a:off x="1683024" y="2168719"/>
            <a:ext cx="9698892" cy="35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739" tIns="72739" rIns="72739" bIns="72739" anchor="t" anchorCtr="0">
            <a:spAutoFit/>
          </a:bodyPr>
          <a:lstStyle/>
          <a:p>
            <a:pPr algn="ctr"/>
            <a:r>
              <a:rPr lang="ru-RU" sz="1352" b="1" dirty="0">
                <a:latin typeface="Times New Roman"/>
                <a:ea typeface="Times New Roman"/>
                <a:cs typeface="Times New Roman"/>
                <a:sym typeface="Times New Roman"/>
              </a:rPr>
              <a:t>по годам обучения</a:t>
            </a:r>
            <a:endParaRPr sz="1352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B0452-8A17-4433-2E6C-6C1AA727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050" y="365125"/>
            <a:ext cx="672039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Единицы содержания по предмету окружающий мир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73AE7E-6BF0-D008-09CB-5F5BA2432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188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418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254CB-C4BA-75D8-7DF4-D4CA27F8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Моделирование содержания </a:t>
            </a:r>
            <a:br>
              <a:rPr lang="ru-RU" sz="3600" dirty="0"/>
            </a:br>
            <a:r>
              <a:rPr lang="ru-RU" sz="3600" dirty="0"/>
              <a:t>урока на основе ФРП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626565-9861-52F3-F7D3-3887D5BAC4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«Мой класс и моя школа»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4893401-2FBB-999A-FAD8-9BEBC9B55E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Наша дружная семья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E6FE7B-164E-4069-3965-EB23A7B3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74" y="3075523"/>
            <a:ext cx="3945293" cy="14850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F1E4F9-6FFB-9C07-9BD3-FB3CAC9A2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953" y="3000652"/>
            <a:ext cx="4010519" cy="15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5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8F10A-ECC5-8E67-5C23-C9228870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18255"/>
            <a:ext cx="9646328" cy="175727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Обобщение, формируемых</a:t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представлений и понятий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2C987B-ED9A-E269-5354-FAEB1C88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953087"/>
            <a:ext cx="11016449" cy="365158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Раздел «Природа» </a:t>
            </a:r>
          </a:p>
          <a:p>
            <a:r>
              <a:rPr lang="ru-RU" dirty="0">
                <a:solidFill>
                  <a:srgbClr val="002060"/>
                </a:solidFill>
              </a:rPr>
              <a:t>Природа и предметы, созданные человеком. </a:t>
            </a:r>
          </a:p>
          <a:p>
            <a:r>
              <a:rPr lang="ru-RU" dirty="0">
                <a:solidFill>
                  <a:srgbClr val="002060"/>
                </a:solidFill>
              </a:rPr>
              <a:t>Неживая и живая природа. </a:t>
            </a:r>
          </a:p>
          <a:p>
            <a:r>
              <a:rPr lang="ru-RU" dirty="0">
                <a:solidFill>
                  <a:srgbClr val="002060"/>
                </a:solidFill>
              </a:rPr>
              <a:t>Явления природы.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867835-83A9-879F-B229-3695CD768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607" t="40130" r="15825" b="9385"/>
          <a:stretch/>
        </p:blipFill>
        <p:spPr>
          <a:xfrm>
            <a:off x="5415379" y="3154623"/>
            <a:ext cx="6559858" cy="2930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20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1746E-31CE-39A8-1F2C-0E245AA5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10" y="365125"/>
            <a:ext cx="723530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Различные формы предъявления содержания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D960AF-A5E5-1361-1DDD-7521D4E5F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96" t="26596" r="8303" b="7301"/>
          <a:stretch/>
        </p:blipFill>
        <p:spPr>
          <a:xfrm>
            <a:off x="6729275" y="1483855"/>
            <a:ext cx="4776186" cy="466109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AA6BC-28A3-FF95-F6A1-4197E114D0DA}"/>
              </a:ext>
            </a:extLst>
          </p:cNvPr>
          <p:cNvSpPr txBox="1"/>
          <p:nvPr/>
        </p:nvSpPr>
        <p:spPr>
          <a:xfrm>
            <a:off x="337352" y="1690688"/>
            <a:ext cx="622324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Все </a:t>
            </a:r>
            <a:r>
              <a:rPr lang="ru-RU" b="1" dirty="0"/>
              <a:t>предметы</a:t>
            </a:r>
            <a:r>
              <a:rPr lang="ru-RU" dirty="0"/>
              <a:t>, которые мы наблюдаем в окружающем мире, называются </a:t>
            </a:r>
            <a:r>
              <a:rPr lang="ru-RU" b="1" dirty="0"/>
              <a:t>телами</a:t>
            </a:r>
            <a:r>
              <a:rPr lang="ru-RU" dirty="0"/>
              <a:t>. Тела бывают природные и искусственные. </a:t>
            </a:r>
            <a:r>
              <a:rPr lang="ru-RU" b="1" dirty="0"/>
              <a:t>Природные тела</a:t>
            </a:r>
            <a:r>
              <a:rPr lang="ru-RU" dirty="0"/>
              <a:t>: Солнце, Земля, Луна, камень, дождевая капля, песчинка, снежинка. </a:t>
            </a:r>
            <a:r>
              <a:rPr lang="ru-RU" b="1" dirty="0"/>
              <a:t>Искусственные тела</a:t>
            </a:r>
            <a:r>
              <a:rPr lang="ru-RU" dirty="0"/>
              <a:t> созданы людьми: дом, автомобиль, книга, карандаш, мяч.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b="1" dirty="0"/>
              <a:t>Живые природные тела </a:t>
            </a:r>
            <a:r>
              <a:rPr lang="ru-RU" dirty="0"/>
              <a:t>называют </a:t>
            </a:r>
            <a:r>
              <a:rPr lang="ru-RU" b="1" dirty="0"/>
              <a:t>организмами</a:t>
            </a:r>
            <a:r>
              <a:rPr lang="ru-RU" dirty="0"/>
              <a:t>. Организмы </a:t>
            </a:r>
            <a:r>
              <a:rPr lang="ru-RU" b="1" dirty="0"/>
              <a:t>дышат, питаются, растут, развиваются, размножаются и умирают</a:t>
            </a:r>
            <a:r>
              <a:rPr lang="ru-RU" dirty="0"/>
              <a:t>. Люди, растения, животные, грибы – организмы.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A49CD9-1F2F-2E1A-8D7A-486B988D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0" y="4717477"/>
            <a:ext cx="1390476" cy="14380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7C1FA1-99B6-A348-C9E1-93ECDFD2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921" y="4741286"/>
            <a:ext cx="1428571" cy="14285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0FEBBA-CC5E-D7B4-B4DC-02BEE00B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565" y="4717477"/>
            <a:ext cx="914286" cy="13904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95C5C2-F866-0BEA-1CAD-7D4CDC73C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223" y="4788905"/>
            <a:ext cx="990476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67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1075</Words>
  <Application>Microsoft Office PowerPoint</Application>
  <PresentationFormat>Широкоэкранный</PresentationFormat>
  <Paragraphs>108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Bahnschrift SemiLight</vt:lpstr>
      <vt:lpstr>Calibri</vt:lpstr>
      <vt:lpstr>Calibri Light</vt:lpstr>
      <vt:lpstr>Times New Roman</vt:lpstr>
      <vt:lpstr>Тема Office</vt:lpstr>
      <vt:lpstr>Постоянно действующий вебинар по проекту «Эффективная начальная школа» Преподавание предмета окружающий мир при реализации ускоренного обучения в начальном общем образовании  17 ноября 2023 года</vt:lpstr>
      <vt:lpstr>«Эффективная начальная школа».   </vt:lpstr>
      <vt:lpstr>Дидактическая модель АПРИ приоритет содержания предмета</vt:lpstr>
      <vt:lpstr>ФРП как содержательная основа изучения предмета окружающий мир</vt:lpstr>
      <vt:lpstr>Презентация PowerPoint</vt:lpstr>
      <vt:lpstr>Единицы содержания по предмету окружающий мир</vt:lpstr>
      <vt:lpstr>Моделирование содержания  урока на основе ФРП</vt:lpstr>
      <vt:lpstr>Обобщение, формируемых  представлений и понятий</vt:lpstr>
      <vt:lpstr>Различные формы предъявления содержания</vt:lpstr>
      <vt:lpstr>Типичные ошибки учителей в содержании предмета окружающий мир</vt:lpstr>
      <vt:lpstr>Типичные ошибки учителей в содержании предмета окружающий мир</vt:lpstr>
      <vt:lpstr>Алгоритм структурирования содержания на уроке</vt:lpstr>
      <vt:lpstr>Тест</vt:lpstr>
      <vt:lpstr>Тест</vt:lpstr>
      <vt:lpstr>Тест</vt:lpstr>
      <vt:lpstr>Тест</vt:lpstr>
      <vt:lpstr>Тест</vt:lpstr>
      <vt:lpstr>Тест для самопроверки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Мельник Анна Анатольевна</cp:lastModifiedBy>
  <cp:revision>40</cp:revision>
  <dcterms:created xsi:type="dcterms:W3CDTF">2021-08-23T14:20:13Z</dcterms:created>
  <dcterms:modified xsi:type="dcterms:W3CDTF">2023-11-17T06:45:49Z</dcterms:modified>
</cp:coreProperties>
</file>