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0" r:id="rId9"/>
    <p:sldId id="265" r:id="rId10"/>
    <p:sldId id="266" r:id="rId11"/>
    <p:sldId id="274" r:id="rId12"/>
    <p:sldId id="267" r:id="rId13"/>
    <p:sldId id="268" r:id="rId14"/>
    <p:sldId id="276" r:id="rId15"/>
    <p:sldId id="277" r:id="rId16"/>
    <p:sldId id="269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04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7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06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364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452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15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86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172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921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52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890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73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375407"/>
            <a:ext cx="9144000" cy="2387600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Comic Sans MS" panose="030F0702030302020204" pitchFamily="66" charset="0"/>
              </a:rPr>
              <a:t>«Генетическая связь между классами неорганических веществ»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855082"/>
            <a:ext cx="9144000" cy="1655762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b="1" dirty="0">
                <a:latin typeface="Comic Sans MS" panose="030F0702030302020204" pitchFamily="66" charset="0"/>
              </a:rPr>
              <a:t>Подготовили: </a:t>
            </a:r>
          </a:p>
          <a:p>
            <a:pPr algn="r"/>
            <a:r>
              <a:rPr lang="ru-RU" b="1" dirty="0">
                <a:latin typeface="Comic Sans MS" panose="030F0702030302020204" pitchFamily="66" charset="0"/>
              </a:rPr>
              <a:t>учитель химии МБОУ СОШ № 12 «Центр образования» </a:t>
            </a:r>
            <a:r>
              <a:rPr lang="ru-RU" b="1" dirty="0" err="1">
                <a:latin typeface="Comic Sans MS" panose="030F0702030302020204" pitchFamily="66" charset="0"/>
              </a:rPr>
              <a:t>г.о</a:t>
            </a:r>
            <a:r>
              <a:rPr lang="ru-RU" b="1" dirty="0">
                <a:latin typeface="Comic Sans MS" panose="030F0702030302020204" pitchFamily="66" charset="0"/>
              </a:rPr>
              <a:t>. Серпухов</a:t>
            </a:r>
          </a:p>
          <a:p>
            <a:pPr algn="r"/>
            <a:r>
              <a:rPr lang="ru-RU" b="1" dirty="0">
                <a:latin typeface="Comic Sans MS" panose="030F0702030302020204" pitchFamily="66" charset="0"/>
              </a:rPr>
              <a:t>Акимова Ольга Викторовна,</a:t>
            </a:r>
          </a:p>
          <a:p>
            <a:pPr algn="r"/>
            <a:r>
              <a:rPr lang="ru-RU" b="1" dirty="0">
                <a:latin typeface="Comic Sans MS" panose="030F0702030302020204" pitchFamily="66" charset="0"/>
              </a:rPr>
              <a:t>учитель химии и биологии МБОУ СОШ № 4 </a:t>
            </a:r>
            <a:r>
              <a:rPr lang="ru-RU" b="1" dirty="0" err="1">
                <a:latin typeface="Comic Sans MS" panose="030F0702030302020204" pitchFamily="66" charset="0"/>
              </a:rPr>
              <a:t>г.о</a:t>
            </a:r>
            <a:r>
              <a:rPr lang="ru-RU" b="1" dirty="0">
                <a:latin typeface="Comic Sans MS" panose="030F0702030302020204" pitchFamily="66" charset="0"/>
              </a:rPr>
              <a:t>. Серпухов </a:t>
            </a:r>
          </a:p>
          <a:p>
            <a:pPr algn="r"/>
            <a:r>
              <a:rPr lang="ru-RU" b="1" dirty="0" err="1">
                <a:latin typeface="Comic Sans MS" panose="030F0702030302020204" pitchFamily="66" charset="0"/>
              </a:rPr>
              <a:t>Асташкова</a:t>
            </a:r>
            <a:r>
              <a:rPr lang="ru-RU" b="1" dirty="0">
                <a:latin typeface="Comic Sans MS" panose="030F0702030302020204" pitchFamily="66" charset="0"/>
              </a:rPr>
              <a:t> Елена Валерьевна</a:t>
            </a:r>
          </a:p>
        </p:txBody>
      </p:sp>
    </p:spTree>
    <p:extLst>
      <p:ext uri="{BB962C8B-B14F-4D97-AF65-F5344CB8AC3E}">
        <p14:creationId xmlns:p14="http://schemas.microsoft.com/office/powerpoint/2010/main" val="1234385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CD22C0C-F592-4820-8C0F-8C4727C1B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C9703C32-E536-42C2-A3DE-662C79582685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69801B3D-1ACB-4301-A940-9A333D1B0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74459"/>
            <a:ext cx="3932237" cy="4694529"/>
          </a:xfrm>
        </p:spPr>
        <p:txBody>
          <a:bodyPr>
            <a:norm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Генетический  ряд неметалла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рассмотрим на примере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генетического ряда  фосфора.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        →  P</a:t>
            </a:r>
            <a:r>
              <a:rPr lang="en-US" sz="1800" b="1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800" b="1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→  H</a:t>
            </a:r>
            <a:r>
              <a:rPr lang="en-US" sz="1800" b="1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1800" b="1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 Ca</a:t>
            </a:r>
            <a:r>
              <a:rPr lang="en-US" sz="1800" b="1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(PO</a:t>
            </a:r>
            <a:r>
              <a:rPr lang="en-US" sz="1800" b="1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800" b="1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4P + 5O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2P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+ 3H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2H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2H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+ 3Ca → Ca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+ 3H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8FCA9A-B648-4DDA-B509-5D73EFEE7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88" y="1103597"/>
            <a:ext cx="6448336" cy="483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3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B1E0A3F3-4D57-431D-94B3-CA94C0C3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Тестирование в формате ОГЭ и  ЕГЭ</a:t>
            </a:r>
            <a:endParaRPr lang="ru-RU" sz="3600" b="1" dirty="0"/>
          </a:p>
        </p:txBody>
      </p:sp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C3935BFB-034F-47CC-B6D6-B2C167668E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7897" y="1825625"/>
            <a:ext cx="5331903" cy="3711229"/>
          </a:xfrm>
        </p:spPr>
      </p:pic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8515AD6D-007D-477D-90B7-C610AC6464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825625"/>
            <a:ext cx="5181600" cy="371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99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F18355-0994-402F-A0B3-ED2F5328C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1332684"/>
            <a:ext cx="3374662" cy="43214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EBC0BA-3413-4D04-A45F-5F0F25BA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826" y="1257300"/>
            <a:ext cx="3677174" cy="49028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D60E3F-534F-4B94-83CE-4FA4B7E18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2DB2713-B46E-4291-B6B9-ECD3ED72D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19800" y="393283"/>
            <a:ext cx="6172200" cy="4873625"/>
          </a:xfrm>
        </p:spPr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F23754-AE50-4707-A43C-684F7C091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16EB2D-2B28-439A-8327-60B79305C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103" y="71646"/>
            <a:ext cx="4936203" cy="27766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600851-93C7-4369-A78B-7A459A103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507" y="3026116"/>
            <a:ext cx="4447393" cy="296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56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67DF68-797A-4C86-9E3D-113FD51A8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7682"/>
            <a:ext cx="12192000" cy="57003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83106-6985-4FF7-8D7C-1BEE9035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70AEA6B-1687-4578-A17F-938E3C5D94A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45F6A0-87C4-4D26-8C86-0C32777A2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ABDE7-FFB8-447B-8B89-82EBEBAA7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8CD5C1-5C96-4BE2-B52D-18AED2D525E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6AC0F5-73FE-4370-B7D3-B34B192AB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098958"/>
            <a:ext cx="3932237" cy="4770030"/>
          </a:xfrm>
        </p:spPr>
        <p:txBody>
          <a:bodyPr/>
          <a:lstStyle/>
          <a:p>
            <a:pPr algn="just"/>
            <a:r>
              <a:rPr lang="ru-RU" b="1" dirty="0">
                <a:latin typeface="Comic Sans MS" panose="030F0702030302020204" pitchFamily="66" charset="0"/>
              </a:rPr>
              <a:t>Смесь белого и красного фосфора обработали большим количеством растворителя – сероуглеродом. Часть смеси не растворилась. </a:t>
            </a:r>
          </a:p>
          <a:p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Вопрос: </a:t>
            </a:r>
            <a:r>
              <a:rPr lang="ru-RU" dirty="0">
                <a:latin typeface="Comic Sans MS" panose="030F0702030302020204" pitchFamily="66" charset="0"/>
              </a:rPr>
              <a:t>Что представляет собой нерастворимый осадок?</a:t>
            </a:r>
          </a:p>
          <a:p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А. </a:t>
            </a:r>
            <a:r>
              <a:rPr lang="ru-RU" dirty="0">
                <a:latin typeface="Comic Sans MS" panose="030F0702030302020204" pitchFamily="66" charset="0"/>
              </a:rPr>
              <a:t>Часть смеси белого и красного фосфора. </a:t>
            </a:r>
          </a:p>
          <a:p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В. </a:t>
            </a:r>
            <a:r>
              <a:rPr lang="ru-RU" dirty="0">
                <a:latin typeface="Comic Sans MS" panose="030F0702030302020204" pitchFamily="66" charset="0"/>
              </a:rPr>
              <a:t>Осадок – нерастворимое вещество, образовавшееся при растворении фосфора в сероуглероде. </a:t>
            </a:r>
          </a:p>
          <a:p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С. </a:t>
            </a:r>
            <a:r>
              <a:rPr lang="ru-RU" dirty="0">
                <a:latin typeface="Comic Sans MS" panose="030F0702030302020204" pitchFamily="66" charset="0"/>
              </a:rPr>
              <a:t>Белый фосфор. </a:t>
            </a:r>
          </a:p>
          <a:p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D. </a:t>
            </a:r>
            <a:r>
              <a:rPr lang="ru-RU" dirty="0">
                <a:latin typeface="Comic Sans MS" panose="030F0702030302020204" pitchFamily="66" charset="0"/>
              </a:rPr>
              <a:t>Красный фосфор.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105C6D-E2C9-47BC-9395-317A22252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88" y="1098958"/>
            <a:ext cx="6815884" cy="511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86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46CB8-8160-4D34-B90E-C1F41274E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CA1D3B-24EB-42DD-B645-33AE61E3AAC6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299DF7-0A37-42D9-A92C-2D1532400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4225"/>
            <a:ext cx="3932237" cy="5734764"/>
          </a:xfrm>
        </p:spPr>
        <p:txBody>
          <a:bodyPr>
            <a:noAutofit/>
          </a:bodyPr>
          <a:lstStyle/>
          <a:p>
            <a:pPr algn="just"/>
            <a:r>
              <a:rPr lang="ru-RU" sz="1200" dirty="0">
                <a:latin typeface="Comic Sans MS" panose="030F0702030302020204" pitchFamily="66" charset="0"/>
              </a:rPr>
              <a:t>Прочитайте отрывок из знаменитой «Собаки Баскервилей» А. Конан-Дойла и ответьте на следующие за ним вопросы. </a:t>
            </a:r>
          </a:p>
          <a:p>
            <a:pPr algn="just"/>
            <a:r>
              <a:rPr lang="ru-RU" sz="1000" b="1" dirty="0">
                <a:latin typeface="Comic Sans MS" panose="030F0702030302020204" pitchFamily="66" charset="0"/>
              </a:rPr>
              <a:t>«...Да! Это была собака, огромная, черная, как смоль. Но такой собаки еще никто из нас, смертных, не видывал. Из ее отверстой пасти вырывалось пламя, глаза метали искры, по морде и загривку мерцал переливающийся огонь. Ни в чьем воспаленном мозгу не могло возникнуть видение более страшное, более омерзительное, чем это адское существо, выскочившее на нас из тумана... Страшный пес, величиной с молодую львицу. Его огромная пасть все еще светилась голубоватым пламенем, глубоко сидящие дикие глаза были обведены огненными кругами. Я дотронулся до этой светящейся головы и, отняв руку, увидел, что мои пальцы тоже засветились в темноте. — Фосфор, — сказал я». </a:t>
            </a:r>
          </a:p>
          <a:p>
            <a:pPr algn="just"/>
            <a:r>
              <a:rPr lang="ru-RU" sz="1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Вопрос 1</a:t>
            </a:r>
            <a:r>
              <a:rPr lang="ru-RU" sz="1000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  <a:r>
              <a:rPr lang="ru-RU" sz="1000" dirty="0">
                <a:latin typeface="Comic Sans MS" panose="030F0702030302020204" pitchFamily="66" charset="0"/>
              </a:rPr>
              <a:t>Фосфор бывает белый, красный и черный. О каком фосфоре идет речь в отрывке? Объясните, почему вы так считаете. </a:t>
            </a:r>
          </a:p>
          <a:p>
            <a:pPr algn="just"/>
            <a:r>
              <a:rPr lang="ru-RU" sz="1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Вопрос 2.</a:t>
            </a:r>
            <a:r>
              <a:rPr lang="ru-RU" sz="1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1000" dirty="0">
                <a:latin typeface="Comic Sans MS" panose="030F0702030302020204" pitchFamily="66" charset="0"/>
              </a:rPr>
              <a:t>В этом отрывке Артур Конан Дойл допустил существенную химическую ошибку. Он не учел химических свойств фосфора и его соединений. Проанализируйте содержание отрывка. Почему описанное в нем явление маловероятно? Назовите не менее двух причин. </a:t>
            </a:r>
          </a:p>
          <a:p>
            <a:pPr algn="just"/>
            <a:r>
              <a:rPr lang="ru-RU" sz="1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Вопрос 3.</a:t>
            </a:r>
            <a:r>
              <a:rPr lang="ru-RU" sz="1000" b="1" dirty="0">
                <a:latin typeface="Comic Sans MS" panose="030F0702030302020204" pitchFamily="66" charset="0"/>
              </a:rPr>
              <a:t> </a:t>
            </a:r>
            <a:r>
              <a:rPr lang="ru-RU" sz="1000" dirty="0">
                <a:latin typeface="Comic Sans MS" panose="030F0702030302020204" pitchFamily="66" charset="0"/>
              </a:rPr>
              <a:t>В отрывке говорится: «Я дотронулся до этой светящейся головы и, отняв руку, увидел, что мои пальцы тоже засветились в темноте. — Фосфор, — сказал я». Зная свойства «светящегося» фосфора, выберите верные утверждения. </a:t>
            </a:r>
          </a:p>
          <a:p>
            <a:pPr algn="just"/>
            <a:r>
              <a:rPr lang="ru-RU" sz="1000" dirty="0">
                <a:solidFill>
                  <a:srgbClr val="FF0000"/>
                </a:solidFill>
                <a:latin typeface="Comic Sans MS" panose="030F0702030302020204" pitchFamily="66" charset="0"/>
              </a:rPr>
              <a:t>А. </a:t>
            </a:r>
            <a:r>
              <a:rPr lang="ru-RU" sz="1000" dirty="0">
                <a:latin typeface="Comic Sans MS" panose="030F0702030302020204" pitchFamily="66" charset="0"/>
              </a:rPr>
              <a:t>Попадание фосфора на кожу безопасно. </a:t>
            </a:r>
          </a:p>
          <a:p>
            <a:pPr algn="just"/>
            <a:r>
              <a:rPr lang="ru-RU" sz="1000" dirty="0">
                <a:solidFill>
                  <a:srgbClr val="FF0000"/>
                </a:solidFill>
                <a:latin typeface="Comic Sans MS" panose="030F0702030302020204" pitchFamily="66" charset="0"/>
              </a:rPr>
              <a:t>В. </a:t>
            </a:r>
            <a:r>
              <a:rPr lang="ru-RU" sz="1000" dirty="0">
                <a:latin typeface="Comic Sans MS" panose="030F0702030302020204" pitchFamily="66" charset="0"/>
              </a:rPr>
              <a:t>Попадание фосфора на кожу вызывает ожоги. </a:t>
            </a:r>
          </a:p>
          <a:p>
            <a:pPr algn="just"/>
            <a:r>
              <a:rPr lang="ru-RU" sz="1000" dirty="0">
                <a:solidFill>
                  <a:srgbClr val="FF0000"/>
                </a:solidFill>
                <a:latin typeface="Comic Sans MS" panose="030F0702030302020204" pitchFamily="66" charset="0"/>
              </a:rPr>
              <a:t>С. </a:t>
            </a:r>
            <a:r>
              <a:rPr lang="ru-RU" sz="1000" dirty="0">
                <a:latin typeface="Comic Sans MS" panose="030F0702030302020204" pitchFamily="66" charset="0"/>
              </a:rPr>
              <a:t>Фосфор нужно брать только пинцетом или щипцами. </a:t>
            </a:r>
          </a:p>
          <a:p>
            <a:pPr algn="just"/>
            <a:r>
              <a:rPr lang="ru-RU" sz="1000" dirty="0">
                <a:solidFill>
                  <a:srgbClr val="FF0000"/>
                </a:solidFill>
                <a:latin typeface="Comic Sans MS" panose="030F0702030302020204" pitchFamily="66" charset="0"/>
              </a:rPr>
              <a:t>D. </a:t>
            </a:r>
            <a:r>
              <a:rPr lang="ru-RU" sz="1000" dirty="0">
                <a:latin typeface="Comic Sans MS" panose="030F0702030302020204" pitchFamily="66" charset="0"/>
              </a:rPr>
              <a:t>Фосфор хранят под водой.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AC220F-D9E0-41E3-B113-D127D5ED8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88" y="1384183"/>
            <a:ext cx="6248400" cy="448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0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966F7-F1C4-4C97-9E10-23C9F5C6C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83F429-79E4-48D6-B5B2-F8126A06FA36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A6F539-4367-4720-84C1-3CD36B763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A75D20-95E8-4D2B-B8D6-DA20439F9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46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A8B8058-210B-4F08-95F2-BF032A5BD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565B43-8539-4F74-982B-1A059DE21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690688"/>
            <a:ext cx="10604383" cy="446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49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378CC7-68EB-418B-9E79-FB9CA4217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8AFFE5-C38A-4273-9282-B3B9698F4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41" y="1528614"/>
            <a:ext cx="10178518" cy="575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9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D333CA-D457-4550-BAC4-642AB3F95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05A475-A59C-4EEC-99B2-518D8A6E5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86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F040C2-ADFA-4AE3-AF8A-69053F028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96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EDB8F4-C1A0-4293-8FB5-E0540422B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05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0282D06-2266-492E-9CEB-932AC6AF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8FE3AEE-B3F6-4109-A629-9BFAF82B8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9292"/>
            <a:ext cx="10515600" cy="502767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Цель:  </a:t>
            </a:r>
            <a:r>
              <a:rPr lang="ru-RU" dirty="0">
                <a:latin typeface="Comic Sans MS" panose="030F0702030302020204" pitchFamily="66" charset="0"/>
              </a:rPr>
              <a:t>создание условия для формирования представления о генетической связи между основными классами неорганических соединений; рассмотреть генетические ряды металлов и неметаллов.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Учебные задачи, направленные на развитие учащихся:</a:t>
            </a:r>
          </a:p>
          <a:p>
            <a:r>
              <a:rPr lang="ru-RU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Образовательные:</a:t>
            </a:r>
          </a:p>
          <a:p>
            <a:pPr marL="0" indent="0">
              <a:buNone/>
            </a:pPr>
            <a:r>
              <a:rPr lang="ru-RU" dirty="0">
                <a:latin typeface="Comic Sans MS" panose="030F0702030302020204" pitchFamily="66" charset="0"/>
              </a:rPr>
              <a:t>- создать условия для усвоения знаний о генетической связи между классами неорганических соединений; рассмотреть генетические ряды металлов и неметаллов, через выполнение практической работы.</a:t>
            </a:r>
          </a:p>
          <a:p>
            <a:r>
              <a:rPr lang="ru-RU" b="1" dirty="0">
                <a:solidFill>
                  <a:srgbClr val="00B050"/>
                </a:solidFill>
                <a:latin typeface="Comic Sans MS" panose="030F0702030302020204" pitchFamily="66" charset="0"/>
              </a:rPr>
              <a:t>Развивающие:</a:t>
            </a:r>
          </a:p>
          <a:p>
            <a:pPr marL="0" indent="0">
              <a:buNone/>
            </a:pPr>
            <a:r>
              <a:rPr lang="ru-RU" dirty="0">
                <a:latin typeface="Comic Sans MS" panose="030F0702030302020204" pitchFamily="66" charset="0"/>
              </a:rPr>
              <a:t>- способствовать совершенствованию умений работать с лабораторным оборудованием и реактивами; развивать предметные компетентности и способность к адекватному само- и взаимоконтролю.</a:t>
            </a:r>
          </a:p>
          <a:p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Воспитательные:</a:t>
            </a:r>
          </a:p>
          <a:p>
            <a:pPr marL="0" indent="0">
              <a:buNone/>
            </a:pPr>
            <a:r>
              <a:rPr lang="ru-RU" dirty="0">
                <a:latin typeface="Comic Sans MS" panose="030F0702030302020204" pitchFamily="66" charset="0"/>
              </a:rPr>
              <a:t>- способствовать формированию навыков самоконтроля,  самоанализа, коммуникативной компетентности через общение и сотрудничество со сверстниками, взрослыми в процессе образовательной деятельности.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140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C7F00F-BF82-4A93-80B9-FF472F0D2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2AB296-B193-4B25-9684-03F10C916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5402"/>
            <a:ext cx="10515600" cy="5111561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Планируемые результаты обучения: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Предметные.</a:t>
            </a:r>
          </a:p>
          <a:p>
            <a:pPr marL="0" indent="0" algn="just">
              <a:buNone/>
            </a:pPr>
            <a:r>
              <a:rPr lang="ru-RU" dirty="0">
                <a:latin typeface="Comic Sans MS" panose="030F0702030302020204" pitchFamily="66" charset="0"/>
              </a:rPr>
              <a:t>- Знать определения и классификацию неорганических веществ.</a:t>
            </a:r>
          </a:p>
          <a:p>
            <a:pPr marL="0" indent="0" algn="just">
              <a:buNone/>
            </a:pPr>
            <a:r>
              <a:rPr lang="ru-RU" dirty="0">
                <a:latin typeface="Comic Sans MS" panose="030F0702030302020204" pitchFamily="66" charset="0"/>
              </a:rPr>
              <a:t>- Уметь классифицировать по составу и свойствам неорганические вещества, иллюстрировать уравнениями химических реакций генетическую связь между основными классами неорганических соединений.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Метапредметные УУД.</a:t>
            </a:r>
          </a:p>
          <a:p>
            <a:pPr marL="0" indent="0" algn="just">
              <a:buNone/>
            </a:pP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rgbClr val="00B0F0"/>
                </a:solidFill>
                <a:latin typeface="Comic Sans MS" panose="030F0702030302020204" pitchFamily="66" charset="0"/>
              </a:rPr>
              <a:t>Познавательные: </a:t>
            </a:r>
          </a:p>
          <a:p>
            <a:pPr marL="0" indent="0" algn="just">
              <a:buNone/>
            </a:pPr>
            <a:r>
              <a:rPr lang="ru-RU" dirty="0">
                <a:latin typeface="Comic Sans MS" panose="030F0702030302020204" pitchFamily="66" charset="0"/>
              </a:rPr>
              <a:t>- давать определение понятиям, обобщать понятия; осуществлять сравнение и классификацию; строить логические рассуждения, устанавливать причинно-следственные связи, создавать обобщения, делать выводы.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00B0F0"/>
                </a:solidFill>
                <a:latin typeface="Comic Sans MS" panose="030F0702030302020204" pitchFamily="66" charset="0"/>
              </a:rPr>
              <a:t>Регулятивные:</a:t>
            </a:r>
          </a:p>
          <a:p>
            <a:pPr marL="0" indent="0" algn="just">
              <a:buNone/>
            </a:pPr>
            <a:r>
              <a:rPr lang="ru-RU" dirty="0">
                <a:latin typeface="Comic Sans MS" panose="030F0702030302020204" pitchFamily="66" charset="0"/>
              </a:rPr>
              <a:t> - самостоятельно определять цели своего обучения, планировать учебную деятельность в соответствии с учебным заданием, в том числе при выполнении эксперимента в рамках предложенных условий.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00B0F0"/>
                </a:solidFill>
                <a:latin typeface="Comic Sans MS" panose="030F0702030302020204" pitchFamily="66" charset="0"/>
              </a:rPr>
              <a:t>Коммуникативные:</a:t>
            </a:r>
          </a:p>
          <a:p>
            <a:pPr marL="0" indent="0" algn="just">
              <a:buNone/>
            </a:pPr>
            <a:r>
              <a:rPr lang="ru-RU" dirty="0">
                <a:latin typeface="Comic Sans MS" panose="030F0702030302020204" pitchFamily="66" charset="0"/>
              </a:rPr>
              <a:t>- самостоятельно организовывать учебное взаимодействие в парной работе (определять общие цели, распределять роли, договариваться друг с другом и т.д.);</a:t>
            </a:r>
          </a:p>
          <a:p>
            <a:pPr marL="0" indent="0" algn="just">
              <a:buNone/>
            </a:pPr>
            <a:r>
              <a:rPr lang="ru-RU" dirty="0">
                <a:latin typeface="Comic Sans MS" panose="030F0702030302020204" pitchFamily="66" charset="0"/>
              </a:rPr>
              <a:t>- уметь вступать в учебный диалог с учителем, участвовать в общей беседе, соблюдая правила речевого поведения;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00B0F0"/>
                </a:solidFill>
                <a:latin typeface="Comic Sans MS" panose="030F0702030302020204" pitchFamily="66" charset="0"/>
              </a:rPr>
              <a:t>Личностные:</a:t>
            </a:r>
          </a:p>
          <a:p>
            <a:pPr marL="0" indent="0" algn="just">
              <a:buNone/>
            </a:pPr>
            <a:r>
              <a:rPr lang="ru-RU" dirty="0">
                <a:latin typeface="Comic Sans MS" panose="030F0702030302020204" pitchFamily="66" charset="0"/>
              </a:rPr>
              <a:t>- Формирование и развитие познавательного интереса к изучению предмета химии; умение самостоятельно отбирать знания, необходимые для решения поставленных задач; развитие коммуникативной компетентности в процессе учебной и исследовательской деятельности.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9031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70EA201-8C3B-40A0-B6D9-9C63F9FB4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8FF385-1FBC-494D-AA48-2AC290075D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57973"/>
            <a:ext cx="5181600" cy="371898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«ученик научится»: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- характеризовать взаимосвязь между классами неорганических соединений;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- объяснять понятие «генетическая связь», составлять генетические ряды металла и неметалла;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- соблюдать правила безопасной работы при проведении опытов.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E17C38A-254E-4B0C-8F8B-53B717F74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57973"/>
            <a:ext cx="5181600" cy="371899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«ученик получит возможность научиться»: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- проводить опыты, подтверждающие химические свойства изученных классов неорганических веществ;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- осознавать значение теоретических знаний по химии для практической деятельности человека.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E48E49-B5D0-4C2D-9F13-751DBB117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694" y="230189"/>
            <a:ext cx="6887363" cy="195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67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1DAB8B6A-BF18-409D-B962-9AD0A6157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B8582E-B4A7-45F9-BE6B-E045B9A21F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64" r="776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EB9CA735-2EC8-48EC-8657-5E50F7B11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40903"/>
            <a:ext cx="3932237" cy="4728085"/>
          </a:xfrm>
        </p:spPr>
        <p:txBody>
          <a:bodyPr>
            <a:normAutofit fontScale="40000" lnSpcReduction="20000"/>
          </a:bodyPr>
          <a:lstStyle/>
          <a:p>
            <a:pPr algn="just"/>
            <a:r>
              <a:rPr lang="ru-RU" sz="29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 работы учащихся: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9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фронтальная,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9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парная,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9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индивидуальная.</a:t>
            </a:r>
          </a:p>
          <a:p>
            <a:pPr algn="just"/>
            <a:r>
              <a:rPr lang="ru-RU" sz="29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Методы: </a:t>
            </a:r>
            <a:endParaRPr lang="ru-RU" sz="29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900" b="1" dirty="0">
                <a:solidFill>
                  <a:schemeClr val="accent6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источникам знаний: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9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словесный;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9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репродуктивный;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9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практический.</a:t>
            </a:r>
          </a:p>
          <a:p>
            <a:pPr algn="just"/>
            <a:r>
              <a:rPr lang="ru-RU" sz="2900" b="1" dirty="0">
                <a:solidFill>
                  <a:schemeClr val="accent6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уровню познавательной деятельности  обучения: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9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проблемный,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9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частично-поисковый.</a:t>
            </a:r>
          </a:p>
          <a:p>
            <a:pPr algn="just"/>
            <a:endParaRPr lang="ru-RU" sz="29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9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9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ехнологии: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9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технологии деятельностного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9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подхода,  проблемного обучения.</a:t>
            </a:r>
          </a:p>
          <a:p>
            <a:pPr algn="just"/>
            <a:r>
              <a:rPr lang="ru-RU" sz="29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9935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1812D-7B15-4FF2-B3E5-045C93345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DCFB58-6EF2-4875-A82E-7E8114161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A250F8-0DC7-4C87-96B4-F6574B670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4E2B2E-2E3F-44C5-9474-6CE65C236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88" y="996950"/>
            <a:ext cx="6169024" cy="48641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CE62F4-290C-4BCD-AFD3-AEA952537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12" y="1124124"/>
            <a:ext cx="3932237" cy="381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90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69397592-2099-45DD-92E7-B66E5678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5E121427-49AE-4ABC-AB76-6BE183A3E3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Генетический ряд амфотерного металла на примере ряда цинка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  →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ZnSO4 → Zn(OH)2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→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Na2[Zn(OH)4]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→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ZnCl2   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2Zn + O2 → 2ZnO</a:t>
            </a:r>
          </a:p>
          <a:p>
            <a:pPr marL="0" indent="0">
              <a:buNone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H2SO4 → ZnSO4 + H2O</a:t>
            </a:r>
          </a:p>
          <a:p>
            <a:pPr marL="0" indent="0">
              <a:buNone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ZnSO4 + 2KOH → Zn(OH)2 + K2SO4</a:t>
            </a:r>
          </a:p>
          <a:p>
            <a:pPr marL="0" indent="0">
              <a:buNone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Zn(OH)2  +2 NaOH→ Na2[Zn(OH)4]</a:t>
            </a:r>
          </a:p>
          <a:p>
            <a:pPr marL="0" indent="0">
              <a:buNone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	Zn(OH)2 + 2HCl → ZnCl2 + 2H2O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2CF01B-2749-4226-903D-15D846678C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Генетический ряд металла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примере ряда меди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lang="ru-RU" sz="21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1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ru-RU" sz="21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→  </a:t>
            </a:r>
            <a:r>
              <a:rPr lang="en-US" sz="21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ru-RU" sz="21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→ </a:t>
            </a:r>
            <a:r>
              <a:rPr lang="en-US" sz="21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CuSO</a:t>
            </a:r>
            <a:r>
              <a:rPr lang="ru-RU" sz="2100" b="1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1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→ </a:t>
            </a:r>
            <a:r>
              <a:rPr lang="en-US" sz="21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ru-RU" sz="21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OH</a:t>
            </a:r>
            <a:r>
              <a:rPr lang="ru-RU" sz="21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100" b="1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1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→ </a:t>
            </a:r>
            <a:r>
              <a:rPr lang="en-US" sz="21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ru-RU" sz="21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1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endParaRPr lang="ru-RU" sz="21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/>
            <a:endParaRPr lang="ru-RU" sz="2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2Cu + 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2CuO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CuSO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CuSO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+ 2KOH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Cu(OH)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K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Cu(OH)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C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 + CO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63038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</TotalTime>
  <Words>1001</Words>
  <Application>Microsoft Office PowerPoint</Application>
  <PresentationFormat>Широкоэкранный</PresentationFormat>
  <Paragraphs>93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Times New Roman</vt:lpstr>
      <vt:lpstr>Тема Office</vt:lpstr>
      <vt:lpstr>«Генетическая связь между классами неорганических веществ»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Тестирование в формате ОГЭ и  ЕГЭ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Алёна Мигеева</dc:creator>
  <cp:lastModifiedBy>Пользователь</cp:lastModifiedBy>
  <cp:revision>41</cp:revision>
  <dcterms:created xsi:type="dcterms:W3CDTF">2021-08-23T14:20:13Z</dcterms:created>
  <dcterms:modified xsi:type="dcterms:W3CDTF">2024-03-11T16:19:18Z</dcterms:modified>
</cp:coreProperties>
</file>