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60" r:id="rId4"/>
    <p:sldId id="316" r:id="rId5"/>
    <p:sldId id="261" r:id="rId6"/>
    <p:sldId id="317" r:id="rId7"/>
    <p:sldId id="318" r:id="rId8"/>
    <p:sldId id="315" r:id="rId9"/>
  </p:sldIdLst>
  <p:sldSz cx="12192000" cy="6858000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24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theme" Target="theme/theme1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presProps" Target="presProps.xml" /><Relationship Id="rId5" Type="http://schemas.openxmlformats.org/officeDocument/2006/relationships/slide" Target="slides/slide3.xml" /><Relationship Id="rId10" Type="http://schemas.openxmlformats.org/officeDocument/2006/relationships/notesMaster" Target="notesMasters/notesMaster1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72AC09-117F-496E-A902-AB7F7DB65AE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C070A0C-4D7A-4647-BCF2-1FBC630F6EBC}">
      <dgm:prSet phldrT="[Текст]"/>
      <dgm:spPr/>
      <dgm:t>
        <a:bodyPr/>
        <a:lstStyle/>
        <a:p>
          <a:r>
            <a:rPr lang="ru-RU" dirty="0"/>
            <a:t>1. Мониторинг сайтов</a:t>
          </a:r>
        </a:p>
      </dgm:t>
    </dgm:pt>
    <dgm:pt modelId="{2CEC4CF8-E7C4-4B88-839D-77A4697F75CF}" type="parTrans" cxnId="{4B56FB3E-1E2A-4658-9080-6E68609FC41F}">
      <dgm:prSet/>
      <dgm:spPr/>
      <dgm:t>
        <a:bodyPr/>
        <a:lstStyle/>
        <a:p>
          <a:endParaRPr lang="ru-RU"/>
        </a:p>
      </dgm:t>
    </dgm:pt>
    <dgm:pt modelId="{1DCF11A1-3180-42EB-AC85-91A32F9F0429}" type="sibTrans" cxnId="{4B56FB3E-1E2A-4658-9080-6E68609FC41F}">
      <dgm:prSet/>
      <dgm:spPr/>
      <dgm:t>
        <a:bodyPr/>
        <a:lstStyle/>
        <a:p>
          <a:endParaRPr lang="ru-RU"/>
        </a:p>
      </dgm:t>
    </dgm:pt>
    <dgm:pt modelId="{8262BC0B-09D3-4F82-BFB0-B330B0B634FF}">
      <dgm:prSet phldrT="[Текст]"/>
      <dgm:spPr/>
      <dgm:t>
        <a:bodyPr/>
        <a:lstStyle/>
        <a:p>
          <a:r>
            <a:rPr lang="ru-RU" dirty="0"/>
            <a:t>2. Мониторинг по показателям эффективности</a:t>
          </a:r>
        </a:p>
      </dgm:t>
    </dgm:pt>
    <dgm:pt modelId="{7CAADCE0-E3E2-4B2F-AD2E-E04C594B5E27}" type="parTrans" cxnId="{8B316AF8-7DE6-4E6F-8265-AE8384BCFDD8}">
      <dgm:prSet/>
      <dgm:spPr/>
      <dgm:t>
        <a:bodyPr/>
        <a:lstStyle/>
        <a:p>
          <a:endParaRPr lang="ru-RU"/>
        </a:p>
      </dgm:t>
    </dgm:pt>
    <dgm:pt modelId="{3CA6B747-01EB-40D6-B313-2696DA776E45}" type="sibTrans" cxnId="{8B316AF8-7DE6-4E6F-8265-AE8384BCFDD8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2B48883F-8EF4-47D6-80EB-2C6B2BF9D14A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200" dirty="0"/>
            <a:t>3. Очное собеседование по чек-листу </a:t>
          </a:r>
        </a:p>
        <a:p>
          <a:r>
            <a:rPr lang="ru-RU" sz="1800" dirty="0"/>
            <a:t>(если ОО не прошла мониторинг 1 и 2)</a:t>
          </a:r>
          <a:endParaRPr lang="ru-RU" sz="2200" dirty="0"/>
        </a:p>
      </dgm:t>
    </dgm:pt>
    <dgm:pt modelId="{038233CA-BF6B-48A3-B308-7630FE05075B}" type="parTrans" cxnId="{FA7C67AD-B3BF-42B7-AD2B-13AF6B76BFB3}">
      <dgm:prSet/>
      <dgm:spPr/>
      <dgm:t>
        <a:bodyPr/>
        <a:lstStyle/>
        <a:p>
          <a:endParaRPr lang="ru-RU"/>
        </a:p>
      </dgm:t>
    </dgm:pt>
    <dgm:pt modelId="{536D1813-E426-4ECE-89BA-0808DAFD93D9}" type="sibTrans" cxnId="{FA7C67AD-B3BF-42B7-AD2B-13AF6B76BFB3}">
      <dgm:prSet/>
      <dgm:spPr/>
      <dgm:t>
        <a:bodyPr/>
        <a:lstStyle/>
        <a:p>
          <a:endParaRPr lang="ru-RU"/>
        </a:p>
      </dgm:t>
    </dgm:pt>
    <dgm:pt modelId="{716ADB8C-820A-4C1A-BEEF-155D0DE66C1A}" type="pres">
      <dgm:prSet presAssocID="{C072AC09-117F-496E-A902-AB7F7DB65AE4}" presName="Name0" presStyleCnt="0">
        <dgm:presLayoutVars>
          <dgm:dir/>
          <dgm:resizeHandles val="exact"/>
        </dgm:presLayoutVars>
      </dgm:prSet>
      <dgm:spPr/>
    </dgm:pt>
    <dgm:pt modelId="{0306C10F-F30D-4C7A-85FE-EA6D7C5B7AC1}" type="pres">
      <dgm:prSet presAssocID="{9C070A0C-4D7A-4647-BCF2-1FBC630F6EBC}" presName="node" presStyleLbl="node1" presStyleIdx="0" presStyleCnt="3">
        <dgm:presLayoutVars>
          <dgm:bulletEnabled val="1"/>
        </dgm:presLayoutVars>
      </dgm:prSet>
      <dgm:spPr/>
    </dgm:pt>
    <dgm:pt modelId="{C893BB7D-3E40-4E97-97A4-51798D7B43C4}" type="pres">
      <dgm:prSet presAssocID="{1DCF11A1-3180-42EB-AC85-91A32F9F0429}" presName="sibTrans" presStyleLbl="sibTrans2D1" presStyleIdx="0" presStyleCnt="2"/>
      <dgm:spPr/>
    </dgm:pt>
    <dgm:pt modelId="{57810C45-3AC9-4B4D-9076-4FACDD206D36}" type="pres">
      <dgm:prSet presAssocID="{1DCF11A1-3180-42EB-AC85-91A32F9F0429}" presName="connectorText" presStyleLbl="sibTrans2D1" presStyleIdx="0" presStyleCnt="2"/>
      <dgm:spPr/>
    </dgm:pt>
    <dgm:pt modelId="{A2C66071-E0ED-4E52-ACCA-F8D6EE028629}" type="pres">
      <dgm:prSet presAssocID="{8262BC0B-09D3-4F82-BFB0-B330B0B634FF}" presName="node" presStyleLbl="node1" presStyleIdx="1" presStyleCnt="3">
        <dgm:presLayoutVars>
          <dgm:bulletEnabled val="1"/>
        </dgm:presLayoutVars>
      </dgm:prSet>
      <dgm:spPr/>
    </dgm:pt>
    <dgm:pt modelId="{C4EA09C8-7B1E-4FB9-BC16-FFC120D23BCF}" type="pres">
      <dgm:prSet presAssocID="{3CA6B747-01EB-40D6-B313-2696DA776E45}" presName="sibTrans" presStyleLbl="sibTrans2D1" presStyleIdx="1" presStyleCnt="2"/>
      <dgm:spPr/>
    </dgm:pt>
    <dgm:pt modelId="{F30FF25E-10B2-4732-8238-4B6CDD7C4D50}" type="pres">
      <dgm:prSet presAssocID="{3CA6B747-01EB-40D6-B313-2696DA776E45}" presName="connectorText" presStyleLbl="sibTrans2D1" presStyleIdx="1" presStyleCnt="2"/>
      <dgm:spPr/>
    </dgm:pt>
    <dgm:pt modelId="{46D1091A-9BED-49D2-90D6-BEC2F8C88593}" type="pres">
      <dgm:prSet presAssocID="{2B48883F-8EF4-47D6-80EB-2C6B2BF9D14A}" presName="node" presStyleLbl="node1" presStyleIdx="2" presStyleCnt="3">
        <dgm:presLayoutVars>
          <dgm:bulletEnabled val="1"/>
        </dgm:presLayoutVars>
      </dgm:prSet>
      <dgm:spPr/>
    </dgm:pt>
  </dgm:ptLst>
  <dgm:cxnLst>
    <dgm:cxn modelId="{2D8F2814-EA73-4208-8AC2-F5D33CF053AC}" type="presOf" srcId="{3CA6B747-01EB-40D6-B313-2696DA776E45}" destId="{F30FF25E-10B2-4732-8238-4B6CDD7C4D50}" srcOrd="1" destOrd="0" presId="urn:microsoft.com/office/officeart/2005/8/layout/process1"/>
    <dgm:cxn modelId="{F5D76314-448A-4E10-90C1-4CA47C957390}" type="presOf" srcId="{3CA6B747-01EB-40D6-B313-2696DA776E45}" destId="{C4EA09C8-7B1E-4FB9-BC16-FFC120D23BCF}" srcOrd="0" destOrd="0" presId="urn:microsoft.com/office/officeart/2005/8/layout/process1"/>
    <dgm:cxn modelId="{ECD72C19-01CB-40FB-8390-6B54C2AE4E2C}" type="presOf" srcId="{1DCF11A1-3180-42EB-AC85-91A32F9F0429}" destId="{57810C45-3AC9-4B4D-9076-4FACDD206D36}" srcOrd="1" destOrd="0" presId="urn:microsoft.com/office/officeart/2005/8/layout/process1"/>
    <dgm:cxn modelId="{4B56FB3E-1E2A-4658-9080-6E68609FC41F}" srcId="{C072AC09-117F-496E-A902-AB7F7DB65AE4}" destId="{9C070A0C-4D7A-4647-BCF2-1FBC630F6EBC}" srcOrd="0" destOrd="0" parTransId="{2CEC4CF8-E7C4-4B88-839D-77A4697F75CF}" sibTransId="{1DCF11A1-3180-42EB-AC85-91A32F9F0429}"/>
    <dgm:cxn modelId="{F781537D-2D27-49F2-BBF1-ABB49EF681A5}" type="presOf" srcId="{1DCF11A1-3180-42EB-AC85-91A32F9F0429}" destId="{C893BB7D-3E40-4E97-97A4-51798D7B43C4}" srcOrd="0" destOrd="0" presId="urn:microsoft.com/office/officeart/2005/8/layout/process1"/>
    <dgm:cxn modelId="{4AA07C89-AE51-4D08-9AB4-69D5237EF5D2}" type="presOf" srcId="{8262BC0B-09D3-4F82-BFB0-B330B0B634FF}" destId="{A2C66071-E0ED-4E52-ACCA-F8D6EE028629}" srcOrd="0" destOrd="0" presId="urn:microsoft.com/office/officeart/2005/8/layout/process1"/>
    <dgm:cxn modelId="{FA7C67AD-B3BF-42B7-AD2B-13AF6B76BFB3}" srcId="{C072AC09-117F-496E-A902-AB7F7DB65AE4}" destId="{2B48883F-8EF4-47D6-80EB-2C6B2BF9D14A}" srcOrd="2" destOrd="0" parTransId="{038233CA-BF6B-48A3-B308-7630FE05075B}" sibTransId="{536D1813-E426-4ECE-89BA-0808DAFD93D9}"/>
    <dgm:cxn modelId="{4D290AB0-62A2-4020-8230-31F2ADBC8C7E}" type="presOf" srcId="{C072AC09-117F-496E-A902-AB7F7DB65AE4}" destId="{716ADB8C-820A-4C1A-BEEF-155D0DE66C1A}" srcOrd="0" destOrd="0" presId="urn:microsoft.com/office/officeart/2005/8/layout/process1"/>
    <dgm:cxn modelId="{1F337BF1-2E29-4128-A893-1AAD7518B035}" type="presOf" srcId="{9C070A0C-4D7A-4647-BCF2-1FBC630F6EBC}" destId="{0306C10F-F30D-4C7A-85FE-EA6D7C5B7AC1}" srcOrd="0" destOrd="0" presId="urn:microsoft.com/office/officeart/2005/8/layout/process1"/>
    <dgm:cxn modelId="{8B316AF8-7DE6-4E6F-8265-AE8384BCFDD8}" srcId="{C072AC09-117F-496E-A902-AB7F7DB65AE4}" destId="{8262BC0B-09D3-4F82-BFB0-B330B0B634FF}" srcOrd="1" destOrd="0" parTransId="{7CAADCE0-E3E2-4B2F-AD2E-E04C594B5E27}" sibTransId="{3CA6B747-01EB-40D6-B313-2696DA776E45}"/>
    <dgm:cxn modelId="{3CC2CEFB-2574-4C58-ADED-0833DFB5C34A}" type="presOf" srcId="{2B48883F-8EF4-47D6-80EB-2C6B2BF9D14A}" destId="{46D1091A-9BED-49D2-90D6-BEC2F8C88593}" srcOrd="0" destOrd="0" presId="urn:microsoft.com/office/officeart/2005/8/layout/process1"/>
    <dgm:cxn modelId="{89DFDF61-94E4-4EE8-8010-D92DBFC02CE6}" type="presParOf" srcId="{716ADB8C-820A-4C1A-BEEF-155D0DE66C1A}" destId="{0306C10F-F30D-4C7A-85FE-EA6D7C5B7AC1}" srcOrd="0" destOrd="0" presId="urn:microsoft.com/office/officeart/2005/8/layout/process1"/>
    <dgm:cxn modelId="{45DFEC94-EC27-4FC3-92F2-3007592ECBAC}" type="presParOf" srcId="{716ADB8C-820A-4C1A-BEEF-155D0DE66C1A}" destId="{C893BB7D-3E40-4E97-97A4-51798D7B43C4}" srcOrd="1" destOrd="0" presId="urn:microsoft.com/office/officeart/2005/8/layout/process1"/>
    <dgm:cxn modelId="{7B8E5F04-8DA9-434C-A6D4-F8C566172E62}" type="presParOf" srcId="{C893BB7D-3E40-4E97-97A4-51798D7B43C4}" destId="{57810C45-3AC9-4B4D-9076-4FACDD206D36}" srcOrd="0" destOrd="0" presId="urn:microsoft.com/office/officeart/2005/8/layout/process1"/>
    <dgm:cxn modelId="{2CD9643C-5179-4222-9707-5DDF36A0E3CE}" type="presParOf" srcId="{716ADB8C-820A-4C1A-BEEF-155D0DE66C1A}" destId="{A2C66071-E0ED-4E52-ACCA-F8D6EE028629}" srcOrd="2" destOrd="0" presId="urn:microsoft.com/office/officeart/2005/8/layout/process1"/>
    <dgm:cxn modelId="{2ED6715A-0742-4154-9EBD-EFFBAAD4F730}" type="presParOf" srcId="{716ADB8C-820A-4C1A-BEEF-155D0DE66C1A}" destId="{C4EA09C8-7B1E-4FB9-BC16-FFC120D23BCF}" srcOrd="3" destOrd="0" presId="urn:microsoft.com/office/officeart/2005/8/layout/process1"/>
    <dgm:cxn modelId="{6ABAC043-4B53-4A7F-AF8F-4E001E6525A5}" type="presParOf" srcId="{C4EA09C8-7B1E-4FB9-BC16-FFC120D23BCF}" destId="{F30FF25E-10B2-4732-8238-4B6CDD7C4D50}" srcOrd="0" destOrd="0" presId="urn:microsoft.com/office/officeart/2005/8/layout/process1"/>
    <dgm:cxn modelId="{693A77A0-A605-4549-9AC5-3F4C3A703401}" type="presParOf" srcId="{716ADB8C-820A-4C1A-BEEF-155D0DE66C1A}" destId="{46D1091A-9BED-49D2-90D6-BEC2F8C8859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06C10F-F30D-4C7A-85FE-EA6D7C5B7AC1}">
      <dsp:nvSpPr>
        <dsp:cNvPr id="0" name=""/>
        <dsp:cNvSpPr/>
      </dsp:nvSpPr>
      <dsp:spPr>
        <a:xfrm>
          <a:off x="9808" y="1829863"/>
          <a:ext cx="2931565" cy="1758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1. Мониторинг сайтов</a:t>
          </a:r>
        </a:p>
      </dsp:txBody>
      <dsp:txXfrm>
        <a:off x="61326" y="1881381"/>
        <a:ext cx="2828529" cy="1655903"/>
      </dsp:txXfrm>
    </dsp:sp>
    <dsp:sp modelId="{C893BB7D-3E40-4E97-97A4-51798D7B43C4}">
      <dsp:nvSpPr>
        <dsp:cNvPr id="0" name=""/>
        <dsp:cNvSpPr/>
      </dsp:nvSpPr>
      <dsp:spPr>
        <a:xfrm>
          <a:off x="3234530" y="2345819"/>
          <a:ext cx="621491" cy="7270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200" kern="1200"/>
        </a:p>
      </dsp:txBody>
      <dsp:txXfrm>
        <a:off x="3234530" y="2491225"/>
        <a:ext cx="435044" cy="436216"/>
      </dsp:txXfrm>
    </dsp:sp>
    <dsp:sp modelId="{A2C66071-E0ED-4E52-ACCA-F8D6EE028629}">
      <dsp:nvSpPr>
        <dsp:cNvPr id="0" name=""/>
        <dsp:cNvSpPr/>
      </dsp:nvSpPr>
      <dsp:spPr>
        <a:xfrm>
          <a:off x="4113999" y="1829863"/>
          <a:ext cx="2931565" cy="1758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2. Мониторинг по показателям эффективности</a:t>
          </a:r>
        </a:p>
      </dsp:txBody>
      <dsp:txXfrm>
        <a:off x="4165517" y="1881381"/>
        <a:ext cx="2828529" cy="1655903"/>
      </dsp:txXfrm>
    </dsp:sp>
    <dsp:sp modelId="{C4EA09C8-7B1E-4FB9-BC16-FFC120D23BCF}">
      <dsp:nvSpPr>
        <dsp:cNvPr id="0" name=""/>
        <dsp:cNvSpPr/>
      </dsp:nvSpPr>
      <dsp:spPr>
        <a:xfrm>
          <a:off x="7338721" y="2345819"/>
          <a:ext cx="621491" cy="727028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200" kern="1200"/>
        </a:p>
      </dsp:txBody>
      <dsp:txXfrm>
        <a:off x="7338721" y="2491225"/>
        <a:ext cx="435044" cy="436216"/>
      </dsp:txXfrm>
    </dsp:sp>
    <dsp:sp modelId="{46D1091A-9BED-49D2-90D6-BEC2F8C88593}">
      <dsp:nvSpPr>
        <dsp:cNvPr id="0" name=""/>
        <dsp:cNvSpPr/>
      </dsp:nvSpPr>
      <dsp:spPr>
        <a:xfrm>
          <a:off x="8218191" y="1829863"/>
          <a:ext cx="2931565" cy="1758939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3. Очное собеседование по чек-листу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(если ОО не прошла мониторинг 1 и 2)</a:t>
          </a:r>
          <a:endParaRPr lang="ru-RU" sz="2200" kern="1200" dirty="0"/>
        </a:p>
      </dsp:txBody>
      <dsp:txXfrm>
        <a:off x="8269709" y="1881381"/>
        <a:ext cx="2828529" cy="1655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Образец подзаголовка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8724900" y="0"/>
            <a:ext cx="2628900" cy="654208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64928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602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517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65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795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616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116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009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710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74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831850" y="4589462"/>
            <a:ext cx="10515600" cy="226853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Образец текста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04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6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pPr lvl="0">
              <a:defRPr sz="1800" b="0"/>
            </a:pPr>
            <a:r>
              <a:rPr sz="2400" b="1"/>
              <a:t>Образец текста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205581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5183187" y="987425"/>
            <a:ext cx="6172202" cy="58705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lvl="0">
              <a:defRPr sz="1800"/>
            </a:pPr>
            <a:r>
              <a:rPr sz="1600"/>
              <a:t>Образец текста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13.xml" /><Relationship Id="rId7" Type="http://schemas.openxmlformats.org/officeDocument/2006/relationships/slideLayout" Target="../slideLayouts/slideLayout17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2.xml" /><Relationship Id="rId1" Type="http://schemas.openxmlformats.org/officeDocument/2006/relationships/slideLayout" Target="../slideLayouts/slideLayout11.xml" /><Relationship Id="rId6" Type="http://schemas.openxmlformats.org/officeDocument/2006/relationships/slideLayout" Target="../slideLayouts/slideLayout16.xml" /><Relationship Id="rId11" Type="http://schemas.openxmlformats.org/officeDocument/2006/relationships/slideLayout" Target="../slideLayouts/slideLayout21.xml" /><Relationship Id="rId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20.xml" /><Relationship Id="rId4" Type="http://schemas.openxmlformats.org/officeDocument/2006/relationships/slideLayout" Target="../slideLayouts/slideLayout14.xml" /><Relationship Id="rId9" Type="http://schemas.openxmlformats.org/officeDocument/2006/relationships/slideLayout" Target="../slideLayouts/slideLayout1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230186"/>
            <a:ext cx="10515600" cy="1595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610600" y="6414760"/>
            <a:ext cx="2743200" cy="24830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1pPr>
      <a:lvl2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2pPr>
      <a:lvl3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3pPr>
      <a:lvl4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4pPr>
      <a:lvl5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5pPr>
      <a:lvl6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6pPr>
      <a:lvl7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7pPr>
      <a:lvl8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8pPr>
      <a:lvl9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1pPr>
      <a:lvl2pPr marL="723900" indent="-2667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2pPr>
      <a:lvl3pPr marL="1234438" indent="-320038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3pPr>
      <a:lvl4pPr marL="1727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4pPr>
      <a:lvl5pPr marL="21844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5pPr>
      <a:lvl6pPr marL="26416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6pPr>
      <a:lvl7pPr marL="30988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7pPr>
      <a:lvl8pPr marL="35560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8pPr>
      <a:lvl9pPr marL="4013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7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Relationship Id="rId6" Type="http://schemas.openxmlformats.org/officeDocument/2006/relationships/diagramColors" Target="../diagrams/colors1.xml" /><Relationship Id="rId5" Type="http://schemas.openxmlformats.org/officeDocument/2006/relationships/diagramQuickStyle" Target="../diagrams/quickStyle1.xml" /><Relationship Id="rId4" Type="http://schemas.openxmlformats.org/officeDocument/2006/relationships/diagramLayout" Target="../diagrams/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Relationship Id="rId5" Type="http://schemas.openxmlformats.org/officeDocument/2006/relationships/hyperlink" Target="https://t.me/+16Da7791RydhMDcy" TargetMode="External" /><Relationship Id="rId4" Type="http://schemas.openxmlformats.org/officeDocument/2006/relationships/image" Target="../media/image5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body" idx="1"/>
          </p:nvPr>
        </p:nvSpPr>
        <p:spPr>
          <a:xfrm>
            <a:off x="5363370" y="876391"/>
            <a:ext cx="6401092" cy="2552609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l">
              <a:lnSpc>
                <a:spcPct val="70000"/>
              </a:lnSpc>
              <a:defRPr sz="1800"/>
            </a:pPr>
            <a:r>
              <a:rPr lang="ru-RU" sz="4900" b="1" dirty="0">
                <a:solidFill>
                  <a:srgbClr val="1D3152"/>
                </a:solidFill>
              </a:rPr>
              <a:t>Управленческие решения и этапы открытия 1 класса (ускоренное обучение)</a:t>
            </a:r>
            <a:endParaRPr sz="4900" b="1" dirty="0">
              <a:solidFill>
                <a:srgbClr val="1D3152"/>
              </a:solidFill>
            </a:endParaRPr>
          </a:p>
        </p:txBody>
      </p:sp>
      <p:sp>
        <p:nvSpPr>
          <p:cNvPr id="50" name="Shape 50"/>
          <p:cNvSpPr/>
          <p:nvPr/>
        </p:nvSpPr>
        <p:spPr>
          <a:xfrm>
            <a:off x="5363370" y="3827251"/>
            <a:ext cx="4291503" cy="4985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lang="ru-RU" dirty="0"/>
              <a:t>Кудрова Лариса Геннадьевна, директор ЦНППМ КУРО</a:t>
            </a:r>
            <a:endParaRPr sz="24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55">
            <a:extLst>
              <a:ext uri="{FF2B5EF4-FFF2-40B4-BE49-F238E27FC236}">
                <a16:creationId xmlns:a16="http://schemas.microsoft.com/office/drawing/2014/main" id="{BD8FA725-74C1-4ACE-8AAF-902BF67ADDE1}"/>
              </a:ext>
            </a:extLst>
          </p:cNvPr>
          <p:cNvSpPr/>
          <p:nvPr/>
        </p:nvSpPr>
        <p:spPr>
          <a:xfrm>
            <a:off x="598699" y="488399"/>
            <a:ext cx="9742089" cy="142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3200" b="1" dirty="0">
                <a:solidFill>
                  <a:srgbClr val="1D3152"/>
                </a:solidFill>
              </a:rPr>
              <a:t>Мониторинг деятельности для участников 2023/2024, планирующих продолжить реализацию проекта в 2024/2025 учебном году </a:t>
            </a:r>
            <a:endParaRPr sz="3200" b="1" dirty="0">
              <a:solidFill>
                <a:srgbClr val="1D3152"/>
              </a:solidFill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3FC34D9E-6B4B-4DFB-BACC-691A90AE91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1175572"/>
              </p:ext>
            </p:extLst>
          </p:nvPr>
        </p:nvGraphicFramePr>
        <p:xfrm>
          <a:off x="433736" y="950934"/>
          <a:ext cx="1115956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DCA22EF-954E-4C5E-B5AC-637FFEE5A27C}"/>
              </a:ext>
            </a:extLst>
          </p:cNvPr>
          <p:cNvSpPr/>
          <p:nvPr/>
        </p:nvSpPr>
        <p:spPr>
          <a:xfrm>
            <a:off x="268941" y="2423137"/>
            <a:ext cx="7382435" cy="2474259"/>
          </a:xfrm>
          <a:prstGeom prst="roundRect">
            <a:avLst/>
          </a:prstGeom>
          <a:noFill/>
          <a:ln w="25400" cap="flat">
            <a:solidFill>
              <a:srgbClr val="4472C4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0717406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703246" y="1673110"/>
            <a:ext cx="10785508" cy="2195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lnSpc>
                <a:spcPct val="100000"/>
              </a:lnSpc>
              <a:defRPr sz="1800"/>
            </a:pPr>
            <a:r>
              <a:rPr lang="ru-RU" sz="2000" dirty="0"/>
              <a:t>1.1. ОП НОО по ускоренному обучению в соответствии с ФГОС и ФОП (раздел Деятельность, подраздел Образовательные программы);</a:t>
            </a:r>
          </a:p>
          <a:p>
            <a:pPr lvl="0">
              <a:lnSpc>
                <a:spcPct val="100000"/>
              </a:lnSpc>
              <a:defRPr sz="1800"/>
            </a:pPr>
            <a:r>
              <a:rPr lang="ru-RU" sz="2000" dirty="0"/>
              <a:t>1.2. учебный план, рабочая программа внеурочной деятельности и их соответствие ОП (раздел Деятельность, подраздел Образовательные программы);</a:t>
            </a:r>
          </a:p>
          <a:p>
            <a:pPr lvl="0">
              <a:lnSpc>
                <a:spcPct val="100000"/>
              </a:lnSpc>
              <a:defRPr sz="1800"/>
            </a:pPr>
            <a:r>
              <a:rPr lang="ru-RU" sz="2000" dirty="0"/>
              <a:t>1.3. нормативно-правовые документы (раздел Деятельность, подраздел Эффективная начальная школа):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A10E4B2-8B79-4038-B785-5B1A01AB65B5}"/>
              </a:ext>
            </a:extLst>
          </p:cNvPr>
          <p:cNvSpPr/>
          <p:nvPr/>
        </p:nvSpPr>
        <p:spPr>
          <a:xfrm>
            <a:off x="1021976" y="3868579"/>
            <a:ext cx="107855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приказ о вхождении в проект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положение об ускоренном обучении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положение об индивидуальном учебном плане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положение о текущем контроле и промежуточной аттестации обучающихся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приказ о реализации ускоренного обучения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порядок зачисления детей в класс ускоренного обучения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заявление на ускоренное обучение и т.д.</a:t>
            </a:r>
          </a:p>
        </p:txBody>
      </p:sp>
      <p:sp>
        <p:nvSpPr>
          <p:cNvPr id="5" name="Shape 55">
            <a:extLst>
              <a:ext uri="{FF2B5EF4-FFF2-40B4-BE49-F238E27FC236}">
                <a16:creationId xmlns:a16="http://schemas.microsoft.com/office/drawing/2014/main" id="{B14F22BE-405F-41B7-A574-6F2EFCC53B87}"/>
              </a:ext>
            </a:extLst>
          </p:cNvPr>
          <p:cNvSpPr/>
          <p:nvPr/>
        </p:nvSpPr>
        <p:spPr>
          <a:xfrm>
            <a:off x="679382" y="515293"/>
            <a:ext cx="9957241" cy="590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3600" b="1" dirty="0">
                <a:solidFill>
                  <a:srgbClr val="1D3152"/>
                </a:solidFill>
              </a:rPr>
              <a:t>1. Мониторинг сайтов: </a:t>
            </a:r>
            <a:endParaRPr sz="3600" b="1" dirty="0">
              <a:solidFill>
                <a:srgbClr val="1D31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6276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673143" y="1754459"/>
            <a:ext cx="10785508" cy="3375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lnSpc>
                <a:spcPct val="100000"/>
              </a:lnSpc>
              <a:defRPr sz="1800"/>
            </a:pPr>
            <a:r>
              <a:rPr lang="ru-RU" sz="2000" dirty="0"/>
              <a:t>2.1. не менее 70% реализованных тематических недель и событий, включенных в рекомендованный единый календарь событий;</a:t>
            </a:r>
          </a:p>
          <a:p>
            <a:pPr>
              <a:lnSpc>
                <a:spcPct val="100000"/>
              </a:lnSpc>
              <a:defRPr sz="1800"/>
            </a:pPr>
            <a:r>
              <a:rPr lang="ru-RU" sz="2000" dirty="0"/>
              <a:t>2.2. не менее 85% удовлетворенность родителей обучающихся по «программе 1-3» (от общего числа родителей обучающихся по «программе 1-3», принявших участие в опросе);</a:t>
            </a:r>
          </a:p>
          <a:p>
            <a:pPr>
              <a:lnSpc>
                <a:spcPct val="100000"/>
              </a:lnSpc>
              <a:defRPr sz="1800"/>
            </a:pPr>
            <a:r>
              <a:rPr lang="ru-RU" sz="2000" dirty="0"/>
              <a:t>2.3. не менее 80% обучающихся по «программе 1-3» успевающих на «отлично» и «хорошо» по итогам учебного года, от общего количества обучающихся по «программе 1-3»;</a:t>
            </a:r>
          </a:p>
          <a:p>
            <a:pPr>
              <a:lnSpc>
                <a:spcPct val="100000"/>
              </a:lnSpc>
              <a:defRPr sz="1800"/>
            </a:pPr>
            <a:r>
              <a:rPr lang="ru-RU" sz="2000" dirty="0"/>
              <a:t>2.4. результаты промежуточной аттестации за 1 (2, 3, 4) класс(ы) на основании аналитических справок;</a:t>
            </a:r>
          </a:p>
          <a:p>
            <a:pPr lvl="0">
              <a:lnSpc>
                <a:spcPct val="100000"/>
              </a:lnSpc>
              <a:defRPr sz="1800"/>
            </a:pPr>
            <a:r>
              <a:rPr lang="ru-RU" sz="2000" dirty="0"/>
              <a:t>2.5. уровень управленческих компетенций (уровень ведения аналитических справок/ отчетов).</a:t>
            </a:r>
          </a:p>
        </p:txBody>
      </p:sp>
      <p:sp>
        <p:nvSpPr>
          <p:cNvPr id="8" name="Shape 55">
            <a:extLst>
              <a:ext uri="{FF2B5EF4-FFF2-40B4-BE49-F238E27FC236}">
                <a16:creationId xmlns:a16="http://schemas.microsoft.com/office/drawing/2014/main" id="{4369872C-1E74-4413-A922-AD25889389F6}"/>
              </a:ext>
            </a:extLst>
          </p:cNvPr>
          <p:cNvSpPr/>
          <p:nvPr/>
        </p:nvSpPr>
        <p:spPr>
          <a:xfrm>
            <a:off x="679382" y="515293"/>
            <a:ext cx="9957241" cy="590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3600" b="1" dirty="0">
                <a:solidFill>
                  <a:srgbClr val="1D3152"/>
                </a:solidFill>
              </a:rPr>
              <a:t>2. Мониторинг по показателям эффективности: </a:t>
            </a:r>
            <a:endParaRPr sz="3600" b="1" dirty="0">
              <a:solidFill>
                <a:srgbClr val="1D31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00525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55">
            <a:extLst>
              <a:ext uri="{FF2B5EF4-FFF2-40B4-BE49-F238E27FC236}">
                <a16:creationId xmlns:a16="http://schemas.microsoft.com/office/drawing/2014/main" id="{4369872C-1E74-4413-A922-AD25889389F6}"/>
              </a:ext>
            </a:extLst>
          </p:cNvPr>
          <p:cNvSpPr/>
          <p:nvPr/>
        </p:nvSpPr>
        <p:spPr>
          <a:xfrm>
            <a:off x="679382" y="515293"/>
            <a:ext cx="9957241" cy="590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3600" b="1" dirty="0">
                <a:solidFill>
                  <a:srgbClr val="1D3152"/>
                </a:solidFill>
              </a:rPr>
              <a:t>3. Очное собеседование по чек-листу: </a:t>
            </a:r>
            <a:endParaRPr sz="3600" b="1" dirty="0">
              <a:solidFill>
                <a:srgbClr val="1D3152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3241168-81FA-49E7-A04C-8B6ECFCBC6E1}"/>
              </a:ext>
            </a:extLst>
          </p:cNvPr>
          <p:cNvSpPr/>
          <p:nvPr/>
        </p:nvSpPr>
        <p:spPr>
          <a:xfrm>
            <a:off x="673143" y="1061007"/>
            <a:ext cx="7261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Для тех ОО, которые не прошли мониторинг по пунктам 1 и 2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26EC15E-671B-4464-81C9-DB12B9360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157387"/>
              </p:ext>
            </p:extLst>
          </p:nvPr>
        </p:nvGraphicFramePr>
        <p:xfrm>
          <a:off x="673143" y="1651934"/>
          <a:ext cx="11031176" cy="4270865"/>
        </p:xfrm>
        <a:graphic>
          <a:graphicData uri="http://schemas.openxmlformats.org/drawingml/2006/table">
            <a:tbl>
              <a:tblPr firstRow="1" firstCol="1" bandRow="1"/>
              <a:tblGrid>
                <a:gridCol w="915627">
                  <a:extLst>
                    <a:ext uri="{9D8B030D-6E8A-4147-A177-3AD203B41FA5}">
                      <a16:colId xmlns:a16="http://schemas.microsoft.com/office/drawing/2014/main" val="791372474"/>
                    </a:ext>
                  </a:extLst>
                </a:gridCol>
                <a:gridCol w="7280910">
                  <a:extLst>
                    <a:ext uri="{9D8B030D-6E8A-4147-A177-3AD203B41FA5}">
                      <a16:colId xmlns:a16="http://schemas.microsoft.com/office/drawing/2014/main" val="3944956917"/>
                    </a:ext>
                  </a:extLst>
                </a:gridCol>
                <a:gridCol w="2834639">
                  <a:extLst>
                    <a:ext uri="{9D8B030D-6E8A-4147-A177-3AD203B41FA5}">
                      <a16:colId xmlns:a16="http://schemas.microsoft.com/office/drawing/2014/main" val="190146561"/>
                    </a:ext>
                  </a:extLst>
                </a:gridCol>
              </a:tblGrid>
              <a:tr h="127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подтверждающий документ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946020"/>
                  </a:ext>
                </a:extLst>
              </a:tr>
              <a:tr h="4357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Документы на сайте ОО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4703"/>
                  </a:ext>
                </a:extLst>
              </a:tr>
              <a:tr h="4917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НОО по ускоренному обучению в соответствии с ФГОС и ФОП (раздел Деятельность, подраздел Образовательные программы)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073361"/>
                  </a:ext>
                </a:extLst>
              </a:tr>
              <a:tr h="5187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план, рабочая программа внеурочной деятельности и их соответствие ОП (раздел Деятельность, подраздел Образовательные программы)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828859"/>
                  </a:ext>
                </a:extLst>
              </a:tr>
              <a:tr h="800100">
                <a:tc rowSpan="7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Нормативно-правовые документы (раздел Деятельность, подраздел Эффективная начальная школа):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приказ о вхождении в проект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363881"/>
                  </a:ext>
                </a:extLst>
              </a:tr>
              <a:tr h="229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положение об ускоренном обучении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172497"/>
                  </a:ext>
                </a:extLst>
              </a:tr>
              <a:tr h="229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положение об индивидуальном учебном плане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394475"/>
                  </a:ext>
                </a:extLst>
              </a:tr>
              <a:tr h="2100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положение о текущем контроле и промежуточной аттестации обучающихся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037685"/>
                  </a:ext>
                </a:extLst>
              </a:tr>
              <a:tr h="229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приказ о реализации ускоренного обучения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109571"/>
                  </a:ext>
                </a:extLst>
              </a:tr>
              <a:tr h="229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порядок зачисления детей в класс ускоренного обучения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348129"/>
                  </a:ext>
                </a:extLst>
              </a:tr>
              <a:tr h="229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заявление на ускоренное обучение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197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19284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55">
            <a:extLst>
              <a:ext uri="{FF2B5EF4-FFF2-40B4-BE49-F238E27FC236}">
                <a16:creationId xmlns:a16="http://schemas.microsoft.com/office/drawing/2014/main" id="{4369872C-1E74-4413-A922-AD25889389F6}"/>
              </a:ext>
            </a:extLst>
          </p:cNvPr>
          <p:cNvSpPr/>
          <p:nvPr/>
        </p:nvSpPr>
        <p:spPr>
          <a:xfrm>
            <a:off x="679382" y="515293"/>
            <a:ext cx="9957241" cy="590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3600" b="1" dirty="0">
                <a:solidFill>
                  <a:srgbClr val="1D3152"/>
                </a:solidFill>
              </a:rPr>
              <a:t>3. Очное собеседование по чек-листу: </a:t>
            </a:r>
            <a:endParaRPr sz="3600" b="1" dirty="0">
              <a:solidFill>
                <a:srgbClr val="1D3152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3241168-81FA-49E7-A04C-8B6ECFCBC6E1}"/>
              </a:ext>
            </a:extLst>
          </p:cNvPr>
          <p:cNvSpPr/>
          <p:nvPr/>
        </p:nvSpPr>
        <p:spPr>
          <a:xfrm>
            <a:off x="673143" y="1061007"/>
            <a:ext cx="7261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Для тех ОО, которые не прошли мониторинг по пунктам 1 и 2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26EC15E-671B-4464-81C9-DB12B9360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488005"/>
              </p:ext>
            </p:extLst>
          </p:nvPr>
        </p:nvGraphicFramePr>
        <p:xfrm>
          <a:off x="673143" y="1651934"/>
          <a:ext cx="11031176" cy="3517247"/>
        </p:xfrm>
        <a:graphic>
          <a:graphicData uri="http://schemas.openxmlformats.org/drawingml/2006/table">
            <a:tbl>
              <a:tblPr firstRow="1" firstCol="1" bandRow="1"/>
              <a:tblGrid>
                <a:gridCol w="915627">
                  <a:extLst>
                    <a:ext uri="{9D8B030D-6E8A-4147-A177-3AD203B41FA5}">
                      <a16:colId xmlns:a16="http://schemas.microsoft.com/office/drawing/2014/main" val="791372474"/>
                    </a:ext>
                  </a:extLst>
                </a:gridCol>
                <a:gridCol w="7280910">
                  <a:extLst>
                    <a:ext uri="{9D8B030D-6E8A-4147-A177-3AD203B41FA5}">
                      <a16:colId xmlns:a16="http://schemas.microsoft.com/office/drawing/2014/main" val="3944956917"/>
                    </a:ext>
                  </a:extLst>
                </a:gridCol>
                <a:gridCol w="2834639">
                  <a:extLst>
                    <a:ext uri="{9D8B030D-6E8A-4147-A177-3AD203B41FA5}">
                      <a16:colId xmlns:a16="http://schemas.microsoft.com/office/drawing/2014/main" val="190146561"/>
                    </a:ext>
                  </a:extLst>
                </a:gridCol>
              </a:tblGrid>
              <a:tr h="127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подтверждающий документ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946020"/>
                  </a:ext>
                </a:extLst>
              </a:tr>
              <a:tr h="4357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Аналитические справки/ отчеты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4703"/>
                  </a:ext>
                </a:extLst>
              </a:tr>
              <a:tr h="4917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70% реализованных тематических недель и событий, включенных в рекомендованный единый календарь событий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073361"/>
                  </a:ext>
                </a:extLst>
              </a:tr>
              <a:tr h="5187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85% удовлетворенность родителей обучающихся по «программе 1-3» (от общего числа родителей обучающихся по «программе 1-3», принявших участие в опросе)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828859"/>
                  </a:ext>
                </a:extLst>
              </a:tr>
              <a:tr h="5187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80% обучающихся по «программе 1-3» успевающих на «отлично» и «хорошо» по итогам учебного года, от общего количества обучающихся по «программе 1-3»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638499"/>
                  </a:ext>
                </a:extLst>
              </a:tr>
              <a:tr h="5187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Результаты промежуточной аттестации за 1 (2, 3, 4) класс(ы)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109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6416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qrcoder.ru/code/?https%3A%2F%2Ft.me%2F%2B16Da7791RydhMDcy&amp;4&amp;0">
            <a:extLst>
              <a:ext uri="{FF2B5EF4-FFF2-40B4-BE49-F238E27FC236}">
                <a16:creationId xmlns:a16="http://schemas.microsoft.com/office/drawing/2014/main" id="{A49860C2-FDA9-441E-831D-C98362755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902" y="1270254"/>
            <a:ext cx="1969770" cy="196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Telegram — Википедия">
            <a:extLst>
              <a:ext uri="{FF2B5EF4-FFF2-40B4-BE49-F238E27FC236}">
                <a16:creationId xmlns:a16="http://schemas.microsoft.com/office/drawing/2014/main" id="{3BB3B497-A364-4AAF-89CC-E7353DB17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934" y="1356003"/>
            <a:ext cx="436721" cy="4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Объект 2">
            <a:extLst>
              <a:ext uri="{FF2B5EF4-FFF2-40B4-BE49-F238E27FC236}">
                <a16:creationId xmlns:a16="http://schemas.microsoft.com/office/drawing/2014/main" id="{7E2FDB47-D46D-4AA4-8FCF-E2A686007A55}"/>
              </a:ext>
            </a:extLst>
          </p:cNvPr>
          <p:cNvSpPr txBox="1">
            <a:spLocks/>
          </p:cNvSpPr>
          <p:nvPr/>
        </p:nvSpPr>
        <p:spPr>
          <a:xfrm>
            <a:off x="3292934" y="1884188"/>
            <a:ext cx="7741920" cy="1361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400" dirty="0">
                <a:latin typeface="Calibri"/>
                <a:ea typeface="+mj-ea"/>
                <a:cs typeface="Calibri"/>
                <a:sym typeface="Calibri"/>
              </a:rPr>
              <a:t>Telegram</a:t>
            </a:r>
            <a:r>
              <a:rPr lang="ru-RU" sz="2400" dirty="0">
                <a:latin typeface="Calibri"/>
                <a:ea typeface="+mj-ea"/>
                <a:cs typeface="Calibri"/>
                <a:sym typeface="Calibri"/>
              </a:rPr>
              <a:t> чат Эффективная начальная школа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hlinkClick r:id="rId5"/>
              </a:rPr>
              <a:t>https://t.me/+16Da7791RydhMDcy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490922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577</Words>
  <Application>Microsoft Office PowerPoint</Application>
  <PresentationFormat>Широкоэкранный</PresentationFormat>
  <Paragraphs>74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Default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9266467391n@gmail.com</cp:lastModifiedBy>
  <cp:revision>34</cp:revision>
  <dcterms:modified xsi:type="dcterms:W3CDTF">2024-03-07T05:24:42Z</dcterms:modified>
</cp:coreProperties>
</file>