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99" r:id="rId3"/>
    <p:sldId id="400" r:id="rId4"/>
    <p:sldId id="408" r:id="rId5"/>
    <p:sldId id="407" r:id="rId6"/>
    <p:sldId id="414" r:id="rId7"/>
    <p:sldId id="409" r:id="rId8"/>
    <p:sldId id="412" r:id="rId9"/>
    <p:sldId id="410" r:id="rId10"/>
    <p:sldId id="413" r:id="rId11"/>
    <p:sldId id="411" r:id="rId12"/>
    <p:sldId id="38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542473" y="2521059"/>
            <a:ext cx="84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Модуль 2. Орфография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3D8A-806D-4B5D-9E7C-5646B2F53584}"/>
              </a:ext>
            </a:extLst>
          </p:cNvPr>
          <p:cNvSpPr txBox="1"/>
          <p:nvPr/>
        </p:nvSpPr>
        <p:spPr>
          <a:xfrm>
            <a:off x="1002590" y="444694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Занятие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075074" y="5456651"/>
            <a:ext cx="78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Синявская Елена Валентиновна, учитель начальных классов, </a:t>
            </a:r>
          </a:p>
          <a:p>
            <a:r>
              <a:rPr lang="ru-RU" dirty="0"/>
              <a:t>член регионального методического актива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200F5CA-6EFE-762A-D7B7-0781D4E2C920}"/>
              </a:ext>
            </a:extLst>
          </p:cNvPr>
          <p:cNvSpPr txBox="1"/>
          <p:nvPr/>
        </p:nvSpPr>
        <p:spPr>
          <a:xfrm>
            <a:off x="2302101" y="4462330"/>
            <a:ext cx="765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Тема: «Орфограммы в  корнях слов. Буквы парных по глухости/звонкости согласных, непроизносимых согласных»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DE91C-0D32-197B-91AD-1C0196DADD8B}"/>
              </a:ext>
            </a:extLst>
          </p:cNvPr>
          <p:cNvSpPr txBox="1"/>
          <p:nvPr/>
        </p:nvSpPr>
        <p:spPr>
          <a:xfrm>
            <a:off x="609600" y="975025"/>
            <a:ext cx="10541000" cy="577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орфографической задачи</a:t>
            </a:r>
            <a:endParaRPr lang="ru-RU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осознать, что для выбора буквы можно применить правило проверки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 непроизносимых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согласных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корне слова;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вспомнить правило;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проверки: найти среди форм данного слова и однокоренных слов проверочное слово, услышать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гласного звука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[т]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осознать, что после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будет обозначен буквой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написать букву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слове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честный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6611" y="473825"/>
            <a:ext cx="277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чес(?)ный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988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6C6E70F9-43CE-B63B-1D4A-34BEC06537A4}"/>
              </a:ext>
            </a:extLst>
          </p:cNvPr>
          <p:cNvGrpSpPr/>
          <p:nvPr/>
        </p:nvGrpSpPr>
        <p:grpSpPr>
          <a:xfrm>
            <a:off x="579014" y="1905001"/>
            <a:ext cx="11280110" cy="2283814"/>
            <a:chOff x="579014" y="1905001"/>
            <a:chExt cx="11280110" cy="2283814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C1B1F4DC-7A93-FA06-7431-DB1B1FAFC3AB}"/>
                </a:ext>
              </a:extLst>
            </p:cNvPr>
            <p:cNvGrpSpPr/>
            <p:nvPr/>
          </p:nvGrpSpPr>
          <p:grpSpPr>
            <a:xfrm>
              <a:off x="1303527" y="1905001"/>
              <a:ext cx="1120264" cy="863786"/>
              <a:chOff x="5126227" y="2298701"/>
              <a:chExt cx="1120264" cy="863786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4BCCCB2-417E-F268-1B6E-7EC093806DE7}"/>
                  </a:ext>
                </a:extLst>
              </p:cNvPr>
              <p:cNvSpPr/>
              <p:nvPr/>
            </p:nvSpPr>
            <p:spPr>
              <a:xfrm>
                <a:off x="5458207" y="2442360"/>
                <a:ext cx="601931" cy="57646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Дуга 5">
                <a:extLst>
                  <a:ext uri="{FF2B5EF4-FFF2-40B4-BE49-F238E27FC236}">
                    <a16:creationId xmlns:a16="http://schemas.microsoft.com/office/drawing/2014/main" id="{34D07588-5B5D-3161-35A6-792E8326CAEB}"/>
                  </a:ext>
                </a:extLst>
              </p:cNvPr>
              <p:cNvSpPr/>
              <p:nvPr/>
            </p:nvSpPr>
            <p:spPr>
              <a:xfrm rot="19358122">
                <a:off x="5126227" y="2298701"/>
                <a:ext cx="1120264" cy="863786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73C37A4C-47DC-5392-D33C-B64CCE247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5101" y="3110332"/>
                <a:ext cx="674746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77879A-7ACD-4D08-6388-0CF44B3572BD}"/>
                </a:ext>
              </a:extLst>
            </p:cNvPr>
            <p:cNvSpPr txBox="1"/>
            <p:nvPr/>
          </p:nvSpPr>
          <p:spPr>
            <a:xfrm>
              <a:off x="579014" y="3111597"/>
              <a:ext cx="45339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др. форма слова;</a:t>
              </a:r>
            </a:p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родств. слово</a:t>
              </a: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BD7CA4B8-B402-C38E-8FC4-DFDAB217B0A8}"/>
                </a:ext>
              </a:extLst>
            </p:cNvPr>
            <p:cNvGrpSpPr/>
            <p:nvPr/>
          </p:nvGrpSpPr>
          <p:grpSpPr>
            <a:xfrm>
              <a:off x="5326770" y="1910382"/>
              <a:ext cx="1108947" cy="853024"/>
              <a:chOff x="4182626" y="2342087"/>
              <a:chExt cx="1108947" cy="853024"/>
            </a:xfrm>
          </p:grpSpPr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F395CBB8-8FE2-01D4-98E7-D0C9C508C406}"/>
                  </a:ext>
                </a:extLst>
              </p:cNvPr>
              <p:cNvSpPr/>
              <p:nvPr/>
            </p:nvSpPr>
            <p:spPr>
              <a:xfrm>
                <a:off x="4356100" y="2489200"/>
                <a:ext cx="558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A0D5001C-31BD-2533-13E8-ADC16007A25E}"/>
                  </a:ext>
                </a:extLst>
              </p:cNvPr>
              <p:cNvCxnSpPr/>
              <p:nvPr/>
            </p:nvCxnSpPr>
            <p:spPr>
              <a:xfrm>
                <a:off x="4292600" y="3136900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Дуга 83">
                <a:extLst>
                  <a:ext uri="{FF2B5EF4-FFF2-40B4-BE49-F238E27FC236}">
                    <a16:creationId xmlns:a16="http://schemas.microsoft.com/office/drawing/2014/main" id="{8AD13C37-BD4B-D2F8-954D-04C8A6D8849C}"/>
                  </a:ext>
                </a:extLst>
              </p:cNvPr>
              <p:cNvSpPr/>
              <p:nvPr/>
            </p:nvSpPr>
            <p:spPr>
              <a:xfrm rot="18266763">
                <a:off x="4310588" y="2214125"/>
                <a:ext cx="853024" cy="1108947"/>
              </a:xfrm>
              <a:prstGeom prst="arc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3F3223-EE3F-0355-E851-EEBFD1EED4A4}"/>
                </a:ext>
              </a:extLst>
            </p:cNvPr>
            <p:cNvSpPr txBox="1"/>
            <p:nvPr/>
          </p:nvSpPr>
          <p:spPr>
            <a:xfrm>
              <a:off x="4629150" y="3111597"/>
              <a:ext cx="4159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др. форма слова;</a:t>
              </a:r>
            </a:p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родств. слово</a:t>
              </a:r>
            </a:p>
          </p:txBody>
        </p: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0B8591A-B84A-1F40-9AEF-6FAA6FDC44B8}"/>
                </a:ext>
              </a:extLst>
            </p:cNvPr>
            <p:cNvGrpSpPr/>
            <p:nvPr/>
          </p:nvGrpSpPr>
          <p:grpSpPr>
            <a:xfrm>
              <a:off x="8788400" y="1910381"/>
              <a:ext cx="1108947" cy="853024"/>
              <a:chOff x="4182626" y="2342087"/>
              <a:chExt cx="1108947" cy="853024"/>
            </a:xfrm>
          </p:grpSpPr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FD46ED86-DED2-FF00-171B-207A974D9A43}"/>
                  </a:ext>
                </a:extLst>
              </p:cNvPr>
              <p:cNvSpPr/>
              <p:nvPr/>
            </p:nvSpPr>
            <p:spPr>
              <a:xfrm>
                <a:off x="4356100" y="2489200"/>
                <a:ext cx="558800" cy="5334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5963A327-6767-1FE6-42A2-CC7401215BCB}"/>
                  </a:ext>
                </a:extLst>
              </p:cNvPr>
              <p:cNvCxnSpPr/>
              <p:nvPr/>
            </p:nvCxnSpPr>
            <p:spPr>
              <a:xfrm>
                <a:off x="4292600" y="3136900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Дуга 101">
                <a:extLst>
                  <a:ext uri="{FF2B5EF4-FFF2-40B4-BE49-F238E27FC236}">
                    <a16:creationId xmlns:a16="http://schemas.microsoft.com/office/drawing/2014/main" id="{E1078174-0307-47A0-E3EC-973B1B80FD63}"/>
                  </a:ext>
                </a:extLst>
              </p:cNvPr>
              <p:cNvSpPr/>
              <p:nvPr/>
            </p:nvSpPr>
            <p:spPr>
              <a:xfrm rot="18266763">
                <a:off x="4310588" y="2214125"/>
                <a:ext cx="853024" cy="1108947"/>
              </a:xfrm>
              <a:prstGeom prst="arc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49C5711-DF5A-1C98-9BB5-56AF786CAC4A}"/>
                </a:ext>
              </a:extLst>
            </p:cNvPr>
            <p:cNvSpPr txBox="1"/>
            <p:nvPr/>
          </p:nvSpPr>
          <p:spPr>
            <a:xfrm>
              <a:off x="8318847" y="3111597"/>
              <a:ext cx="35402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др. форма слова;</a:t>
              </a:r>
            </a:p>
            <a:p>
              <a:pPr marL="342900" indent="-342900">
                <a:buAutoNum type="arabicParenR"/>
              </a:pP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родств. слово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79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60EF7-04C7-6CAB-BED0-CECA93730AE5}"/>
              </a:ext>
            </a:extLst>
          </p:cNvPr>
          <p:cNvSpPr txBox="1"/>
          <p:nvPr/>
        </p:nvSpPr>
        <p:spPr>
          <a:xfrm>
            <a:off x="3403601" y="4202038"/>
            <a:ext cx="79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sinyavskaya_ev@school-president.ru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C6A580E-2065-5624-8E30-F7946130000B}"/>
              </a:ext>
            </a:extLst>
          </p:cNvPr>
          <p:cNvGrpSpPr/>
          <p:nvPr/>
        </p:nvGrpSpPr>
        <p:grpSpPr>
          <a:xfrm>
            <a:off x="2226786" y="1126067"/>
            <a:ext cx="7738427" cy="3931829"/>
            <a:chOff x="2124981" y="2015067"/>
            <a:chExt cx="7738427" cy="3931829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18F9886-D498-ADEE-A0E1-C9301D1C4CDB}"/>
                </a:ext>
              </a:extLst>
            </p:cNvPr>
            <p:cNvGrpSpPr/>
            <p:nvPr/>
          </p:nvGrpSpPr>
          <p:grpSpPr>
            <a:xfrm>
              <a:off x="2980266" y="2015067"/>
              <a:ext cx="5554133" cy="584775"/>
              <a:chOff x="2980266" y="2015067"/>
              <a:chExt cx="5554133" cy="584775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4A15B4C1-3CC1-E809-80F8-BAFBDEE0E5CE}"/>
                  </a:ext>
                </a:extLst>
              </p:cNvPr>
              <p:cNvSpPr/>
              <p:nvPr/>
            </p:nvSpPr>
            <p:spPr>
              <a:xfrm>
                <a:off x="2980266" y="2015067"/>
                <a:ext cx="5554133" cy="5847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4DC2FA-942C-1E0C-056B-D7B5E4CCF3F9}"/>
                  </a:ext>
                </a:extLst>
              </p:cNvPr>
              <p:cNvSpPr txBox="1"/>
              <p:nvPr/>
            </p:nvSpPr>
            <p:spPr>
              <a:xfrm>
                <a:off x="3149600" y="2015067"/>
                <a:ext cx="52154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/>
                  <a:t>орфограммы в корне слова 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ED64EB9-51E3-2BA7-B34B-24873B6365DD}"/>
                </a:ext>
              </a:extLst>
            </p:cNvPr>
            <p:cNvCxnSpPr/>
            <p:nvPr/>
          </p:nvCxnSpPr>
          <p:spPr>
            <a:xfrm flipH="1">
              <a:off x="3776133" y="2599842"/>
              <a:ext cx="1066800" cy="685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EA9C8FA1-9F67-744A-1C8C-1484957BA10B}"/>
                </a:ext>
              </a:extLst>
            </p:cNvPr>
            <p:cNvCxnSpPr>
              <a:cxnSpLocks/>
            </p:cNvCxnSpPr>
            <p:nvPr/>
          </p:nvCxnSpPr>
          <p:spPr>
            <a:xfrm>
              <a:off x="6553200" y="2599842"/>
              <a:ext cx="1066800" cy="685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7B4216D-1EB0-9A1E-8500-DFDFEE2BD132}"/>
                </a:ext>
              </a:extLst>
            </p:cNvPr>
            <p:cNvGrpSpPr/>
            <p:nvPr/>
          </p:nvGrpSpPr>
          <p:grpSpPr>
            <a:xfrm>
              <a:off x="4364181" y="4746567"/>
              <a:ext cx="3475128" cy="1200329"/>
              <a:chOff x="1960471" y="3429000"/>
              <a:chExt cx="3475128" cy="1200329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DE8D461-9DF6-DEE5-110F-A89F91642F8A}"/>
                  </a:ext>
                </a:extLst>
              </p:cNvPr>
              <p:cNvSpPr/>
              <p:nvPr/>
            </p:nvSpPr>
            <p:spPr>
              <a:xfrm>
                <a:off x="1960471" y="3429000"/>
                <a:ext cx="3153396" cy="120032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66C26-08C5-EBB5-87F1-7D33F034DBA0}"/>
                  </a:ext>
                </a:extLst>
              </p:cNvPr>
              <p:cNvSpPr txBox="1"/>
              <p:nvPr/>
            </p:nvSpPr>
            <p:spPr>
              <a:xfrm>
                <a:off x="2302932" y="3429000"/>
                <a:ext cx="31326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буквы парных по глухости/звонкости согласных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6CA864D-A72C-D368-8ABF-D74707C9DCF4}"/>
                </a:ext>
              </a:extLst>
            </p:cNvPr>
            <p:cNvGrpSpPr/>
            <p:nvPr/>
          </p:nvGrpSpPr>
          <p:grpSpPr>
            <a:xfrm>
              <a:off x="6299199" y="3356110"/>
              <a:ext cx="3564209" cy="830997"/>
              <a:chOff x="2116667" y="3366798"/>
              <a:chExt cx="3132667" cy="709178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FE0168AE-2482-6D38-4F75-37FA89A56B7B}"/>
                  </a:ext>
                </a:extLst>
              </p:cNvPr>
              <p:cNvSpPr/>
              <p:nvPr/>
            </p:nvSpPr>
            <p:spPr>
              <a:xfrm>
                <a:off x="2116667" y="3429000"/>
                <a:ext cx="2997200" cy="5847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F8E202-3EAE-51D1-20A0-85C851371152}"/>
                  </a:ext>
                </a:extLst>
              </p:cNvPr>
              <p:cNvSpPr txBox="1"/>
              <p:nvPr/>
            </p:nvSpPr>
            <p:spPr>
              <a:xfrm>
                <a:off x="2116667" y="3366798"/>
                <a:ext cx="3132667" cy="7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буквы непроизносимых согласных</a:t>
                </a:r>
              </a:p>
            </p:txBody>
          </p:sp>
        </p:grpSp>
        <p:cxnSp>
          <p:nvCxnSpPr>
            <p:cNvPr id="14" name="Прямая со стрелкой 13"/>
            <p:cNvCxnSpPr>
              <a:stCxn id="2" idx="2"/>
            </p:cNvCxnSpPr>
            <p:nvPr/>
          </p:nvCxnSpPr>
          <p:spPr>
            <a:xfrm>
              <a:off x="5757334" y="2599842"/>
              <a:ext cx="58495" cy="21467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7B4216D-1EB0-9A1E-8500-DFDFEE2BD132}"/>
                </a:ext>
              </a:extLst>
            </p:cNvPr>
            <p:cNvGrpSpPr/>
            <p:nvPr/>
          </p:nvGrpSpPr>
          <p:grpSpPr>
            <a:xfrm>
              <a:off x="2124981" y="3346412"/>
              <a:ext cx="3390668" cy="830997"/>
              <a:chOff x="2044931" y="3429000"/>
              <a:chExt cx="3390668" cy="830997"/>
            </a:xfrm>
          </p:grpSpPr>
          <p:sp>
            <p:nvSpPr>
              <p:cNvPr id="17" name="Прямоугольник: скругленные углы 8">
                <a:extLst>
                  <a:ext uri="{FF2B5EF4-FFF2-40B4-BE49-F238E27FC236}">
                    <a16:creationId xmlns:a16="http://schemas.microsoft.com/office/drawing/2014/main" id="{1DE8D461-9DF6-DEE5-110F-A89F91642F8A}"/>
                  </a:ext>
                </a:extLst>
              </p:cNvPr>
              <p:cNvSpPr/>
              <p:nvPr/>
            </p:nvSpPr>
            <p:spPr>
              <a:xfrm>
                <a:off x="2044931" y="3429000"/>
                <a:ext cx="3068936" cy="83099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66C26-08C5-EBB5-87F1-7D33F034DBA0}"/>
                  </a:ext>
                </a:extLst>
              </p:cNvPr>
              <p:cNvSpPr txBox="1"/>
              <p:nvPr/>
            </p:nvSpPr>
            <p:spPr>
              <a:xfrm>
                <a:off x="2302932" y="3429000"/>
                <a:ext cx="31326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буквы безударных гласных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98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8F9886-D498-ADEE-A0E1-C9301D1C4CDB}"/>
              </a:ext>
            </a:extLst>
          </p:cNvPr>
          <p:cNvGrpSpPr/>
          <p:nvPr/>
        </p:nvGrpSpPr>
        <p:grpSpPr>
          <a:xfrm>
            <a:off x="2980266" y="2015067"/>
            <a:ext cx="5554133" cy="584775"/>
            <a:chOff x="2980266" y="2015067"/>
            <a:chExt cx="5554133" cy="58477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A15B4C1-3CC1-E809-80F8-BAFBDEE0E5CE}"/>
                </a:ext>
              </a:extLst>
            </p:cNvPr>
            <p:cNvSpPr/>
            <p:nvPr/>
          </p:nvSpPr>
          <p:spPr>
            <a:xfrm>
              <a:off x="2980266" y="2015067"/>
              <a:ext cx="5554133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4DC2FA-942C-1E0C-056B-D7B5E4CCF3F9}"/>
                </a:ext>
              </a:extLst>
            </p:cNvPr>
            <p:cNvSpPr txBox="1"/>
            <p:nvPr/>
          </p:nvSpPr>
          <p:spPr>
            <a:xfrm>
              <a:off x="3149600" y="2015067"/>
              <a:ext cx="521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/>
                <a:t>орфограммы </a:t>
              </a:r>
              <a:r>
                <a:rPr lang="ru-RU" sz="3200" dirty="0"/>
                <a:t>в корне слова </a:t>
              </a:r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ED64EB9-51E3-2BA7-B34B-24873B6365DD}"/>
              </a:ext>
            </a:extLst>
          </p:cNvPr>
          <p:cNvCxnSpPr/>
          <p:nvPr/>
        </p:nvCxnSpPr>
        <p:spPr>
          <a:xfrm flipH="1">
            <a:off x="3776133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A9C8FA1-9F67-744A-1C8C-1484957BA10B}"/>
              </a:ext>
            </a:extLst>
          </p:cNvPr>
          <p:cNvCxnSpPr>
            <a:cxnSpLocks/>
          </p:cNvCxnSpPr>
          <p:nvPr/>
        </p:nvCxnSpPr>
        <p:spPr>
          <a:xfrm>
            <a:off x="6553200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B4216D-1EB0-9A1E-8500-DFDFEE2BD132}"/>
              </a:ext>
            </a:extLst>
          </p:cNvPr>
          <p:cNvGrpSpPr/>
          <p:nvPr/>
        </p:nvGrpSpPr>
        <p:grpSpPr>
          <a:xfrm>
            <a:off x="2116667" y="3429000"/>
            <a:ext cx="3318932" cy="584775"/>
            <a:chOff x="2116667" y="3429000"/>
            <a:chExt cx="3318932" cy="58477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DE8D461-9DF6-DEE5-110F-A89F91642F8A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66C26-08C5-EBB5-87F1-7D33F034DBA0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проверяемые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CA864D-A72C-D368-8ABF-D74707C9DCF4}"/>
              </a:ext>
            </a:extLst>
          </p:cNvPr>
          <p:cNvGrpSpPr/>
          <p:nvPr/>
        </p:nvGrpSpPr>
        <p:grpSpPr>
          <a:xfrm>
            <a:off x="6299199" y="3429000"/>
            <a:ext cx="3776133" cy="685225"/>
            <a:chOff x="2116667" y="3429000"/>
            <a:chExt cx="3318932" cy="58477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E0168AE-2482-6D38-4F75-37FA89A56B7B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F8E202-3EAE-51D1-20A0-85C851371152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непроверяемые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65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64ADC-92B2-A2BE-A38D-780FF6E15D4A}"/>
              </a:ext>
            </a:extLst>
          </p:cNvPr>
          <p:cNvSpPr txBox="1"/>
          <p:nvPr/>
        </p:nvSpPr>
        <p:spPr>
          <a:xfrm>
            <a:off x="812800" y="1600200"/>
            <a:ext cx="986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построения модели орфографического правила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502E8-8DA2-6CD9-A845-E8163AB9A109}"/>
              </a:ext>
            </a:extLst>
          </p:cNvPr>
          <p:cNvSpPr txBox="1"/>
          <p:nvPr/>
        </p:nvSpPr>
        <p:spPr>
          <a:xfrm>
            <a:off x="88900" y="2400300"/>
            <a:ext cx="12103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Наблюдение над расхождением произношения и написания слова.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знаково-символических средств для обозначения орфограммы.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Поисковое чтение правила в учебнике.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Запись способа проверки орфограммы с помощью знаково-символических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77066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28944D-1C46-3F42-A5A3-223C1C5F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564" y="2298701"/>
            <a:ext cx="4863252" cy="455929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3E6291C-A52B-2351-7950-037BE5B386F0}"/>
              </a:ext>
            </a:extLst>
          </p:cNvPr>
          <p:cNvGrpSpPr/>
          <p:nvPr/>
        </p:nvGrpSpPr>
        <p:grpSpPr>
          <a:xfrm>
            <a:off x="3652414" y="2298701"/>
            <a:ext cx="4533900" cy="3656798"/>
            <a:chOff x="3619500" y="1057911"/>
            <a:chExt cx="5930900" cy="507538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6D693545-90C9-C1A8-0999-09A2BC1DD9A8}"/>
                </a:ext>
              </a:extLst>
            </p:cNvPr>
            <p:cNvGrpSpPr/>
            <p:nvPr/>
          </p:nvGrpSpPr>
          <p:grpSpPr>
            <a:xfrm>
              <a:off x="3619500" y="1057911"/>
              <a:ext cx="5930900" cy="5075388"/>
              <a:chOff x="2438400" y="1045211"/>
              <a:chExt cx="5930900" cy="5075388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5A54341-3A5C-5CAF-2FCE-1C0578F27FED}"/>
                  </a:ext>
                </a:extLst>
              </p:cNvPr>
              <p:cNvSpPr/>
              <p:nvPr/>
            </p:nvSpPr>
            <p:spPr>
              <a:xfrm>
                <a:off x="4800600" y="1244600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Дуга 2">
                <a:extLst>
                  <a:ext uri="{FF2B5EF4-FFF2-40B4-BE49-F238E27FC236}">
                    <a16:creationId xmlns:a16="http://schemas.microsoft.com/office/drawing/2014/main" id="{760E3FF2-24DB-5E31-2757-C60811133F0B}"/>
                  </a:ext>
                </a:extLst>
              </p:cNvPr>
              <p:cNvSpPr/>
              <p:nvPr/>
            </p:nvSpPr>
            <p:spPr>
              <a:xfrm rot="19358122">
                <a:off x="4366329" y="1045211"/>
                <a:ext cx="1465443" cy="11988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 стрелкой 4">
                <a:extLst>
                  <a:ext uri="{FF2B5EF4-FFF2-40B4-BE49-F238E27FC236}">
                    <a16:creationId xmlns:a16="http://schemas.microsoft.com/office/drawing/2014/main" id="{A3C64A46-7583-E613-A316-97C746E067CF}"/>
                  </a:ext>
                </a:extLst>
              </p:cNvPr>
              <p:cNvCxnSpPr/>
              <p:nvPr/>
            </p:nvCxnSpPr>
            <p:spPr>
              <a:xfrm flipH="1">
                <a:off x="3848100" y="2191282"/>
                <a:ext cx="952500" cy="521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id="{DC0F3729-710E-C9A8-3C29-546796B23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8951" y="2191282"/>
                <a:ext cx="952500" cy="521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F510787E-98C8-26FC-74AF-137059667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8050" y="21717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06CA02-328D-7D6C-8C34-817BDA517B94}"/>
                  </a:ext>
                </a:extLst>
              </p:cNvPr>
              <p:cNvSpPr txBox="1"/>
              <p:nvPr/>
            </p:nvSpPr>
            <p:spPr>
              <a:xfrm>
                <a:off x="3321050" y="2565755"/>
                <a:ext cx="952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</a:t>
                </a:r>
                <a:r>
                  <a:rPr lang="ru-RU" sz="3200" dirty="0"/>
                  <a:t>а</a:t>
                </a:r>
                <a:r>
                  <a:rPr lang="en-US" sz="3200" dirty="0"/>
                  <a:t>]</a:t>
                </a:r>
                <a:endParaRPr lang="ru-RU" sz="3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1C227D-0E31-E5F5-BD13-493BE586A9A0}"/>
                  </a:ext>
                </a:extLst>
              </p:cNvPr>
              <p:cNvSpPr txBox="1"/>
              <p:nvPr/>
            </p:nvSpPr>
            <p:spPr>
              <a:xfrm>
                <a:off x="6438902" y="2592506"/>
                <a:ext cx="952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</a:t>
                </a:r>
                <a:r>
                  <a:rPr lang="ru-RU" sz="3200" dirty="0"/>
                  <a:t>и</a:t>
                </a:r>
                <a:r>
                  <a:rPr lang="en-US" sz="3200" dirty="0"/>
                  <a:t>]</a:t>
                </a:r>
                <a:endParaRPr lang="ru-RU" sz="3200" dirty="0"/>
              </a:p>
            </p:txBody>
          </p: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C522E277-1235-70F0-32D1-8C4AC34F48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8000" y="30547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D545CBAD-8512-5CBB-089E-DFEF8289B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400" y="30547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749BD9E0-41FC-7E14-63DA-4F380CEDD5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97600" y="30801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78128AF3-7DF3-8E51-3F53-4381CF003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4975" y="3067448"/>
                <a:ext cx="22227" cy="4735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id="{982B2F02-BE89-6B78-AF02-9EC8D988C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300" y="30928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B2F8C6-F18F-B8D9-3EC6-01C41825D321}"/>
                  </a:ext>
                </a:extLst>
              </p:cNvPr>
              <p:cNvSpPr txBox="1"/>
              <p:nvPr/>
            </p:nvSpPr>
            <p:spPr>
              <a:xfrm>
                <a:off x="2803519" y="3092848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а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FCDE9B-3970-CF49-AF91-305F1F85D801}"/>
                  </a:ext>
                </a:extLst>
              </p:cNvPr>
              <p:cNvSpPr txBox="1"/>
              <p:nvPr/>
            </p:nvSpPr>
            <p:spPr>
              <a:xfrm>
                <a:off x="4098925" y="3054748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о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5AD6C-D98A-858A-3378-D0C2BC48AF95}"/>
                  </a:ext>
                </a:extLst>
              </p:cNvPr>
              <p:cNvSpPr txBox="1"/>
              <p:nvPr/>
            </p:nvSpPr>
            <p:spPr>
              <a:xfrm>
                <a:off x="5865824" y="3113561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и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3EE3B7-95E3-F95F-132E-D62D8E2E0A0D}"/>
                  </a:ext>
                </a:extLst>
              </p:cNvPr>
              <p:cNvSpPr txBox="1"/>
              <p:nvPr/>
            </p:nvSpPr>
            <p:spPr>
              <a:xfrm>
                <a:off x="6610350" y="3334905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е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06BB7-43DC-7BF7-54D0-CC651431665F}"/>
                  </a:ext>
                </a:extLst>
              </p:cNvPr>
              <p:cNvSpPr txBox="1"/>
              <p:nvPr/>
            </p:nvSpPr>
            <p:spPr>
              <a:xfrm>
                <a:off x="7254879" y="3092848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я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83DFBC4-6CFF-4DDD-5AD3-EE12BB4E2267}"/>
                  </a:ext>
                </a:extLst>
              </p:cNvPr>
              <p:cNvSpPr/>
              <p:nvPr/>
            </p:nvSpPr>
            <p:spPr>
              <a:xfrm>
                <a:off x="3422641" y="3816393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76FEBF2C-540C-6BA7-D627-71AA89C3F7B8}"/>
                  </a:ext>
                </a:extLst>
              </p:cNvPr>
              <p:cNvSpPr/>
              <p:nvPr/>
            </p:nvSpPr>
            <p:spPr>
              <a:xfrm>
                <a:off x="5783272" y="3840442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0B634070-3575-D3FD-BB48-0AEB6207B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15" y="47752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0C74434E-D467-23C3-C8CD-C91445348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14" y="48641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19E03259-63C8-41C7-9857-D2AA534D0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6274" y="47371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097395DD-CF9C-E61B-BFAC-BD510C467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724" y="4216443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3BA2FE-8EB7-05B8-D84E-AC7AC904AF12}"/>
                  </a:ext>
                </a:extLst>
              </p:cNvPr>
              <p:cNvSpPr txBox="1"/>
              <p:nvPr/>
            </p:nvSpPr>
            <p:spPr>
              <a:xfrm>
                <a:off x="2438400" y="5043381"/>
                <a:ext cx="5930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sz="3200" dirty="0"/>
                  <a:t> др. форма слова;</a:t>
                </a:r>
              </a:p>
              <a:p>
                <a:pPr marL="342900" indent="-342900">
                  <a:buAutoNum type="arabicParenR"/>
                </a:pPr>
                <a:r>
                  <a:rPr lang="ru-RU" sz="3200" dirty="0"/>
                  <a:t> родств. слово</a:t>
                </a:r>
              </a:p>
            </p:txBody>
          </p:sp>
        </p:grp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504BC596-662E-124A-4E21-A72152E77328}"/>
                </a:ext>
              </a:extLst>
            </p:cNvPr>
            <p:cNvCxnSpPr/>
            <p:nvPr/>
          </p:nvCxnSpPr>
          <p:spPr>
            <a:xfrm flipH="1">
              <a:off x="5016500" y="3631249"/>
              <a:ext cx="152400" cy="1600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744C55-9F01-9B31-3920-D361BCE9F249}"/>
              </a:ext>
            </a:extLst>
          </p:cNvPr>
          <p:cNvSpPr txBox="1"/>
          <p:nvPr/>
        </p:nvSpPr>
        <p:spPr>
          <a:xfrm>
            <a:off x="1796805" y="877167"/>
            <a:ext cx="977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Правописание букв безударных гласных в корне слова, проверяемых ударением (</a:t>
            </a:r>
            <a:r>
              <a:rPr lang="ru-RU" sz="3200" b="1" i="1" dirty="0">
                <a:solidFill>
                  <a:srgbClr val="FF0000"/>
                </a:solidFill>
              </a:rPr>
              <a:t>а, я, и, о, е)</a:t>
            </a:r>
          </a:p>
        </p:txBody>
      </p:sp>
    </p:spTree>
    <p:extLst>
      <p:ext uri="{BB962C8B-B14F-4D97-AF65-F5344CB8AC3E}">
        <p14:creationId xmlns:p14="http://schemas.microsoft.com/office/powerpoint/2010/main" val="297700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DE91C-0D32-197B-91AD-1C0196DADD8B}"/>
              </a:ext>
            </a:extLst>
          </p:cNvPr>
          <p:cNvSpPr txBox="1"/>
          <p:nvPr/>
        </p:nvSpPr>
        <p:spPr>
          <a:xfrm>
            <a:off x="609600" y="975025"/>
            <a:ext cx="10541000" cy="577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орфографической задачи</a:t>
            </a:r>
            <a:endParaRPr lang="ru-RU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осознать, что для выбора буквы можно применить правило проверки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 безударных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гласных в корне слова;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вспомнить правило;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проверки: найти среди форм данного слова и однокоренных слов проверочное слово, услышать под ударением звук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[о]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осознать, что после мягкого согласного он будет обозначен буквой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написать букву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слове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морской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931" y="39025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м(?)рской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68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B4436-5FD0-74EE-9E96-2CD60798D734}"/>
              </a:ext>
            </a:extLst>
          </p:cNvPr>
          <p:cNvSpPr txBox="1"/>
          <p:nvPr/>
        </p:nvSpPr>
        <p:spPr>
          <a:xfrm>
            <a:off x="901700" y="1308100"/>
            <a:ext cx="925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букв парных по глухости /звонкости согласных в корне слова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8269957-B4E6-F406-82C3-13216DC32B66}"/>
              </a:ext>
            </a:extLst>
          </p:cNvPr>
          <p:cNvGrpSpPr/>
          <p:nvPr/>
        </p:nvGrpSpPr>
        <p:grpSpPr>
          <a:xfrm>
            <a:off x="1054100" y="2289214"/>
            <a:ext cx="7169150" cy="4209451"/>
            <a:chOff x="1054100" y="2289214"/>
            <a:chExt cx="7169150" cy="4209451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379B15B-2389-8FB4-A281-1C031780F485}"/>
                </a:ext>
              </a:extLst>
            </p:cNvPr>
            <p:cNvGrpSpPr/>
            <p:nvPr/>
          </p:nvGrpSpPr>
          <p:grpSpPr>
            <a:xfrm>
              <a:off x="1054100" y="2289214"/>
              <a:ext cx="7169150" cy="3301536"/>
              <a:chOff x="558800" y="2342087"/>
              <a:chExt cx="7169150" cy="3301536"/>
            </a:xfrm>
          </p:grpSpPr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6F650EE8-5EF6-6318-4AB8-4E4A8080C390}"/>
                  </a:ext>
                </a:extLst>
              </p:cNvPr>
              <p:cNvGrpSpPr/>
              <p:nvPr/>
            </p:nvGrpSpPr>
            <p:grpSpPr>
              <a:xfrm>
                <a:off x="4182626" y="2342087"/>
                <a:ext cx="1108947" cy="853024"/>
                <a:chOff x="4182626" y="2342087"/>
                <a:chExt cx="1108947" cy="853024"/>
              </a:xfrm>
            </p:grpSpPr>
            <p:sp>
              <p:nvSpPr>
                <p:cNvPr id="3" name="Прямоугольник 2">
                  <a:extLst>
                    <a:ext uri="{FF2B5EF4-FFF2-40B4-BE49-F238E27FC236}">
                      <a16:creationId xmlns:a16="http://schemas.microsoft.com/office/drawing/2014/main" id="{4BA1CA3C-3C99-4A89-84F8-BD355469FBEF}"/>
                    </a:ext>
                  </a:extLst>
                </p:cNvPr>
                <p:cNvSpPr/>
                <p:nvPr/>
              </p:nvSpPr>
              <p:spPr>
                <a:xfrm>
                  <a:off x="4356100" y="2489200"/>
                  <a:ext cx="558800" cy="533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" name="Прямая соединительная линия 4">
                  <a:extLst>
                    <a:ext uri="{FF2B5EF4-FFF2-40B4-BE49-F238E27FC236}">
                      <a16:creationId xmlns:a16="http://schemas.microsoft.com/office/drawing/2014/main" id="{CDD143CF-ABC3-146F-100A-D76DA4B6A496}"/>
                    </a:ext>
                  </a:extLst>
                </p:cNvPr>
                <p:cNvCxnSpPr/>
                <p:nvPr/>
              </p:nvCxnSpPr>
              <p:spPr>
                <a:xfrm>
                  <a:off x="4292600" y="313690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Дуга 5">
                  <a:extLst>
                    <a:ext uri="{FF2B5EF4-FFF2-40B4-BE49-F238E27FC236}">
                      <a16:creationId xmlns:a16="http://schemas.microsoft.com/office/drawing/2014/main" id="{2CB9348F-B25B-7CE8-AFE0-57C3E23F4C8B}"/>
                    </a:ext>
                  </a:extLst>
                </p:cNvPr>
                <p:cNvSpPr/>
                <p:nvPr/>
              </p:nvSpPr>
              <p:spPr>
                <a:xfrm rot="18266763">
                  <a:off x="4310588" y="2214125"/>
                  <a:ext cx="853024" cy="1108947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19CB02F4-EF47-5671-4BA2-91D130964AF8}"/>
                  </a:ext>
                </a:extLst>
              </p:cNvPr>
              <p:cNvGrpSpPr/>
              <p:nvPr/>
            </p:nvGrpSpPr>
            <p:grpSpPr>
              <a:xfrm>
                <a:off x="558800" y="3190280"/>
                <a:ext cx="1054100" cy="891640"/>
                <a:chOff x="571500" y="3022600"/>
                <a:chExt cx="1054100" cy="89164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0A9A5AB-13AA-6C9D-7308-CAB8B3C8F168}"/>
                    </a:ext>
                  </a:extLst>
                </p:cNvPr>
                <p:cNvSpPr txBox="1"/>
                <p:nvPr/>
              </p:nvSpPr>
              <p:spPr>
                <a:xfrm>
                  <a:off x="901700" y="3022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/>
                    <a:t>б</a:t>
                  </a:r>
                </a:p>
              </p:txBody>
            </p:sp>
            <p:cxnSp>
              <p:nvCxnSpPr>
                <p:cNvPr id="9" name="Прямая со стрелкой 8">
                  <a:extLst>
                    <a:ext uri="{FF2B5EF4-FFF2-40B4-BE49-F238E27FC236}">
                      <a16:creationId xmlns:a16="http://schemas.microsoft.com/office/drawing/2014/main" id="{2E864026-FDAD-3331-EBE8-D345C9DF65CF}"/>
                    </a:ext>
                  </a:extLst>
                </p:cNvPr>
                <p:cNvCxnSpPr/>
                <p:nvPr/>
              </p:nvCxnSpPr>
              <p:spPr>
                <a:xfrm flipH="1">
                  <a:off x="863600" y="33528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>
                  <a:extLst>
                    <a:ext uri="{FF2B5EF4-FFF2-40B4-BE49-F238E27FC236}">
                      <a16:creationId xmlns:a16="http://schemas.microsoft.com/office/drawing/2014/main" id="{68A1A333-7D95-2E58-64ED-3AF31D7667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700" y="33274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6865709-5C3B-32DC-167A-2D24E8E522B4}"/>
                    </a:ext>
                  </a:extLst>
                </p:cNvPr>
                <p:cNvSpPr txBox="1"/>
                <p:nvPr/>
              </p:nvSpPr>
              <p:spPr>
                <a:xfrm>
                  <a:off x="5715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б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1882B7-3517-90E1-AC8B-440C7C114AB7}"/>
                    </a:ext>
                  </a:extLst>
                </p:cNvPr>
                <p:cNvSpPr txBox="1"/>
                <p:nvPr/>
              </p:nvSpPr>
              <p:spPr>
                <a:xfrm>
                  <a:off x="10922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п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55FC1BA4-9D4C-ACE0-9903-9E4A9397C943}"/>
                  </a:ext>
                </a:extLst>
              </p:cNvPr>
              <p:cNvGrpSpPr/>
              <p:nvPr/>
            </p:nvGrpSpPr>
            <p:grpSpPr>
              <a:xfrm>
                <a:off x="1638300" y="3144570"/>
                <a:ext cx="1054100" cy="891640"/>
                <a:chOff x="571500" y="3022600"/>
                <a:chExt cx="1054100" cy="89164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8D4C96-F0BF-CB18-3AB1-FEC1670586D5}"/>
                    </a:ext>
                  </a:extLst>
                </p:cNvPr>
                <p:cNvSpPr txBox="1"/>
                <p:nvPr/>
              </p:nvSpPr>
              <p:spPr>
                <a:xfrm>
                  <a:off x="901700" y="3022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/>
                    <a:t>в</a:t>
                  </a:r>
                </a:p>
              </p:txBody>
            </p:sp>
            <p:cxnSp>
              <p:nvCxnSpPr>
                <p:cNvPr id="16" name="Прямая со стрелкой 15">
                  <a:extLst>
                    <a:ext uri="{FF2B5EF4-FFF2-40B4-BE49-F238E27FC236}">
                      <a16:creationId xmlns:a16="http://schemas.microsoft.com/office/drawing/2014/main" id="{76107AFC-4BC4-A0BC-1BFB-E7C4CBE87862}"/>
                    </a:ext>
                  </a:extLst>
                </p:cNvPr>
                <p:cNvCxnSpPr/>
                <p:nvPr/>
              </p:nvCxnSpPr>
              <p:spPr>
                <a:xfrm flipH="1">
                  <a:off x="863600" y="33528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>
                  <a:extLst>
                    <a:ext uri="{FF2B5EF4-FFF2-40B4-BE49-F238E27FC236}">
                      <a16:creationId xmlns:a16="http://schemas.microsoft.com/office/drawing/2014/main" id="{971B3B23-0B30-28BA-6F00-EBC72C240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700" y="33274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0FFE8DB-9655-519E-801E-32A8105F43F4}"/>
                    </a:ext>
                  </a:extLst>
                </p:cNvPr>
                <p:cNvSpPr txBox="1"/>
                <p:nvPr/>
              </p:nvSpPr>
              <p:spPr>
                <a:xfrm>
                  <a:off x="5715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в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153026-D600-9A2E-97BE-3AC1E3CA38FE}"/>
                    </a:ext>
                  </a:extLst>
                </p:cNvPr>
                <p:cNvSpPr txBox="1"/>
                <p:nvPr/>
              </p:nvSpPr>
              <p:spPr>
                <a:xfrm>
                  <a:off x="10922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ф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C4697A6A-2EAB-80EA-2C4A-D566F90ADC0D}"/>
                  </a:ext>
                </a:extLst>
              </p:cNvPr>
              <p:cNvGrpSpPr/>
              <p:nvPr/>
            </p:nvGrpSpPr>
            <p:grpSpPr>
              <a:xfrm>
                <a:off x="2844800" y="3129230"/>
                <a:ext cx="1054100" cy="891640"/>
                <a:chOff x="571500" y="3022600"/>
                <a:chExt cx="1054100" cy="891640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C87157-0A61-4C0B-F2A7-B52D64E7ED64}"/>
                    </a:ext>
                  </a:extLst>
                </p:cNvPr>
                <p:cNvSpPr txBox="1"/>
                <p:nvPr/>
              </p:nvSpPr>
              <p:spPr>
                <a:xfrm>
                  <a:off x="901700" y="3022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/>
                    <a:t>г</a:t>
                  </a:r>
                </a:p>
              </p:txBody>
            </p:sp>
            <p:cxnSp>
              <p:nvCxnSpPr>
                <p:cNvPr id="22" name="Прямая со стрелкой 21">
                  <a:extLst>
                    <a:ext uri="{FF2B5EF4-FFF2-40B4-BE49-F238E27FC236}">
                      <a16:creationId xmlns:a16="http://schemas.microsoft.com/office/drawing/2014/main" id="{03B65742-3769-F680-1DD9-60DF2EABFD31}"/>
                    </a:ext>
                  </a:extLst>
                </p:cNvPr>
                <p:cNvCxnSpPr/>
                <p:nvPr/>
              </p:nvCxnSpPr>
              <p:spPr>
                <a:xfrm flipH="1">
                  <a:off x="863600" y="33528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>
                  <a:extLst>
                    <a:ext uri="{FF2B5EF4-FFF2-40B4-BE49-F238E27FC236}">
                      <a16:creationId xmlns:a16="http://schemas.microsoft.com/office/drawing/2014/main" id="{CE99F345-918E-AA3E-9445-FBA0AA474F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04900" y="33274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952A611-91AC-3841-4322-CC64641CBA40}"/>
                    </a:ext>
                  </a:extLst>
                </p:cNvPr>
                <p:cNvSpPr txBox="1"/>
                <p:nvPr/>
              </p:nvSpPr>
              <p:spPr>
                <a:xfrm>
                  <a:off x="5715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г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F3B272F-147F-F900-8DDD-23990E422476}"/>
                    </a:ext>
                  </a:extLst>
                </p:cNvPr>
                <p:cNvSpPr txBox="1"/>
                <p:nvPr/>
              </p:nvSpPr>
              <p:spPr>
                <a:xfrm>
                  <a:off x="10922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к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24B21906-FC0C-088A-F733-D64D7A0F3421}"/>
                  </a:ext>
                </a:extLst>
              </p:cNvPr>
              <p:cNvGrpSpPr/>
              <p:nvPr/>
            </p:nvGrpSpPr>
            <p:grpSpPr>
              <a:xfrm>
                <a:off x="4102100" y="3113325"/>
                <a:ext cx="1054100" cy="891640"/>
                <a:chOff x="571500" y="3022600"/>
                <a:chExt cx="1054100" cy="891640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25E4B83-F954-64D8-FA99-089BB805D94C}"/>
                    </a:ext>
                  </a:extLst>
                </p:cNvPr>
                <p:cNvSpPr txBox="1"/>
                <p:nvPr/>
              </p:nvSpPr>
              <p:spPr>
                <a:xfrm>
                  <a:off x="901700" y="3022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/>
                    <a:t>д</a:t>
                  </a:r>
                </a:p>
              </p:txBody>
            </p:sp>
            <p:cxnSp>
              <p:nvCxnSpPr>
                <p:cNvPr id="28" name="Прямая со стрелкой 27">
                  <a:extLst>
                    <a:ext uri="{FF2B5EF4-FFF2-40B4-BE49-F238E27FC236}">
                      <a16:creationId xmlns:a16="http://schemas.microsoft.com/office/drawing/2014/main" id="{75B842BE-D9C8-3B91-D93B-0DEF604B65FD}"/>
                    </a:ext>
                  </a:extLst>
                </p:cNvPr>
                <p:cNvCxnSpPr/>
                <p:nvPr/>
              </p:nvCxnSpPr>
              <p:spPr>
                <a:xfrm flipH="1">
                  <a:off x="863600" y="33528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>
                  <a:extLst>
                    <a:ext uri="{FF2B5EF4-FFF2-40B4-BE49-F238E27FC236}">
                      <a16:creationId xmlns:a16="http://schemas.microsoft.com/office/drawing/2014/main" id="{A4E3CBF6-5F12-A077-4010-D45B72AB7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700" y="33274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6A07D7B-6759-DE30-7BCA-FF8AB3D9A14F}"/>
                    </a:ext>
                  </a:extLst>
                </p:cNvPr>
                <p:cNvSpPr txBox="1"/>
                <p:nvPr/>
              </p:nvSpPr>
              <p:spPr>
                <a:xfrm>
                  <a:off x="5715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д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5379ED6-FA77-0B49-F97C-4AD572E8C326}"/>
                    </a:ext>
                  </a:extLst>
                </p:cNvPr>
                <p:cNvSpPr txBox="1"/>
                <p:nvPr/>
              </p:nvSpPr>
              <p:spPr>
                <a:xfrm>
                  <a:off x="10922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т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</p:grp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084DB26A-B775-A2C5-17B4-09640CC69599}"/>
                  </a:ext>
                </a:extLst>
              </p:cNvPr>
              <p:cNvGrpSpPr/>
              <p:nvPr/>
            </p:nvGrpSpPr>
            <p:grpSpPr>
              <a:xfrm>
                <a:off x="5276850" y="3136900"/>
                <a:ext cx="1054100" cy="891640"/>
                <a:chOff x="571500" y="3022600"/>
                <a:chExt cx="1054100" cy="891640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8373A35-3292-4599-77BE-8E5DD63096E6}"/>
                    </a:ext>
                  </a:extLst>
                </p:cNvPr>
                <p:cNvSpPr txBox="1"/>
                <p:nvPr/>
              </p:nvSpPr>
              <p:spPr>
                <a:xfrm>
                  <a:off x="901700" y="3022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/>
                    <a:t>ж</a:t>
                  </a:r>
                </a:p>
              </p:txBody>
            </p:sp>
            <p:cxnSp>
              <p:nvCxnSpPr>
                <p:cNvPr id="34" name="Прямая со стрелкой 33">
                  <a:extLst>
                    <a:ext uri="{FF2B5EF4-FFF2-40B4-BE49-F238E27FC236}">
                      <a16:creationId xmlns:a16="http://schemas.microsoft.com/office/drawing/2014/main" id="{A2E098B6-1663-ED7A-0EF1-FDE39E92596E}"/>
                    </a:ext>
                  </a:extLst>
                </p:cNvPr>
                <p:cNvCxnSpPr/>
                <p:nvPr/>
              </p:nvCxnSpPr>
              <p:spPr>
                <a:xfrm flipH="1">
                  <a:off x="863600" y="33782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>
                  <a:extLst>
                    <a:ext uri="{FF2B5EF4-FFF2-40B4-BE49-F238E27FC236}">
                      <a16:creationId xmlns:a16="http://schemas.microsoft.com/office/drawing/2014/main" id="{7AA495BC-E5F6-69D0-9315-6261CDF80F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700" y="33528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848FC1F-661E-CCE1-8567-7DC2C02463F5}"/>
                    </a:ext>
                  </a:extLst>
                </p:cNvPr>
                <p:cNvSpPr txBox="1"/>
                <p:nvPr/>
              </p:nvSpPr>
              <p:spPr>
                <a:xfrm>
                  <a:off x="5715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ж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37D10D-0504-5B43-74F9-0565D2A719C5}"/>
                    </a:ext>
                  </a:extLst>
                </p:cNvPr>
                <p:cNvSpPr txBox="1"/>
                <p:nvPr/>
              </p:nvSpPr>
              <p:spPr>
                <a:xfrm>
                  <a:off x="10922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ш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D710CB79-D19B-236F-B3F9-15BB4E723019}"/>
                  </a:ext>
                </a:extLst>
              </p:cNvPr>
              <p:cNvGrpSpPr/>
              <p:nvPr/>
            </p:nvGrpSpPr>
            <p:grpSpPr>
              <a:xfrm>
                <a:off x="6673850" y="3168809"/>
                <a:ext cx="1054100" cy="891640"/>
                <a:chOff x="571500" y="3022600"/>
                <a:chExt cx="1054100" cy="891640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0696319-9382-4BB7-DC6B-DA42F97DDE7D}"/>
                    </a:ext>
                  </a:extLst>
                </p:cNvPr>
                <p:cNvSpPr txBox="1"/>
                <p:nvPr/>
              </p:nvSpPr>
              <p:spPr>
                <a:xfrm>
                  <a:off x="901700" y="3022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dirty="0"/>
                    <a:t>з</a:t>
                  </a:r>
                </a:p>
              </p:txBody>
            </p:sp>
            <p:cxnSp>
              <p:nvCxnSpPr>
                <p:cNvPr id="40" name="Прямая со стрелкой 39">
                  <a:extLst>
                    <a:ext uri="{FF2B5EF4-FFF2-40B4-BE49-F238E27FC236}">
                      <a16:creationId xmlns:a16="http://schemas.microsoft.com/office/drawing/2014/main" id="{D80996F6-80CC-1EDE-F2F5-D0F13979E263}"/>
                    </a:ext>
                  </a:extLst>
                </p:cNvPr>
                <p:cNvCxnSpPr/>
                <p:nvPr/>
              </p:nvCxnSpPr>
              <p:spPr>
                <a:xfrm flipH="1">
                  <a:off x="863600" y="33528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>
                  <a:extLst>
                    <a:ext uri="{FF2B5EF4-FFF2-40B4-BE49-F238E27FC236}">
                      <a16:creationId xmlns:a16="http://schemas.microsoft.com/office/drawing/2014/main" id="{E93E878E-6E6A-9FA7-6D91-5230FB6476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5700" y="3327400"/>
                  <a:ext cx="152400" cy="2159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ADE6156-5B17-C388-4D6E-046EFCB8FD5B}"/>
                    </a:ext>
                  </a:extLst>
                </p:cNvPr>
                <p:cNvSpPr txBox="1"/>
                <p:nvPr/>
              </p:nvSpPr>
              <p:spPr>
                <a:xfrm>
                  <a:off x="5715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з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B2FDEAD-6561-078B-F40F-6ED4E83D7629}"/>
                    </a:ext>
                  </a:extLst>
                </p:cNvPr>
                <p:cNvSpPr txBox="1"/>
                <p:nvPr/>
              </p:nvSpPr>
              <p:spPr>
                <a:xfrm>
                  <a:off x="1092200" y="3514130"/>
                  <a:ext cx="533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[</a:t>
                  </a:r>
                  <a:r>
                    <a:rPr lang="ru-RU" sz="2000" dirty="0"/>
                    <a:t>с</a:t>
                  </a:r>
                  <a:r>
                    <a:rPr lang="en-US" sz="2000" dirty="0"/>
                    <a:t>]</a:t>
                  </a:r>
                  <a:endParaRPr lang="ru-RU" sz="2000" dirty="0"/>
                </a:p>
              </p:txBody>
            </p:sp>
          </p:grpSp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B08D4A18-10ED-F9C7-2F24-20D4DDF40024}"/>
                  </a:ext>
                </a:extLst>
              </p:cNvPr>
              <p:cNvGrpSpPr/>
              <p:nvPr/>
            </p:nvGrpSpPr>
            <p:grpSpPr>
              <a:xfrm>
                <a:off x="5319276" y="4402346"/>
                <a:ext cx="1108947" cy="853024"/>
                <a:chOff x="4182626" y="2342087"/>
                <a:chExt cx="1108947" cy="853024"/>
              </a:xfrm>
            </p:grpSpPr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id="{B01680AF-DA93-3443-A160-989531DA1BBF}"/>
                    </a:ext>
                  </a:extLst>
                </p:cNvPr>
                <p:cNvSpPr/>
                <p:nvPr/>
              </p:nvSpPr>
              <p:spPr>
                <a:xfrm>
                  <a:off x="4356100" y="2489200"/>
                  <a:ext cx="558800" cy="533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7" name="Прямая соединительная линия 46">
                  <a:extLst>
                    <a:ext uri="{FF2B5EF4-FFF2-40B4-BE49-F238E27FC236}">
                      <a16:creationId xmlns:a16="http://schemas.microsoft.com/office/drawing/2014/main" id="{74C70E8B-49E1-9C46-A880-BE5F3D488B5A}"/>
                    </a:ext>
                  </a:extLst>
                </p:cNvPr>
                <p:cNvCxnSpPr/>
                <p:nvPr/>
              </p:nvCxnSpPr>
              <p:spPr>
                <a:xfrm>
                  <a:off x="4292600" y="313690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Дуга 47">
                  <a:extLst>
                    <a:ext uri="{FF2B5EF4-FFF2-40B4-BE49-F238E27FC236}">
                      <a16:creationId xmlns:a16="http://schemas.microsoft.com/office/drawing/2014/main" id="{C224A322-B492-3C80-2013-34FE2CB97E1F}"/>
                    </a:ext>
                  </a:extLst>
                </p:cNvPr>
                <p:cNvSpPr/>
                <p:nvPr/>
              </p:nvSpPr>
              <p:spPr>
                <a:xfrm rot="18266763">
                  <a:off x="4310588" y="2214125"/>
                  <a:ext cx="853024" cy="1108947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4BA947E0-7209-BA26-EABC-3C6EDCEF40BB}"/>
                  </a:ext>
                </a:extLst>
              </p:cNvPr>
              <p:cNvSpPr/>
              <p:nvPr/>
            </p:nvSpPr>
            <p:spPr>
              <a:xfrm>
                <a:off x="2692400" y="4533474"/>
                <a:ext cx="558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2E8BD208-F125-B419-77BE-4B18264339DA}"/>
                  </a:ext>
                </a:extLst>
              </p:cNvPr>
              <p:cNvCxnSpPr/>
              <p:nvPr/>
            </p:nvCxnSpPr>
            <p:spPr>
              <a:xfrm>
                <a:off x="2628900" y="5168477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Дуга 51">
                <a:extLst>
                  <a:ext uri="{FF2B5EF4-FFF2-40B4-BE49-F238E27FC236}">
                    <a16:creationId xmlns:a16="http://schemas.microsoft.com/office/drawing/2014/main" id="{1B8AE0CD-050F-D5CF-3F14-960095A5C98C}"/>
                  </a:ext>
                </a:extLst>
              </p:cNvPr>
              <p:cNvSpPr/>
              <p:nvPr/>
            </p:nvSpPr>
            <p:spPr>
              <a:xfrm rot="18266763">
                <a:off x="2659588" y="4245700"/>
                <a:ext cx="853024" cy="1108947"/>
              </a:xfrm>
              <a:prstGeom prst="arc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A3803AF1-E737-9641-02FB-67373B8C26D7}"/>
                  </a:ext>
                </a:extLst>
              </p:cNvPr>
              <p:cNvCxnSpPr/>
              <p:nvPr/>
            </p:nvCxnSpPr>
            <p:spPr>
              <a:xfrm>
                <a:off x="2628900" y="5231977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0754D62F-3D9F-E098-436E-063326D11480}"/>
                  </a:ext>
                </a:extLst>
              </p:cNvPr>
              <p:cNvSpPr/>
              <p:nvPr/>
            </p:nvSpPr>
            <p:spPr>
              <a:xfrm>
                <a:off x="3276600" y="4548653"/>
                <a:ext cx="5588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0052F8-B93F-0D1D-3465-72332997D327}"/>
                  </a:ext>
                </a:extLst>
              </p:cNvPr>
              <p:cNvSpPr txBox="1"/>
              <p:nvPr/>
            </p:nvSpPr>
            <p:spPr>
              <a:xfrm>
                <a:off x="3906262" y="4798669"/>
                <a:ext cx="749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или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479B99-81A3-BC57-DDE0-0898C534F4C8}"/>
                  </a:ext>
                </a:extLst>
              </p:cNvPr>
              <p:cNvSpPr txBox="1"/>
              <p:nvPr/>
            </p:nvSpPr>
            <p:spPr>
              <a:xfrm>
                <a:off x="4495800" y="4166295"/>
                <a:ext cx="3556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Л</a:t>
                </a:r>
              </a:p>
              <a:p>
                <a:r>
                  <a:rPr lang="ru-RU" b="1" dirty="0"/>
                  <a:t>М</a:t>
                </a:r>
              </a:p>
              <a:p>
                <a:r>
                  <a:rPr lang="ru-RU" b="1" dirty="0"/>
                  <a:t>Н</a:t>
                </a:r>
              </a:p>
              <a:p>
                <a:r>
                  <a:rPr lang="ru-RU" b="1" dirty="0"/>
                  <a:t>Р</a:t>
                </a:r>
              </a:p>
              <a:p>
                <a:r>
                  <a:rPr lang="ru-RU" b="1" dirty="0"/>
                  <a:t>В</a:t>
                </a: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BA2BD616-77D6-8825-8252-1106B4925E29}"/>
                  </a:ext>
                </a:extLst>
              </p:cNvPr>
              <p:cNvCxnSpPr/>
              <p:nvPr/>
            </p:nvCxnSpPr>
            <p:spPr>
              <a:xfrm>
                <a:off x="4973062" y="4798669"/>
                <a:ext cx="29946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089E8CE-C99A-7D23-D25C-2C508A89FA4A}"/>
                </a:ext>
              </a:extLst>
            </p:cNvPr>
            <p:cNvSpPr txBox="1"/>
            <p:nvPr/>
          </p:nvSpPr>
          <p:spPr>
            <a:xfrm>
              <a:off x="3657600" y="5667668"/>
              <a:ext cx="2908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др. форма слова;</a:t>
              </a:r>
            </a:p>
            <a:p>
              <a:pPr marL="342900" indent="-342900">
                <a:buAutoNum type="arabicParenR"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родств. слово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93C9B13-8CB6-1D03-AF62-B790A7394184}"/>
              </a:ext>
            </a:extLst>
          </p:cNvPr>
          <p:cNvSpPr txBox="1"/>
          <p:nvPr/>
        </p:nvSpPr>
        <p:spPr>
          <a:xfrm>
            <a:off x="6826250" y="2199664"/>
            <a:ext cx="479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– п, в – ф, г – к, д – т, ж – ш, з - с</a:t>
            </a:r>
          </a:p>
        </p:txBody>
      </p:sp>
    </p:spTree>
    <p:extLst>
      <p:ext uri="{BB962C8B-B14F-4D97-AF65-F5344CB8AC3E}">
        <p14:creationId xmlns:p14="http://schemas.microsoft.com/office/powerpoint/2010/main" val="196581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DE91C-0D32-197B-91AD-1C0196DADD8B}"/>
              </a:ext>
            </a:extLst>
          </p:cNvPr>
          <p:cNvSpPr txBox="1"/>
          <p:nvPr/>
        </p:nvSpPr>
        <p:spPr>
          <a:xfrm>
            <a:off x="609600" y="975025"/>
            <a:ext cx="10541000" cy="577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орфографической задачи</a:t>
            </a:r>
            <a:endParaRPr lang="ru-RU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осознать, что для выбора буквы можно применить правило проверки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укв парных по глухости/звонкости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согласных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корне слова;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вспомнить правило;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проверки: найти среди форм данного слова и однокоренных слов проверочное слово, услышать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гласного звука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[ж]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осознать, что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конце слова он будет обозначен буквой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написать букву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слове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морж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4058" y="390250"/>
            <a:ext cx="19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мор(ш/ж)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9931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B4436-5FD0-74EE-9E96-2CD60798D734}"/>
              </a:ext>
            </a:extLst>
          </p:cNvPr>
          <p:cNvSpPr txBox="1"/>
          <p:nvPr/>
        </p:nvSpPr>
        <p:spPr>
          <a:xfrm>
            <a:off x="901700" y="1308100"/>
            <a:ext cx="1045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букв непроизносимых согласных в корне слова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11597F-B675-09D6-EDF5-422D0EB95FD0}"/>
              </a:ext>
            </a:extLst>
          </p:cNvPr>
          <p:cNvSpPr txBox="1"/>
          <p:nvPr/>
        </p:nvSpPr>
        <p:spPr>
          <a:xfrm>
            <a:off x="7823200" y="2019300"/>
            <a:ext cx="24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(л, д, т, в)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76E88DB-4BEE-5C51-BBA2-5A738E4EFD36}"/>
              </a:ext>
            </a:extLst>
          </p:cNvPr>
          <p:cNvGrpSpPr/>
          <p:nvPr/>
        </p:nvGrpSpPr>
        <p:grpSpPr>
          <a:xfrm>
            <a:off x="3761363" y="2416214"/>
            <a:ext cx="3833237" cy="3806436"/>
            <a:chOff x="3761363" y="2416214"/>
            <a:chExt cx="3833237" cy="3806436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6F650EE8-5EF6-6318-4AB8-4E4A8080C390}"/>
                </a:ext>
              </a:extLst>
            </p:cNvPr>
            <p:cNvGrpSpPr/>
            <p:nvPr/>
          </p:nvGrpSpPr>
          <p:grpSpPr>
            <a:xfrm>
              <a:off x="4817626" y="2416214"/>
              <a:ext cx="1108947" cy="853024"/>
              <a:chOff x="4182626" y="2342087"/>
              <a:chExt cx="1108947" cy="853024"/>
            </a:xfrm>
          </p:grpSpPr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4BA1CA3C-3C99-4A89-84F8-BD355469FBEF}"/>
                  </a:ext>
                </a:extLst>
              </p:cNvPr>
              <p:cNvSpPr/>
              <p:nvPr/>
            </p:nvSpPr>
            <p:spPr>
              <a:xfrm>
                <a:off x="4356100" y="2489200"/>
                <a:ext cx="558800" cy="5334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id="{CDD143CF-ABC3-146F-100A-D76DA4B6A496}"/>
                  </a:ext>
                </a:extLst>
              </p:cNvPr>
              <p:cNvCxnSpPr/>
              <p:nvPr/>
            </p:nvCxnSpPr>
            <p:spPr>
              <a:xfrm>
                <a:off x="4292600" y="3136900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Дуга 5">
                <a:extLst>
                  <a:ext uri="{FF2B5EF4-FFF2-40B4-BE49-F238E27FC236}">
                    <a16:creationId xmlns:a16="http://schemas.microsoft.com/office/drawing/2014/main" id="{2CB9348F-B25B-7CE8-AFE0-57C3E23F4C8B}"/>
                  </a:ext>
                </a:extLst>
              </p:cNvPr>
              <p:cNvSpPr/>
              <p:nvPr/>
            </p:nvSpPr>
            <p:spPr>
              <a:xfrm rot="18266763">
                <a:off x="4310588" y="2214125"/>
                <a:ext cx="853024" cy="1108947"/>
              </a:xfrm>
              <a:prstGeom prst="arc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708E3E21-09A4-A173-7D5A-E91AE7A52651}"/>
                </a:ext>
              </a:extLst>
            </p:cNvPr>
            <p:cNvGrpSpPr/>
            <p:nvPr/>
          </p:nvGrpSpPr>
          <p:grpSpPr>
            <a:xfrm>
              <a:off x="3761363" y="4219284"/>
              <a:ext cx="3018274" cy="2003366"/>
              <a:chOff x="3166626" y="4447789"/>
              <a:chExt cx="3018274" cy="2003366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B08D4A18-10ED-F9C7-2F24-20D4DDF40024}"/>
                  </a:ext>
                </a:extLst>
              </p:cNvPr>
              <p:cNvGrpSpPr/>
              <p:nvPr/>
            </p:nvGrpSpPr>
            <p:grpSpPr>
              <a:xfrm>
                <a:off x="4927600" y="4450877"/>
                <a:ext cx="1108947" cy="853024"/>
                <a:chOff x="4182626" y="2342087"/>
                <a:chExt cx="1108947" cy="853024"/>
              </a:xfrm>
            </p:grpSpPr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id="{B01680AF-DA93-3443-A160-989531DA1BBF}"/>
                    </a:ext>
                  </a:extLst>
                </p:cNvPr>
                <p:cNvSpPr/>
                <p:nvPr/>
              </p:nvSpPr>
              <p:spPr>
                <a:xfrm>
                  <a:off x="4356100" y="2489200"/>
                  <a:ext cx="558800" cy="533400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7" name="Прямая соединительная линия 46">
                  <a:extLst>
                    <a:ext uri="{FF2B5EF4-FFF2-40B4-BE49-F238E27FC236}">
                      <a16:creationId xmlns:a16="http://schemas.microsoft.com/office/drawing/2014/main" id="{74C70E8B-49E1-9C46-A880-BE5F3D488B5A}"/>
                    </a:ext>
                  </a:extLst>
                </p:cNvPr>
                <p:cNvCxnSpPr/>
                <p:nvPr/>
              </p:nvCxnSpPr>
              <p:spPr>
                <a:xfrm>
                  <a:off x="4292600" y="313690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Дуга 47">
                  <a:extLst>
                    <a:ext uri="{FF2B5EF4-FFF2-40B4-BE49-F238E27FC236}">
                      <a16:creationId xmlns:a16="http://schemas.microsoft.com/office/drawing/2014/main" id="{C224A322-B492-3C80-2013-34FE2CB97E1F}"/>
                    </a:ext>
                  </a:extLst>
                </p:cNvPr>
                <p:cNvSpPr/>
                <p:nvPr/>
              </p:nvSpPr>
              <p:spPr>
                <a:xfrm rot="18266763">
                  <a:off x="4310588" y="2214125"/>
                  <a:ext cx="853024" cy="1108947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4BA947E0-7209-BA26-EABC-3C6EDCEF40BB}"/>
                  </a:ext>
                </a:extLst>
              </p:cNvPr>
              <p:cNvSpPr/>
              <p:nvPr/>
            </p:nvSpPr>
            <p:spPr>
              <a:xfrm>
                <a:off x="3327400" y="4607601"/>
                <a:ext cx="558800" cy="5334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2E8BD208-F125-B419-77BE-4B18264339DA}"/>
                  </a:ext>
                </a:extLst>
              </p:cNvPr>
              <p:cNvCxnSpPr/>
              <p:nvPr/>
            </p:nvCxnSpPr>
            <p:spPr>
              <a:xfrm>
                <a:off x="3263900" y="5242604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Дуга 51">
                <a:extLst>
                  <a:ext uri="{FF2B5EF4-FFF2-40B4-BE49-F238E27FC236}">
                    <a16:creationId xmlns:a16="http://schemas.microsoft.com/office/drawing/2014/main" id="{1B8AE0CD-050F-D5CF-3F14-960095A5C98C}"/>
                  </a:ext>
                </a:extLst>
              </p:cNvPr>
              <p:cNvSpPr/>
              <p:nvPr/>
            </p:nvSpPr>
            <p:spPr>
              <a:xfrm rot="18266763">
                <a:off x="3294588" y="4319827"/>
                <a:ext cx="853024" cy="1108947"/>
              </a:xfrm>
              <a:prstGeom prst="arc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A3803AF1-E737-9641-02FB-67373B8C26D7}"/>
                  </a:ext>
                </a:extLst>
              </p:cNvPr>
              <p:cNvCxnSpPr/>
              <p:nvPr/>
            </p:nvCxnSpPr>
            <p:spPr>
              <a:xfrm>
                <a:off x="3263900" y="5306104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0754D62F-3D9F-E098-436E-063326D11480}"/>
                  </a:ext>
                </a:extLst>
              </p:cNvPr>
              <p:cNvSpPr/>
              <p:nvPr/>
            </p:nvSpPr>
            <p:spPr>
              <a:xfrm>
                <a:off x="3911600" y="4622780"/>
                <a:ext cx="5588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BA2BD616-77D6-8825-8252-1106B4925E29}"/>
                  </a:ext>
                </a:extLst>
              </p:cNvPr>
              <p:cNvCxnSpPr/>
              <p:nvPr/>
            </p:nvCxnSpPr>
            <p:spPr>
              <a:xfrm>
                <a:off x="4628138" y="4902984"/>
                <a:ext cx="29946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089E8CE-C99A-7D23-D25C-2C508A89FA4A}"/>
                  </a:ext>
                </a:extLst>
              </p:cNvPr>
              <p:cNvSpPr txBox="1"/>
              <p:nvPr/>
            </p:nvSpPr>
            <p:spPr>
              <a:xfrm>
                <a:off x="3276600" y="5620158"/>
                <a:ext cx="2908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др. форма слова;</a:t>
                </a:r>
              </a:p>
              <a:p>
                <a:pPr marL="342900" indent="-342900">
                  <a:buAutoNum type="arabicParenR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родств. слово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B6429A-1C77-EF3A-BB29-3A80384C7E18}"/>
                </a:ext>
              </a:extLst>
            </p:cNvPr>
            <p:cNvSpPr txBox="1"/>
            <p:nvPr/>
          </p:nvSpPr>
          <p:spPr>
            <a:xfrm>
              <a:off x="3922137" y="3479490"/>
              <a:ext cx="3672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с?н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   [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з?н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  [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?ств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60278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508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Синявская Елена Валентиновна</cp:lastModifiedBy>
  <cp:revision>45</cp:revision>
  <cp:lastPrinted>2022-01-13T14:31:19Z</cp:lastPrinted>
  <dcterms:created xsi:type="dcterms:W3CDTF">2022-01-13T13:40:39Z</dcterms:created>
  <dcterms:modified xsi:type="dcterms:W3CDTF">2023-03-24T13:00:04Z</dcterms:modified>
</cp:coreProperties>
</file>