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0" r:id="rId2"/>
    <p:sldId id="401" r:id="rId3"/>
    <p:sldId id="399" r:id="rId4"/>
    <p:sldId id="400" r:id="rId5"/>
    <p:sldId id="402" r:id="rId6"/>
    <p:sldId id="403" r:id="rId7"/>
    <p:sldId id="404" r:id="rId8"/>
    <p:sldId id="405" r:id="rId9"/>
    <p:sldId id="406" r:id="rId10"/>
    <p:sldId id="408" r:id="rId11"/>
    <p:sldId id="407" r:id="rId12"/>
    <p:sldId id="409" r:id="rId13"/>
    <p:sldId id="389" r:id="rId1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98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57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32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73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08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070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574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86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708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739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180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6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86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059897-7318-410C-BC14-637B463F1286}"/>
              </a:ext>
            </a:extLst>
          </p:cNvPr>
          <p:cNvSpPr txBox="1"/>
          <p:nvPr/>
        </p:nvSpPr>
        <p:spPr>
          <a:xfrm>
            <a:off x="1542473" y="2521059"/>
            <a:ext cx="8413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Модуль 2. Орфография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F43D8A-806D-4B5D-9E7C-5646B2F53584}"/>
              </a:ext>
            </a:extLst>
          </p:cNvPr>
          <p:cNvSpPr txBox="1"/>
          <p:nvPr/>
        </p:nvSpPr>
        <p:spPr>
          <a:xfrm>
            <a:off x="1002590" y="4446941"/>
            <a:ext cx="1261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Занятие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2F4CD7-DA46-451F-8876-FC9FA10FFC74}"/>
              </a:ext>
            </a:extLst>
          </p:cNvPr>
          <p:cNvSpPr txBox="1"/>
          <p:nvPr/>
        </p:nvSpPr>
        <p:spPr>
          <a:xfrm>
            <a:off x="4075074" y="5456651"/>
            <a:ext cx="7812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Синявская Елена Валентиновна, учитель начальных классов, </a:t>
            </a:r>
          </a:p>
          <a:p>
            <a:r>
              <a:rPr lang="ru-RU" dirty="0"/>
              <a:t>член регионального методического актива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5200F5CA-6EFE-762A-D7B7-0781D4E2C920}"/>
              </a:ext>
            </a:extLst>
          </p:cNvPr>
          <p:cNvSpPr txBox="1"/>
          <p:nvPr/>
        </p:nvSpPr>
        <p:spPr>
          <a:xfrm>
            <a:off x="2302101" y="4462330"/>
            <a:ext cx="765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Тема: «Орфограммы в  корнях слов. Буквы безударных гласных»</a:t>
            </a:r>
          </a:p>
        </p:txBody>
      </p:sp>
    </p:spTree>
    <p:extLst>
      <p:ext uri="{BB962C8B-B14F-4D97-AF65-F5344CB8AC3E}">
        <p14:creationId xmlns:p14="http://schemas.microsoft.com/office/powerpoint/2010/main" val="499761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1A11F3-2E94-EAA7-0DF4-E1F405F534E7}"/>
              </a:ext>
            </a:extLst>
          </p:cNvPr>
          <p:cNvSpPr txBox="1"/>
          <p:nvPr/>
        </p:nvSpPr>
        <p:spPr>
          <a:xfrm>
            <a:off x="1308100" y="1612900"/>
            <a:ext cx="9779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Правописание букв безударных гласных в корне слова, проверяемых ударением</a:t>
            </a:r>
          </a:p>
          <a:p>
            <a:endParaRPr lang="ru-RU" sz="3200" dirty="0"/>
          </a:p>
          <a:p>
            <a:r>
              <a:rPr lang="ru-RU" sz="3200" b="1" i="1" dirty="0">
                <a:solidFill>
                  <a:srgbClr val="FF0000"/>
                </a:solidFill>
              </a:rPr>
              <a:t>а, я, и, о, е</a:t>
            </a:r>
          </a:p>
        </p:txBody>
      </p:sp>
    </p:spTree>
    <p:extLst>
      <p:ext uri="{BB962C8B-B14F-4D97-AF65-F5344CB8AC3E}">
        <p14:creationId xmlns:p14="http://schemas.microsoft.com/office/powerpoint/2010/main" val="1770669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328944D-1C46-3F42-A5A3-223C1C5F5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564" y="2298701"/>
            <a:ext cx="4863252" cy="4559299"/>
          </a:xfrm>
          <a:prstGeom prst="rect">
            <a:avLst/>
          </a:prstGeom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13E6291C-A52B-2351-7950-037BE5B386F0}"/>
              </a:ext>
            </a:extLst>
          </p:cNvPr>
          <p:cNvGrpSpPr/>
          <p:nvPr/>
        </p:nvGrpSpPr>
        <p:grpSpPr>
          <a:xfrm>
            <a:off x="3619500" y="1057911"/>
            <a:ext cx="5930900" cy="5075388"/>
            <a:chOff x="3619500" y="1057911"/>
            <a:chExt cx="5930900" cy="5075388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6D693545-90C9-C1A8-0999-09A2BC1DD9A8}"/>
                </a:ext>
              </a:extLst>
            </p:cNvPr>
            <p:cNvGrpSpPr/>
            <p:nvPr/>
          </p:nvGrpSpPr>
          <p:grpSpPr>
            <a:xfrm>
              <a:off x="3619500" y="1057911"/>
              <a:ext cx="5930900" cy="5075388"/>
              <a:chOff x="2438400" y="1045211"/>
              <a:chExt cx="5930900" cy="5075388"/>
            </a:xfrm>
          </p:grpSpPr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15A54341-3A5C-5CAF-2FCE-1C0578F27FED}"/>
                  </a:ext>
                </a:extLst>
              </p:cNvPr>
              <p:cNvSpPr/>
              <p:nvPr/>
            </p:nvSpPr>
            <p:spPr>
              <a:xfrm>
                <a:off x="4800600" y="1244600"/>
                <a:ext cx="787400" cy="8001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" name="Дуга 2">
                <a:extLst>
                  <a:ext uri="{FF2B5EF4-FFF2-40B4-BE49-F238E27FC236}">
                    <a16:creationId xmlns:a16="http://schemas.microsoft.com/office/drawing/2014/main" id="{760E3FF2-24DB-5E31-2757-C60811133F0B}"/>
                  </a:ext>
                </a:extLst>
              </p:cNvPr>
              <p:cNvSpPr/>
              <p:nvPr/>
            </p:nvSpPr>
            <p:spPr>
              <a:xfrm rot="19358122">
                <a:off x="4366329" y="1045211"/>
                <a:ext cx="1465443" cy="1198877"/>
              </a:xfrm>
              <a:prstGeom prst="arc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" name="Прямая со стрелкой 4">
                <a:extLst>
                  <a:ext uri="{FF2B5EF4-FFF2-40B4-BE49-F238E27FC236}">
                    <a16:creationId xmlns:a16="http://schemas.microsoft.com/office/drawing/2014/main" id="{A3C64A46-7583-E613-A316-97C746E067CF}"/>
                  </a:ext>
                </a:extLst>
              </p:cNvPr>
              <p:cNvCxnSpPr/>
              <p:nvPr/>
            </p:nvCxnSpPr>
            <p:spPr>
              <a:xfrm flipH="1">
                <a:off x="3848100" y="2191282"/>
                <a:ext cx="952500" cy="52105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Прямая со стрелкой 5">
                <a:extLst>
                  <a:ext uri="{FF2B5EF4-FFF2-40B4-BE49-F238E27FC236}">
                    <a16:creationId xmlns:a16="http://schemas.microsoft.com/office/drawing/2014/main" id="{DC0F3729-710E-C9A8-3C29-546796B238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8951" y="2191282"/>
                <a:ext cx="952500" cy="52105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>
                <a:extLst>
                  <a:ext uri="{FF2B5EF4-FFF2-40B4-BE49-F238E27FC236}">
                    <a16:creationId xmlns:a16="http://schemas.microsoft.com/office/drawing/2014/main" id="{F510787E-98C8-26FC-74AF-1370596678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18050" y="2171700"/>
                <a:ext cx="882651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306CA02-328D-7D6C-8C34-817BDA517B94}"/>
                  </a:ext>
                </a:extLst>
              </p:cNvPr>
              <p:cNvSpPr txBox="1"/>
              <p:nvPr/>
            </p:nvSpPr>
            <p:spPr>
              <a:xfrm>
                <a:off x="3321050" y="2565755"/>
                <a:ext cx="9525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[</a:t>
                </a:r>
                <a:r>
                  <a:rPr lang="ru-RU" sz="3200" dirty="0"/>
                  <a:t>а</a:t>
                </a:r>
                <a:r>
                  <a:rPr lang="en-US" sz="3200" dirty="0"/>
                  <a:t>]</a:t>
                </a:r>
                <a:endParaRPr lang="ru-RU" sz="320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1C227D-0E31-E5F5-BD13-493BE586A9A0}"/>
                  </a:ext>
                </a:extLst>
              </p:cNvPr>
              <p:cNvSpPr txBox="1"/>
              <p:nvPr/>
            </p:nvSpPr>
            <p:spPr>
              <a:xfrm>
                <a:off x="6438902" y="2592506"/>
                <a:ext cx="9525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[</a:t>
                </a:r>
                <a:r>
                  <a:rPr lang="ru-RU" sz="3200" dirty="0"/>
                  <a:t>и</a:t>
                </a:r>
                <a:r>
                  <a:rPr lang="en-US" sz="3200" dirty="0"/>
                  <a:t>]</a:t>
                </a:r>
                <a:endParaRPr lang="ru-RU" sz="3200" dirty="0"/>
              </a:p>
            </p:txBody>
          </p:sp>
          <p:cxnSp>
            <p:nvCxnSpPr>
              <p:cNvPr id="13" name="Прямая со стрелкой 12">
                <a:extLst>
                  <a:ext uri="{FF2B5EF4-FFF2-40B4-BE49-F238E27FC236}">
                    <a16:creationId xmlns:a16="http://schemas.microsoft.com/office/drawing/2014/main" id="{C522E277-1235-70F0-32D1-8C4AC34F484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48000" y="3054748"/>
                <a:ext cx="409575" cy="27265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 стрелкой 14">
                <a:extLst>
                  <a:ext uri="{FF2B5EF4-FFF2-40B4-BE49-F238E27FC236}">
                    <a16:creationId xmlns:a16="http://schemas.microsoft.com/office/drawing/2014/main" id="{D545CBAD-8512-5CBB-089E-DFEF8289B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35400" y="3054748"/>
                <a:ext cx="409575" cy="27265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 стрелкой 15">
                <a:extLst>
                  <a:ext uri="{FF2B5EF4-FFF2-40B4-BE49-F238E27FC236}">
                    <a16:creationId xmlns:a16="http://schemas.microsoft.com/office/drawing/2014/main" id="{749BD9E0-41FC-7E14-63DA-4F380CEDD51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97600" y="3080148"/>
                <a:ext cx="409575" cy="27265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 стрелкой 16">
                <a:extLst>
                  <a:ext uri="{FF2B5EF4-FFF2-40B4-BE49-F238E27FC236}">
                    <a16:creationId xmlns:a16="http://schemas.microsoft.com/office/drawing/2014/main" id="{78128AF3-7DF3-8E51-3F53-4381CF0032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84975" y="3067448"/>
                <a:ext cx="22227" cy="47357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>
                <a:extLst>
                  <a:ext uri="{FF2B5EF4-FFF2-40B4-BE49-F238E27FC236}">
                    <a16:creationId xmlns:a16="http://schemas.microsoft.com/office/drawing/2014/main" id="{982B2F02-BE89-6B78-AF02-9EC8D988CF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2300" y="3092848"/>
                <a:ext cx="409575" cy="27265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7B2F8C6-F18F-B8D9-3EC6-01C41825D321}"/>
                  </a:ext>
                </a:extLst>
              </p:cNvPr>
              <p:cNvSpPr txBox="1"/>
              <p:nvPr/>
            </p:nvSpPr>
            <p:spPr>
              <a:xfrm>
                <a:off x="2803519" y="3092848"/>
                <a:ext cx="6222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dirty="0"/>
                  <a:t>а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8FCDE9B-3970-CF49-AF91-305F1F85D801}"/>
                  </a:ext>
                </a:extLst>
              </p:cNvPr>
              <p:cNvSpPr txBox="1"/>
              <p:nvPr/>
            </p:nvSpPr>
            <p:spPr>
              <a:xfrm>
                <a:off x="4098925" y="3054748"/>
                <a:ext cx="6222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dirty="0"/>
                  <a:t>о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9D5AD6C-D98A-858A-3378-D0C2BC48AF95}"/>
                  </a:ext>
                </a:extLst>
              </p:cNvPr>
              <p:cNvSpPr txBox="1"/>
              <p:nvPr/>
            </p:nvSpPr>
            <p:spPr>
              <a:xfrm>
                <a:off x="5865824" y="3113561"/>
                <a:ext cx="6222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dirty="0"/>
                  <a:t>и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3EE3B7-95E3-F95F-132E-D62D8E2E0A0D}"/>
                  </a:ext>
                </a:extLst>
              </p:cNvPr>
              <p:cNvSpPr txBox="1"/>
              <p:nvPr/>
            </p:nvSpPr>
            <p:spPr>
              <a:xfrm>
                <a:off x="6610350" y="3334905"/>
                <a:ext cx="6222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dirty="0"/>
                  <a:t>е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6706BB7-43DC-7BF7-54D0-CC651431665F}"/>
                  </a:ext>
                </a:extLst>
              </p:cNvPr>
              <p:cNvSpPr txBox="1"/>
              <p:nvPr/>
            </p:nvSpPr>
            <p:spPr>
              <a:xfrm>
                <a:off x="7254879" y="3092848"/>
                <a:ext cx="6222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dirty="0"/>
                  <a:t>я</a:t>
                </a:r>
              </a:p>
            </p:txBody>
          </p:sp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E83DFBC4-6CFF-4DDD-5AD3-EE12BB4E2267}"/>
                  </a:ext>
                </a:extLst>
              </p:cNvPr>
              <p:cNvSpPr/>
              <p:nvPr/>
            </p:nvSpPr>
            <p:spPr>
              <a:xfrm>
                <a:off x="3422641" y="3816393"/>
                <a:ext cx="787400" cy="8001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76FEBF2C-540C-6BA7-D627-71AA89C3F7B8}"/>
                  </a:ext>
                </a:extLst>
              </p:cNvPr>
              <p:cNvSpPr/>
              <p:nvPr/>
            </p:nvSpPr>
            <p:spPr>
              <a:xfrm>
                <a:off x="5783272" y="3840442"/>
                <a:ext cx="787400" cy="8001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8" name="Прямая соединительная линия 27">
                <a:extLst>
                  <a:ext uri="{FF2B5EF4-FFF2-40B4-BE49-F238E27FC236}">
                    <a16:creationId xmlns:a16="http://schemas.microsoft.com/office/drawing/2014/main" id="{0B634070-3575-D3FD-BB48-0AEB6207B7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75015" y="4775200"/>
                <a:ext cx="882651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>
                <a:extLst>
                  <a:ext uri="{FF2B5EF4-FFF2-40B4-BE49-F238E27FC236}">
                    <a16:creationId xmlns:a16="http://schemas.microsoft.com/office/drawing/2014/main" id="{0C74434E-D467-23C3-C8CD-C91445348E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75014" y="4864100"/>
                <a:ext cx="882651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>
                <a:extLst>
                  <a:ext uri="{FF2B5EF4-FFF2-40B4-BE49-F238E27FC236}">
                    <a16:creationId xmlns:a16="http://schemas.microsoft.com/office/drawing/2014/main" id="{19E03259-63C8-41C7-9857-D2AA534D0D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6274" y="4737100"/>
                <a:ext cx="882651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>
                <a:extLst>
                  <a:ext uri="{FF2B5EF4-FFF2-40B4-BE49-F238E27FC236}">
                    <a16:creationId xmlns:a16="http://schemas.microsoft.com/office/drawing/2014/main" id="{097395DD-CF9C-E61B-BFAC-BD510C467E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57724" y="4216443"/>
                <a:ext cx="882651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53BA2FE-8EB7-05B8-D84E-AC7AC904AF12}"/>
                  </a:ext>
                </a:extLst>
              </p:cNvPr>
              <p:cNvSpPr txBox="1"/>
              <p:nvPr/>
            </p:nvSpPr>
            <p:spPr>
              <a:xfrm>
                <a:off x="2438400" y="5043381"/>
                <a:ext cx="59309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arenR"/>
                </a:pPr>
                <a:r>
                  <a:rPr lang="ru-RU" sz="3200" dirty="0"/>
                  <a:t> др. форма слова;</a:t>
                </a:r>
              </a:p>
              <a:p>
                <a:pPr marL="342900" indent="-342900">
                  <a:buAutoNum type="arabicParenR"/>
                </a:pPr>
                <a:r>
                  <a:rPr lang="ru-RU" sz="3200" dirty="0"/>
                  <a:t> родств. слово</a:t>
                </a:r>
              </a:p>
            </p:txBody>
          </p:sp>
        </p:grpSp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id="{504BC596-662E-124A-4E21-A72152E77328}"/>
                </a:ext>
              </a:extLst>
            </p:cNvPr>
            <p:cNvCxnSpPr/>
            <p:nvPr/>
          </p:nvCxnSpPr>
          <p:spPr>
            <a:xfrm flipH="1">
              <a:off x="5016500" y="3631249"/>
              <a:ext cx="152400" cy="16005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7005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F20D9E-6430-E4E9-37D5-5E1E709186D5}"/>
              </a:ext>
            </a:extLst>
          </p:cNvPr>
          <p:cNvSpPr txBox="1"/>
          <p:nvPr/>
        </p:nvSpPr>
        <p:spPr>
          <a:xfrm>
            <a:off x="2019300" y="1283732"/>
            <a:ext cx="793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Обобщенные орфографические умения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C4B359-85D8-B71D-23A0-37062B6592AD}"/>
              </a:ext>
            </a:extLst>
          </p:cNvPr>
          <p:cNvSpPr txBox="1"/>
          <p:nvPr/>
        </p:nvSpPr>
        <p:spPr>
          <a:xfrm>
            <a:off x="704850" y="2034838"/>
            <a:ext cx="107823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умение обнаруживать орфограммы;</a:t>
            </a:r>
          </a:p>
          <a:p>
            <a:pPr marL="342900" indent="-342900">
              <a:buAutoNum type="arabicParenR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умение определять тип орфограммы и выбирать способ ее проверки;</a:t>
            </a:r>
          </a:p>
          <a:p>
            <a:pPr marL="342900" indent="-342900">
              <a:buAutoNum type="arabicParenR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умение проверять орфограмму по словарю или по правилу;</a:t>
            </a:r>
          </a:p>
          <a:p>
            <a:pPr marL="342900" indent="-342900">
              <a:buAutoNum type="arabicParenR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умение контролировать орфографическую правильность письма.</a:t>
            </a:r>
          </a:p>
        </p:txBody>
      </p:sp>
    </p:spTree>
    <p:extLst>
      <p:ext uri="{BB962C8B-B14F-4D97-AF65-F5344CB8AC3E}">
        <p14:creationId xmlns:p14="http://schemas.microsoft.com/office/powerpoint/2010/main" val="1398144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459B361-BA9C-4183-B241-CCF07D5DBF19}"/>
              </a:ext>
            </a:extLst>
          </p:cNvPr>
          <p:cNvSpPr/>
          <p:nvPr/>
        </p:nvSpPr>
        <p:spPr>
          <a:xfrm>
            <a:off x="2705488" y="1409467"/>
            <a:ext cx="6781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Спасибо за внимание!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7D2940B-E709-9EB4-7B4E-3D5B83241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5721" y="1409467"/>
            <a:ext cx="561975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360EF7-04C7-6CAB-BED0-CECA93730AE5}"/>
              </a:ext>
            </a:extLst>
          </p:cNvPr>
          <p:cNvSpPr txBox="1"/>
          <p:nvPr/>
        </p:nvSpPr>
        <p:spPr>
          <a:xfrm>
            <a:off x="3403601" y="4202038"/>
            <a:ext cx="7983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sinyavskaya_ev@school-president.ru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9841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0161F2-B667-8979-94DD-2614E2DA6C79}"/>
              </a:ext>
            </a:extLst>
          </p:cNvPr>
          <p:cNvSpPr txBox="1"/>
          <p:nvPr/>
        </p:nvSpPr>
        <p:spPr>
          <a:xfrm>
            <a:off x="939800" y="2044700"/>
            <a:ext cx="848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система правил написания слов.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93EE29-9499-F72A-9F32-1E273014FF78}"/>
              </a:ext>
            </a:extLst>
          </p:cNvPr>
          <p:cNvSpPr txBox="1"/>
          <p:nvPr/>
        </p:nvSpPr>
        <p:spPr>
          <a:xfrm>
            <a:off x="774700" y="3048000"/>
            <a:ext cx="1125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Орфограмма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такое написание слова, которое выбирается из ряда возможных и отвечает определенному орфографическому правилу.</a:t>
            </a:r>
          </a:p>
        </p:txBody>
      </p:sp>
    </p:spTree>
    <p:extLst>
      <p:ext uri="{BB962C8B-B14F-4D97-AF65-F5344CB8AC3E}">
        <p14:creationId xmlns:p14="http://schemas.microsoft.com/office/powerpoint/2010/main" val="3337307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C6A580E-2065-5624-8E30-F7946130000B}"/>
              </a:ext>
            </a:extLst>
          </p:cNvPr>
          <p:cNvGrpSpPr/>
          <p:nvPr/>
        </p:nvGrpSpPr>
        <p:grpSpPr>
          <a:xfrm>
            <a:off x="2226786" y="1126067"/>
            <a:ext cx="7738427" cy="3931829"/>
            <a:chOff x="2124981" y="2015067"/>
            <a:chExt cx="7738427" cy="3931829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A18F9886-D498-ADEE-A0E1-C9301D1C4CDB}"/>
                </a:ext>
              </a:extLst>
            </p:cNvPr>
            <p:cNvGrpSpPr/>
            <p:nvPr/>
          </p:nvGrpSpPr>
          <p:grpSpPr>
            <a:xfrm>
              <a:off x="2980266" y="2015067"/>
              <a:ext cx="5554133" cy="584775"/>
              <a:chOff x="2980266" y="2015067"/>
              <a:chExt cx="5554133" cy="584775"/>
            </a:xfrm>
          </p:grpSpPr>
          <p:sp>
            <p:nvSpPr>
              <p:cNvPr id="3" name="Прямоугольник: скругленные углы 2">
                <a:extLst>
                  <a:ext uri="{FF2B5EF4-FFF2-40B4-BE49-F238E27FC236}">
                    <a16:creationId xmlns:a16="http://schemas.microsoft.com/office/drawing/2014/main" id="{4A15B4C1-3CC1-E809-80F8-BAFBDEE0E5CE}"/>
                  </a:ext>
                </a:extLst>
              </p:cNvPr>
              <p:cNvSpPr/>
              <p:nvPr/>
            </p:nvSpPr>
            <p:spPr>
              <a:xfrm>
                <a:off x="2980266" y="2015067"/>
                <a:ext cx="5554133" cy="58477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64DC2FA-942C-1E0C-056B-D7B5E4CCF3F9}"/>
                  </a:ext>
                </a:extLst>
              </p:cNvPr>
              <p:cNvSpPr txBox="1"/>
              <p:nvPr/>
            </p:nvSpPr>
            <p:spPr>
              <a:xfrm>
                <a:off x="3149600" y="2015067"/>
                <a:ext cx="52154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/>
                  <a:t>орфограммы в корне слова </a:t>
                </a:r>
              </a:p>
            </p:txBody>
          </p:sp>
        </p:grpSp>
        <p:cxnSp>
          <p:nvCxnSpPr>
            <p:cNvPr id="6" name="Прямая со стрелкой 5">
              <a:extLst>
                <a:ext uri="{FF2B5EF4-FFF2-40B4-BE49-F238E27FC236}">
                  <a16:creationId xmlns:a16="http://schemas.microsoft.com/office/drawing/2014/main" id="{DED64EB9-51E3-2BA7-B34B-24873B6365DD}"/>
                </a:ext>
              </a:extLst>
            </p:cNvPr>
            <p:cNvCxnSpPr/>
            <p:nvPr/>
          </p:nvCxnSpPr>
          <p:spPr>
            <a:xfrm flipH="1">
              <a:off x="3776133" y="2599842"/>
              <a:ext cx="1066800" cy="6852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>
              <a:extLst>
                <a:ext uri="{FF2B5EF4-FFF2-40B4-BE49-F238E27FC236}">
                  <a16:creationId xmlns:a16="http://schemas.microsoft.com/office/drawing/2014/main" id="{EA9C8FA1-9F67-744A-1C8C-1484957BA10B}"/>
                </a:ext>
              </a:extLst>
            </p:cNvPr>
            <p:cNvCxnSpPr>
              <a:cxnSpLocks/>
            </p:cNvCxnSpPr>
            <p:nvPr/>
          </p:nvCxnSpPr>
          <p:spPr>
            <a:xfrm>
              <a:off x="6553200" y="2599842"/>
              <a:ext cx="1066800" cy="6852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C7B4216D-1EB0-9A1E-8500-DFDFEE2BD132}"/>
                </a:ext>
              </a:extLst>
            </p:cNvPr>
            <p:cNvGrpSpPr/>
            <p:nvPr/>
          </p:nvGrpSpPr>
          <p:grpSpPr>
            <a:xfrm>
              <a:off x="4364181" y="4746567"/>
              <a:ext cx="3475128" cy="1200329"/>
              <a:chOff x="1960471" y="3429000"/>
              <a:chExt cx="3475128" cy="1200329"/>
            </a:xfrm>
          </p:grpSpPr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1DE8D461-9DF6-DEE5-110F-A89F91642F8A}"/>
                  </a:ext>
                </a:extLst>
              </p:cNvPr>
              <p:cNvSpPr/>
              <p:nvPr/>
            </p:nvSpPr>
            <p:spPr>
              <a:xfrm>
                <a:off x="1960471" y="3429000"/>
                <a:ext cx="3153396" cy="1200329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D66C26-08C5-EBB5-87F1-7D33F034DBA0}"/>
                  </a:ext>
                </a:extLst>
              </p:cNvPr>
              <p:cNvSpPr txBox="1"/>
              <p:nvPr/>
            </p:nvSpPr>
            <p:spPr>
              <a:xfrm>
                <a:off x="2302932" y="3429000"/>
                <a:ext cx="313266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/>
                  <a:t>буквы парных по глухости/звонкости согласных</a:t>
                </a:r>
              </a:p>
            </p:txBody>
          </p:sp>
        </p:grp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C6CA864D-A72C-D368-8ABF-D74707C9DCF4}"/>
                </a:ext>
              </a:extLst>
            </p:cNvPr>
            <p:cNvGrpSpPr/>
            <p:nvPr/>
          </p:nvGrpSpPr>
          <p:grpSpPr>
            <a:xfrm>
              <a:off x="6299199" y="3356110"/>
              <a:ext cx="3564209" cy="830997"/>
              <a:chOff x="2116667" y="3366798"/>
              <a:chExt cx="3132667" cy="709178"/>
            </a:xfrm>
          </p:grpSpPr>
          <p:sp>
            <p:nvSpPr>
              <p:cNvPr id="12" name="Прямоугольник: скругленные углы 11">
                <a:extLst>
                  <a:ext uri="{FF2B5EF4-FFF2-40B4-BE49-F238E27FC236}">
                    <a16:creationId xmlns:a16="http://schemas.microsoft.com/office/drawing/2014/main" id="{FE0168AE-2482-6D38-4F75-37FA89A56B7B}"/>
                  </a:ext>
                </a:extLst>
              </p:cNvPr>
              <p:cNvSpPr/>
              <p:nvPr/>
            </p:nvSpPr>
            <p:spPr>
              <a:xfrm>
                <a:off x="2116667" y="3429000"/>
                <a:ext cx="2997200" cy="584775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EF8E202-3EAE-51D1-20A0-85C851371152}"/>
                  </a:ext>
                </a:extLst>
              </p:cNvPr>
              <p:cNvSpPr txBox="1"/>
              <p:nvPr/>
            </p:nvSpPr>
            <p:spPr>
              <a:xfrm>
                <a:off x="2116667" y="3366798"/>
                <a:ext cx="3132667" cy="7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/>
                  <a:t>буквы непроизносимых согласных</a:t>
                </a:r>
              </a:p>
            </p:txBody>
          </p:sp>
        </p:grpSp>
        <p:cxnSp>
          <p:nvCxnSpPr>
            <p:cNvPr id="14" name="Прямая со стрелкой 13"/>
            <p:cNvCxnSpPr>
              <a:stCxn id="2" idx="2"/>
            </p:cNvCxnSpPr>
            <p:nvPr/>
          </p:nvCxnSpPr>
          <p:spPr>
            <a:xfrm>
              <a:off x="5757334" y="2599842"/>
              <a:ext cx="58495" cy="21467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C7B4216D-1EB0-9A1E-8500-DFDFEE2BD132}"/>
                </a:ext>
              </a:extLst>
            </p:cNvPr>
            <p:cNvGrpSpPr/>
            <p:nvPr/>
          </p:nvGrpSpPr>
          <p:grpSpPr>
            <a:xfrm>
              <a:off x="2124981" y="3346412"/>
              <a:ext cx="3390668" cy="830997"/>
              <a:chOff x="2044931" y="3429000"/>
              <a:chExt cx="3390668" cy="830997"/>
            </a:xfrm>
          </p:grpSpPr>
          <p:sp>
            <p:nvSpPr>
              <p:cNvPr id="17" name="Прямоугольник: скругленные углы 8">
                <a:extLst>
                  <a:ext uri="{FF2B5EF4-FFF2-40B4-BE49-F238E27FC236}">
                    <a16:creationId xmlns:a16="http://schemas.microsoft.com/office/drawing/2014/main" id="{1DE8D461-9DF6-DEE5-110F-A89F91642F8A}"/>
                  </a:ext>
                </a:extLst>
              </p:cNvPr>
              <p:cNvSpPr/>
              <p:nvPr/>
            </p:nvSpPr>
            <p:spPr>
              <a:xfrm>
                <a:off x="2044931" y="3429000"/>
                <a:ext cx="3068936" cy="83099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9D66C26-08C5-EBB5-87F1-7D33F034DBA0}"/>
                  </a:ext>
                </a:extLst>
              </p:cNvPr>
              <p:cNvSpPr txBox="1"/>
              <p:nvPr/>
            </p:nvSpPr>
            <p:spPr>
              <a:xfrm>
                <a:off x="2302932" y="3429000"/>
                <a:ext cx="31326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/>
                  <a:t>буквы безударных гласных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8982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18F9886-D498-ADEE-A0E1-C9301D1C4CDB}"/>
              </a:ext>
            </a:extLst>
          </p:cNvPr>
          <p:cNvGrpSpPr/>
          <p:nvPr/>
        </p:nvGrpSpPr>
        <p:grpSpPr>
          <a:xfrm>
            <a:off x="2980266" y="2015067"/>
            <a:ext cx="5554133" cy="584775"/>
            <a:chOff x="2980266" y="2015067"/>
            <a:chExt cx="5554133" cy="584775"/>
          </a:xfrm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4A15B4C1-3CC1-E809-80F8-BAFBDEE0E5CE}"/>
                </a:ext>
              </a:extLst>
            </p:cNvPr>
            <p:cNvSpPr/>
            <p:nvPr/>
          </p:nvSpPr>
          <p:spPr>
            <a:xfrm>
              <a:off x="2980266" y="2015067"/>
              <a:ext cx="5554133" cy="58477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64DC2FA-942C-1E0C-056B-D7B5E4CCF3F9}"/>
                </a:ext>
              </a:extLst>
            </p:cNvPr>
            <p:cNvSpPr txBox="1"/>
            <p:nvPr/>
          </p:nvSpPr>
          <p:spPr>
            <a:xfrm>
              <a:off x="3149600" y="2015067"/>
              <a:ext cx="52154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/>
                <a:t>орфограммы </a:t>
              </a:r>
              <a:r>
                <a:rPr lang="ru-RU" sz="3200" dirty="0"/>
                <a:t>в корне слова </a:t>
              </a:r>
            </a:p>
          </p:txBody>
        </p:sp>
      </p:grp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DED64EB9-51E3-2BA7-B34B-24873B6365DD}"/>
              </a:ext>
            </a:extLst>
          </p:cNvPr>
          <p:cNvCxnSpPr/>
          <p:nvPr/>
        </p:nvCxnSpPr>
        <p:spPr>
          <a:xfrm flipH="1">
            <a:off x="3776133" y="2599842"/>
            <a:ext cx="1066800" cy="6852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EA9C8FA1-9F67-744A-1C8C-1484957BA10B}"/>
              </a:ext>
            </a:extLst>
          </p:cNvPr>
          <p:cNvCxnSpPr>
            <a:cxnSpLocks/>
          </p:cNvCxnSpPr>
          <p:nvPr/>
        </p:nvCxnSpPr>
        <p:spPr>
          <a:xfrm>
            <a:off x="6553200" y="2599842"/>
            <a:ext cx="1066800" cy="6852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7B4216D-1EB0-9A1E-8500-DFDFEE2BD132}"/>
              </a:ext>
            </a:extLst>
          </p:cNvPr>
          <p:cNvGrpSpPr/>
          <p:nvPr/>
        </p:nvGrpSpPr>
        <p:grpSpPr>
          <a:xfrm>
            <a:off x="2116667" y="3429000"/>
            <a:ext cx="3318932" cy="584775"/>
            <a:chOff x="2116667" y="3429000"/>
            <a:chExt cx="3318932" cy="584775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1DE8D461-9DF6-DEE5-110F-A89F91642F8A}"/>
                </a:ext>
              </a:extLst>
            </p:cNvPr>
            <p:cNvSpPr/>
            <p:nvPr/>
          </p:nvSpPr>
          <p:spPr>
            <a:xfrm>
              <a:off x="2116667" y="3429000"/>
              <a:ext cx="2997200" cy="58477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D66C26-08C5-EBB5-87F1-7D33F034DBA0}"/>
                </a:ext>
              </a:extLst>
            </p:cNvPr>
            <p:cNvSpPr txBox="1"/>
            <p:nvPr/>
          </p:nvSpPr>
          <p:spPr>
            <a:xfrm>
              <a:off x="2302932" y="3429000"/>
              <a:ext cx="31326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/>
                <a:t>проверяемые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6CA864D-A72C-D368-8ABF-D74707C9DCF4}"/>
              </a:ext>
            </a:extLst>
          </p:cNvPr>
          <p:cNvGrpSpPr/>
          <p:nvPr/>
        </p:nvGrpSpPr>
        <p:grpSpPr>
          <a:xfrm>
            <a:off x="6299199" y="3429000"/>
            <a:ext cx="3776133" cy="685225"/>
            <a:chOff x="2116667" y="3429000"/>
            <a:chExt cx="3318932" cy="584775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FE0168AE-2482-6D38-4F75-37FA89A56B7B}"/>
                </a:ext>
              </a:extLst>
            </p:cNvPr>
            <p:cNvSpPr/>
            <p:nvPr/>
          </p:nvSpPr>
          <p:spPr>
            <a:xfrm>
              <a:off x="2116667" y="3429000"/>
              <a:ext cx="2997200" cy="58477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EF8E202-3EAE-51D1-20A0-85C851371152}"/>
                </a:ext>
              </a:extLst>
            </p:cNvPr>
            <p:cNvSpPr txBox="1"/>
            <p:nvPr/>
          </p:nvSpPr>
          <p:spPr>
            <a:xfrm>
              <a:off x="2302932" y="3429000"/>
              <a:ext cx="31326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/>
                <a:t>непроверяемые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8659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9274CA-3ECF-74ED-5DEC-37058AA4132E}"/>
              </a:ext>
            </a:extLst>
          </p:cNvPr>
          <p:cNvSpPr txBox="1"/>
          <p:nvPr/>
        </p:nvSpPr>
        <p:spPr>
          <a:xfrm>
            <a:off x="1003300" y="1473200"/>
            <a:ext cx="972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Орфографический навык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это автоматизированный компонент письменной речи, который</a:t>
            </a:r>
          </a:p>
          <a:p>
            <a:pPr marL="285750" indent="-285750"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возникает на основе сознательного действия по поиску правильного варианта написания;</a:t>
            </a:r>
          </a:p>
          <a:p>
            <a:pPr marL="285750" indent="-285750"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 в процессе упражнений автоматизируется.</a:t>
            </a:r>
          </a:p>
        </p:txBody>
      </p:sp>
    </p:spTree>
    <p:extLst>
      <p:ext uri="{BB962C8B-B14F-4D97-AF65-F5344CB8AC3E}">
        <p14:creationId xmlns:p14="http://schemas.microsoft.com/office/powerpoint/2010/main" val="367236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AA99F9-D4C9-DDD0-FABA-B1C948685AB3}"/>
              </a:ext>
            </a:extLst>
          </p:cNvPr>
          <p:cNvSpPr txBox="1"/>
          <p:nvPr/>
        </p:nvSpPr>
        <p:spPr>
          <a:xfrm>
            <a:off x="2336800" y="1333500"/>
            <a:ext cx="840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орфографической задачи: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CA2498-DFB2-F671-3DCF-E8BA7D63E7A6}"/>
              </a:ext>
            </a:extLst>
          </p:cNvPr>
          <p:cNvSpPr txBox="1"/>
          <p:nvPr/>
        </p:nvSpPr>
        <p:spPr>
          <a:xfrm>
            <a:off x="558800" y="2362200"/>
            <a:ext cx="1008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обнаружение орфограммы по общим опознавательным признакам;</a:t>
            </a:r>
          </a:p>
          <a:p>
            <a:pPr marL="285750" indent="-285750"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типа орфограммы по частным признакам.</a:t>
            </a:r>
          </a:p>
        </p:txBody>
      </p:sp>
    </p:spTree>
    <p:extLst>
      <p:ext uri="{BB962C8B-B14F-4D97-AF65-F5344CB8AC3E}">
        <p14:creationId xmlns:p14="http://schemas.microsoft.com/office/powerpoint/2010/main" val="400857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DC4F4D-1185-FB77-3F0D-70F03F98CF46}"/>
              </a:ext>
            </a:extLst>
          </p:cNvPr>
          <p:cNvSpPr txBox="1"/>
          <p:nvPr/>
        </p:nvSpPr>
        <p:spPr>
          <a:xfrm>
            <a:off x="2057400" y="1193800"/>
            <a:ext cx="727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орфографической задачи: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E8F44A-A24D-6111-53A4-09EFB0376C54}"/>
              </a:ext>
            </a:extLst>
          </p:cNvPr>
          <p:cNvSpPr txBox="1"/>
          <p:nvPr/>
        </p:nvSpPr>
        <p:spPr>
          <a:xfrm>
            <a:off x="647700" y="2397948"/>
            <a:ext cx="11328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способа проверки;</a:t>
            </a:r>
          </a:p>
          <a:p>
            <a:pPr marL="285750" indent="-285750"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установление последовательности проверки в общем виде;</a:t>
            </a:r>
          </a:p>
          <a:p>
            <a:pPr marL="285750" indent="-285750"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правила;</a:t>
            </a:r>
          </a:p>
          <a:p>
            <a:pPr marL="285750" indent="-285750"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написание буквы-орфограммы.</a:t>
            </a:r>
          </a:p>
        </p:txBody>
      </p:sp>
    </p:spTree>
    <p:extLst>
      <p:ext uri="{BB962C8B-B14F-4D97-AF65-F5344CB8AC3E}">
        <p14:creationId xmlns:p14="http://schemas.microsoft.com/office/powerpoint/2010/main" val="3000654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6782EE-A5E4-14D6-F828-FD8BD5A098E4}"/>
              </a:ext>
            </a:extLst>
          </p:cNvPr>
          <p:cNvSpPr txBox="1"/>
          <p:nvPr/>
        </p:nvSpPr>
        <p:spPr>
          <a:xfrm>
            <a:off x="4622800" y="330200"/>
            <a:ext cx="147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п(?)так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08D10C-F2A6-08C2-3C82-69A99FA937BD}"/>
              </a:ext>
            </a:extLst>
          </p:cNvPr>
          <p:cNvSpPr txBox="1"/>
          <p:nvPr/>
        </p:nvSpPr>
        <p:spPr>
          <a:xfrm>
            <a:off x="533400" y="1689100"/>
            <a:ext cx="10782300" cy="391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орфографической задачи: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услышать безударный гласный звук в первом слоге и осознать, что в этом месте есть выбор между буквами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т.е. орфограмма;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определить, что безударный гласный находится в корне слова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12929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7DE91C-0D32-197B-91AD-1C0196DADD8B}"/>
              </a:ext>
            </a:extLst>
          </p:cNvPr>
          <p:cNvSpPr txBox="1"/>
          <p:nvPr/>
        </p:nvSpPr>
        <p:spPr>
          <a:xfrm>
            <a:off x="609600" y="975025"/>
            <a:ext cx="10541000" cy="5219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 орфографической задачи</a:t>
            </a:r>
            <a:endParaRPr lang="ru-RU" sz="32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осознать, что для выбора буквы можно применить правило проверки безударных гласных в корне слова;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вспомнить правило;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выполнить проверки: найти среди форм данного слова и однокоренных слов проверочное слово, услышать под ударением звук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[а]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осознать, что после мягкого согласного он будет обозначен буквой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написать букву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слове 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пятак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5E9CFD-40B8-5EF8-D6DC-72FD7EE50E41}"/>
              </a:ext>
            </a:extLst>
          </p:cNvPr>
          <p:cNvSpPr txBox="1"/>
          <p:nvPr/>
        </p:nvSpPr>
        <p:spPr>
          <a:xfrm>
            <a:off x="4851400" y="0"/>
            <a:ext cx="147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п(?)так</a:t>
            </a:r>
          </a:p>
        </p:txBody>
      </p:sp>
    </p:spTree>
    <p:extLst>
      <p:ext uri="{BB962C8B-B14F-4D97-AF65-F5344CB8AC3E}">
        <p14:creationId xmlns:p14="http://schemas.microsoft.com/office/powerpoint/2010/main" val="1997277408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</TotalTime>
  <Words>350</Words>
  <Application>Microsoft Office PowerPoint</Application>
  <PresentationFormat>Широкоэкранный</PresentationFormat>
  <Paragraphs>54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Фомина Светлана Анатольевна</dc:creator>
  <cp:lastModifiedBy>елена синявская</cp:lastModifiedBy>
  <cp:revision>42</cp:revision>
  <cp:lastPrinted>2022-01-13T14:31:19Z</cp:lastPrinted>
  <dcterms:created xsi:type="dcterms:W3CDTF">2022-01-13T13:40:39Z</dcterms:created>
  <dcterms:modified xsi:type="dcterms:W3CDTF">2023-02-09T13:34:18Z</dcterms:modified>
</cp:coreProperties>
</file>