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90" r:id="rId3"/>
    <p:sldId id="391" r:id="rId4"/>
    <p:sldId id="392" r:id="rId5"/>
    <p:sldId id="397" r:id="rId6"/>
    <p:sldId id="393" r:id="rId7"/>
    <p:sldId id="394" r:id="rId8"/>
    <p:sldId id="395" r:id="rId9"/>
    <p:sldId id="396" r:id="rId10"/>
    <p:sldId id="399" r:id="rId11"/>
    <p:sldId id="400" r:id="rId12"/>
    <p:sldId id="389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1542473" y="2521059"/>
            <a:ext cx="841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Модуль 2. Орфография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43D8A-806D-4B5D-9E7C-5646B2F53584}"/>
              </a:ext>
            </a:extLst>
          </p:cNvPr>
          <p:cNvSpPr txBox="1"/>
          <p:nvPr/>
        </p:nvSpPr>
        <p:spPr>
          <a:xfrm>
            <a:off x="1002590" y="4446941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Занятие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4075074" y="5456651"/>
            <a:ext cx="781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Синявская Елена Валентиновна, учитель начальных классов, </a:t>
            </a:r>
          </a:p>
          <a:p>
            <a:r>
              <a:rPr lang="ru-RU" dirty="0"/>
              <a:t>член регионального методического актива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0F5CA-6EFE-762A-D7B7-0781D4E2C920}"/>
              </a:ext>
            </a:extLst>
          </p:cNvPr>
          <p:cNvSpPr txBox="1"/>
          <p:nvPr/>
        </p:nvSpPr>
        <p:spPr>
          <a:xfrm>
            <a:off x="2607734" y="4446941"/>
            <a:ext cx="765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Тема: «Орфограммы корня»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18F9886-D498-ADEE-A0E1-C9301D1C4CDB}"/>
              </a:ext>
            </a:extLst>
          </p:cNvPr>
          <p:cNvGrpSpPr/>
          <p:nvPr/>
        </p:nvGrpSpPr>
        <p:grpSpPr>
          <a:xfrm>
            <a:off x="2980266" y="2015067"/>
            <a:ext cx="5554133" cy="584775"/>
            <a:chOff x="2980266" y="2015067"/>
            <a:chExt cx="5554133" cy="58477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4A15B4C1-3CC1-E809-80F8-BAFBDEE0E5CE}"/>
                </a:ext>
              </a:extLst>
            </p:cNvPr>
            <p:cNvSpPr/>
            <p:nvPr/>
          </p:nvSpPr>
          <p:spPr>
            <a:xfrm>
              <a:off x="2980266" y="2015067"/>
              <a:ext cx="5554133" cy="5847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64DC2FA-942C-1E0C-056B-D7B5E4CCF3F9}"/>
                </a:ext>
              </a:extLst>
            </p:cNvPr>
            <p:cNvSpPr txBox="1"/>
            <p:nvPr/>
          </p:nvSpPr>
          <p:spPr>
            <a:xfrm>
              <a:off x="3149600" y="2015067"/>
              <a:ext cx="521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/>
                <a:t>орфограммы </a:t>
              </a:r>
              <a:r>
                <a:rPr lang="ru-RU" sz="3200" dirty="0"/>
                <a:t>в корне слова </a:t>
              </a:r>
            </a:p>
          </p:txBody>
        </p:sp>
      </p:grp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ED64EB9-51E3-2BA7-B34B-24873B6365DD}"/>
              </a:ext>
            </a:extLst>
          </p:cNvPr>
          <p:cNvCxnSpPr/>
          <p:nvPr/>
        </p:nvCxnSpPr>
        <p:spPr>
          <a:xfrm flipH="1">
            <a:off x="3776133" y="2599842"/>
            <a:ext cx="1066800" cy="685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A9C8FA1-9F67-744A-1C8C-1484957BA10B}"/>
              </a:ext>
            </a:extLst>
          </p:cNvPr>
          <p:cNvCxnSpPr>
            <a:cxnSpLocks/>
          </p:cNvCxnSpPr>
          <p:nvPr/>
        </p:nvCxnSpPr>
        <p:spPr>
          <a:xfrm>
            <a:off x="6553200" y="2599842"/>
            <a:ext cx="1066800" cy="685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7B4216D-1EB0-9A1E-8500-DFDFEE2BD132}"/>
              </a:ext>
            </a:extLst>
          </p:cNvPr>
          <p:cNvGrpSpPr/>
          <p:nvPr/>
        </p:nvGrpSpPr>
        <p:grpSpPr>
          <a:xfrm>
            <a:off x="4364181" y="4746567"/>
            <a:ext cx="3475128" cy="1200329"/>
            <a:chOff x="1960471" y="3429000"/>
            <a:chExt cx="3475128" cy="1200329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DE8D461-9DF6-DEE5-110F-A89F91642F8A}"/>
                </a:ext>
              </a:extLst>
            </p:cNvPr>
            <p:cNvSpPr/>
            <p:nvPr/>
          </p:nvSpPr>
          <p:spPr>
            <a:xfrm>
              <a:off x="1960471" y="3429000"/>
              <a:ext cx="3153396" cy="120032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66C26-08C5-EBB5-87F1-7D33F034DBA0}"/>
                </a:ext>
              </a:extLst>
            </p:cNvPr>
            <p:cNvSpPr txBox="1"/>
            <p:nvPr/>
          </p:nvSpPr>
          <p:spPr>
            <a:xfrm>
              <a:off x="2302932" y="3429000"/>
              <a:ext cx="31326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буквы парных по глухости/звонкости согласных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6CA864D-A72C-D368-8ABF-D74707C9DCF4}"/>
              </a:ext>
            </a:extLst>
          </p:cNvPr>
          <p:cNvGrpSpPr/>
          <p:nvPr/>
        </p:nvGrpSpPr>
        <p:grpSpPr>
          <a:xfrm>
            <a:off x="6299199" y="3356110"/>
            <a:ext cx="3564209" cy="830997"/>
            <a:chOff x="2116667" y="3366798"/>
            <a:chExt cx="3132667" cy="70917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FE0168AE-2482-6D38-4F75-37FA89A56B7B}"/>
                </a:ext>
              </a:extLst>
            </p:cNvPr>
            <p:cNvSpPr/>
            <p:nvPr/>
          </p:nvSpPr>
          <p:spPr>
            <a:xfrm>
              <a:off x="2116667" y="3429000"/>
              <a:ext cx="2997200" cy="5847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F8E202-3EAE-51D1-20A0-85C851371152}"/>
                </a:ext>
              </a:extLst>
            </p:cNvPr>
            <p:cNvSpPr txBox="1"/>
            <p:nvPr/>
          </p:nvSpPr>
          <p:spPr>
            <a:xfrm>
              <a:off x="2116667" y="3366798"/>
              <a:ext cx="3132667" cy="70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буквы непроизносимых согласных</a:t>
              </a:r>
            </a:p>
          </p:txBody>
        </p:sp>
      </p:grp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5757334" y="2599842"/>
            <a:ext cx="58495" cy="214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7B4216D-1EB0-9A1E-8500-DFDFEE2BD132}"/>
              </a:ext>
            </a:extLst>
          </p:cNvPr>
          <p:cNvGrpSpPr/>
          <p:nvPr/>
        </p:nvGrpSpPr>
        <p:grpSpPr>
          <a:xfrm>
            <a:off x="2124981" y="3346412"/>
            <a:ext cx="3390668" cy="830997"/>
            <a:chOff x="2044931" y="3429000"/>
            <a:chExt cx="3390668" cy="830997"/>
          </a:xfrm>
        </p:grpSpPr>
        <p:sp>
          <p:nvSpPr>
            <p:cNvPr id="17" name="Прямоугольник: скругленные углы 8">
              <a:extLst>
                <a:ext uri="{FF2B5EF4-FFF2-40B4-BE49-F238E27FC236}">
                  <a16:creationId xmlns:a16="http://schemas.microsoft.com/office/drawing/2014/main" id="{1DE8D461-9DF6-DEE5-110F-A89F91642F8A}"/>
                </a:ext>
              </a:extLst>
            </p:cNvPr>
            <p:cNvSpPr/>
            <p:nvPr/>
          </p:nvSpPr>
          <p:spPr>
            <a:xfrm>
              <a:off x="2044931" y="3429000"/>
              <a:ext cx="3068936" cy="83099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D66C26-08C5-EBB5-87F1-7D33F034DBA0}"/>
                </a:ext>
              </a:extLst>
            </p:cNvPr>
            <p:cNvSpPr txBox="1"/>
            <p:nvPr/>
          </p:nvSpPr>
          <p:spPr>
            <a:xfrm>
              <a:off x="2302932" y="3429000"/>
              <a:ext cx="3132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буквы безударных гласных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98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18F9886-D498-ADEE-A0E1-C9301D1C4CDB}"/>
              </a:ext>
            </a:extLst>
          </p:cNvPr>
          <p:cNvGrpSpPr/>
          <p:nvPr/>
        </p:nvGrpSpPr>
        <p:grpSpPr>
          <a:xfrm>
            <a:off x="2980266" y="2015067"/>
            <a:ext cx="5554133" cy="584775"/>
            <a:chOff x="2980266" y="2015067"/>
            <a:chExt cx="5554133" cy="58477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4A15B4C1-3CC1-E809-80F8-BAFBDEE0E5CE}"/>
                </a:ext>
              </a:extLst>
            </p:cNvPr>
            <p:cNvSpPr/>
            <p:nvPr/>
          </p:nvSpPr>
          <p:spPr>
            <a:xfrm>
              <a:off x="2980266" y="2015067"/>
              <a:ext cx="5554133" cy="5847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64DC2FA-942C-1E0C-056B-D7B5E4CCF3F9}"/>
                </a:ext>
              </a:extLst>
            </p:cNvPr>
            <p:cNvSpPr txBox="1"/>
            <p:nvPr/>
          </p:nvSpPr>
          <p:spPr>
            <a:xfrm>
              <a:off x="3149600" y="2015067"/>
              <a:ext cx="521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/>
                <a:t>орфограммы </a:t>
              </a:r>
              <a:r>
                <a:rPr lang="ru-RU" sz="3200" dirty="0"/>
                <a:t>в корне слова </a:t>
              </a:r>
            </a:p>
          </p:txBody>
        </p:sp>
      </p:grp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ED64EB9-51E3-2BA7-B34B-24873B6365DD}"/>
              </a:ext>
            </a:extLst>
          </p:cNvPr>
          <p:cNvCxnSpPr/>
          <p:nvPr/>
        </p:nvCxnSpPr>
        <p:spPr>
          <a:xfrm flipH="1">
            <a:off x="3776133" y="2599842"/>
            <a:ext cx="1066800" cy="685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A9C8FA1-9F67-744A-1C8C-1484957BA10B}"/>
              </a:ext>
            </a:extLst>
          </p:cNvPr>
          <p:cNvCxnSpPr>
            <a:cxnSpLocks/>
          </p:cNvCxnSpPr>
          <p:nvPr/>
        </p:nvCxnSpPr>
        <p:spPr>
          <a:xfrm>
            <a:off x="6553200" y="2599842"/>
            <a:ext cx="1066800" cy="685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7B4216D-1EB0-9A1E-8500-DFDFEE2BD132}"/>
              </a:ext>
            </a:extLst>
          </p:cNvPr>
          <p:cNvGrpSpPr/>
          <p:nvPr/>
        </p:nvGrpSpPr>
        <p:grpSpPr>
          <a:xfrm>
            <a:off x="2116667" y="3429000"/>
            <a:ext cx="3318932" cy="584775"/>
            <a:chOff x="2116667" y="3429000"/>
            <a:chExt cx="3318932" cy="584775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DE8D461-9DF6-DEE5-110F-A89F91642F8A}"/>
                </a:ext>
              </a:extLst>
            </p:cNvPr>
            <p:cNvSpPr/>
            <p:nvPr/>
          </p:nvSpPr>
          <p:spPr>
            <a:xfrm>
              <a:off x="2116667" y="3429000"/>
              <a:ext cx="2997200" cy="5847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66C26-08C5-EBB5-87F1-7D33F034DBA0}"/>
                </a:ext>
              </a:extLst>
            </p:cNvPr>
            <p:cNvSpPr txBox="1"/>
            <p:nvPr/>
          </p:nvSpPr>
          <p:spPr>
            <a:xfrm>
              <a:off x="2302932" y="3429000"/>
              <a:ext cx="3132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проверяемые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6CA864D-A72C-D368-8ABF-D74707C9DCF4}"/>
              </a:ext>
            </a:extLst>
          </p:cNvPr>
          <p:cNvGrpSpPr/>
          <p:nvPr/>
        </p:nvGrpSpPr>
        <p:grpSpPr>
          <a:xfrm>
            <a:off x="6299199" y="3429000"/>
            <a:ext cx="3776133" cy="685225"/>
            <a:chOff x="2116667" y="3429000"/>
            <a:chExt cx="3318932" cy="584775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FE0168AE-2482-6D38-4F75-37FA89A56B7B}"/>
                </a:ext>
              </a:extLst>
            </p:cNvPr>
            <p:cNvSpPr/>
            <p:nvPr/>
          </p:nvSpPr>
          <p:spPr>
            <a:xfrm>
              <a:off x="2116667" y="3429000"/>
              <a:ext cx="2997200" cy="5847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F8E202-3EAE-51D1-20A0-85C851371152}"/>
                </a:ext>
              </a:extLst>
            </p:cNvPr>
            <p:cNvSpPr txBox="1"/>
            <p:nvPr/>
          </p:nvSpPr>
          <p:spPr>
            <a:xfrm>
              <a:off x="2302932" y="3429000"/>
              <a:ext cx="3132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непроверяемые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65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8844" y="1338349"/>
            <a:ext cx="8969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Ослабление гласных звуков в безударном  положении называется </a:t>
            </a:r>
            <a:r>
              <a:rPr lang="ru-RU" sz="2800" dirty="0">
                <a:solidFill>
                  <a:srgbClr val="00B0F0"/>
                </a:solidFill>
              </a:rPr>
              <a:t>редукцией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164676" y="2601884"/>
            <a:ext cx="2668386" cy="706581"/>
            <a:chOff x="4164676" y="2601884"/>
            <a:chExt cx="2668386" cy="70658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64676" y="2601884"/>
              <a:ext cx="2394066" cy="7065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31178" y="2601884"/>
              <a:ext cx="2601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позиции безударных гласных в слове</a:t>
              </a:r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flipH="1">
            <a:off x="3890356" y="3308465"/>
            <a:ext cx="781397" cy="448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51665" y="3308465"/>
            <a:ext cx="781397" cy="448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2984268" y="3817602"/>
            <a:ext cx="976550" cy="369332"/>
            <a:chOff x="3034144" y="3757352"/>
            <a:chExt cx="976550" cy="36933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034144" y="3757352"/>
              <a:ext cx="976549" cy="369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34145" y="3757352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сильная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558742" y="3817602"/>
            <a:ext cx="976549" cy="369332"/>
            <a:chOff x="3034144" y="3757352"/>
            <a:chExt cx="976549" cy="36933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34144" y="3757352"/>
              <a:ext cx="976549" cy="369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34145" y="3757352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слабая</a:t>
              </a:r>
            </a:p>
          </p:txBody>
        </p:sp>
      </p:grpSp>
      <p:cxnSp>
        <p:nvCxnSpPr>
          <p:cNvPr id="17" name="Прямая со стрелкой 16"/>
          <p:cNvCxnSpPr>
            <a:stCxn id="10" idx="2"/>
          </p:cNvCxnSpPr>
          <p:nvPr/>
        </p:nvCxnSpPr>
        <p:spPr>
          <a:xfrm flipH="1">
            <a:off x="3472542" y="4186934"/>
            <a:ext cx="2" cy="376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658495" y="4186934"/>
            <a:ext cx="174567" cy="376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81221" y="4186934"/>
            <a:ext cx="313077" cy="376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177934" y="4592197"/>
            <a:ext cx="2161310" cy="692636"/>
            <a:chOff x="2177934" y="4592197"/>
            <a:chExt cx="2161310" cy="69263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177934" y="4592197"/>
              <a:ext cx="2103120" cy="68164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36124" y="4638502"/>
              <a:ext cx="2103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1-ый предударный слог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106785" y="4547953"/>
            <a:ext cx="2161310" cy="692636"/>
            <a:chOff x="2177934" y="4592197"/>
            <a:chExt cx="2161310" cy="692636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177934" y="4592197"/>
              <a:ext cx="2103120" cy="68164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36124" y="4638502"/>
              <a:ext cx="2103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2-ой, 3-ий и т.д. предударный слог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535291" y="4592197"/>
            <a:ext cx="2161310" cy="692636"/>
            <a:chOff x="2177934" y="4592197"/>
            <a:chExt cx="2161310" cy="69263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177934" y="4592197"/>
              <a:ext cx="2103120" cy="68164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36124" y="4638502"/>
              <a:ext cx="2103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все заударные слоги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845C302-6394-9F2D-43D3-F61DF43D4D8C}"/>
              </a:ext>
            </a:extLst>
          </p:cNvPr>
          <p:cNvGrpSpPr/>
          <p:nvPr/>
        </p:nvGrpSpPr>
        <p:grpSpPr>
          <a:xfrm>
            <a:off x="1022465" y="1396538"/>
            <a:ext cx="9725891" cy="3970318"/>
            <a:chOff x="1022465" y="1396538"/>
            <a:chExt cx="9725891" cy="3970318"/>
          </a:xfrm>
        </p:grpSpPr>
        <p:sp>
          <p:nvSpPr>
            <p:cNvPr id="2" name="TextBox 1"/>
            <p:cNvSpPr txBox="1"/>
            <p:nvPr/>
          </p:nvSpPr>
          <p:spPr>
            <a:xfrm>
              <a:off x="1022465" y="1396538"/>
              <a:ext cx="9725891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Так, в слове </a:t>
              </a:r>
              <a:r>
                <a:rPr lang="ru-RU" sz="3600" dirty="0">
                  <a:solidFill>
                    <a:srgbClr val="00B0F0"/>
                  </a:solidFill>
                </a:rPr>
                <a:t>голова </a:t>
              </a:r>
              <a:r>
                <a:rPr lang="ru-RU" sz="3600" dirty="0"/>
                <a:t>в </a:t>
              </a:r>
              <a:r>
                <a:rPr lang="ru-RU" sz="3600" u="sng" dirty="0"/>
                <a:t>первом</a:t>
              </a:r>
              <a:r>
                <a:rPr lang="ru-RU" sz="3600" dirty="0"/>
                <a:t> </a:t>
              </a:r>
              <a:r>
                <a:rPr lang="ru-RU" sz="3600" i="1" dirty="0">
                  <a:solidFill>
                    <a:srgbClr val="7030A0"/>
                  </a:solidFill>
                </a:rPr>
                <a:t>предударном</a:t>
              </a:r>
              <a:r>
                <a:rPr lang="ru-RU" sz="3600" dirty="0"/>
                <a:t> слоге на месте буквы </a:t>
              </a:r>
              <a:r>
                <a:rPr lang="ru-RU" sz="3600" dirty="0">
                  <a:solidFill>
                    <a:srgbClr val="FF0000"/>
                  </a:solidFill>
                </a:rPr>
                <a:t>о </a:t>
              </a:r>
              <a:r>
                <a:rPr lang="ru-RU" sz="3600" dirty="0"/>
                <a:t>произносится звук </a:t>
              </a:r>
              <a:r>
                <a:rPr lang="en-US" sz="3600" dirty="0">
                  <a:solidFill>
                    <a:srgbClr val="FF0000"/>
                  </a:solidFill>
                </a:rPr>
                <a:t>[</a:t>
              </a:r>
              <a:r>
                <a:rPr lang="ru-RU" sz="3600" dirty="0">
                  <a:solidFill>
                    <a:srgbClr val="FF0000"/>
                  </a:solidFill>
                </a:rPr>
                <a:t>а</a:t>
              </a:r>
              <a:r>
                <a:rPr lang="en-US" sz="3600" dirty="0">
                  <a:solidFill>
                    <a:srgbClr val="FF0000"/>
                  </a:solidFill>
                </a:rPr>
                <a:t>]</a:t>
              </a:r>
              <a:r>
                <a:rPr lang="ru-RU" sz="3600" dirty="0">
                  <a:solidFill>
                    <a:srgbClr val="FF0000"/>
                  </a:solidFill>
                </a:rPr>
                <a:t>. </a:t>
              </a:r>
              <a:r>
                <a:rPr lang="ru-RU" sz="3600" dirty="0"/>
                <a:t>Во </a:t>
              </a:r>
              <a:r>
                <a:rPr lang="ru-RU" sz="3600" u="sng" dirty="0"/>
                <a:t>втором</a:t>
              </a:r>
              <a:r>
                <a:rPr lang="ru-RU" sz="3600" dirty="0"/>
                <a:t> </a:t>
              </a:r>
              <a:r>
                <a:rPr lang="ru-RU" sz="3600" i="1" dirty="0">
                  <a:solidFill>
                    <a:srgbClr val="7030A0"/>
                  </a:solidFill>
                </a:rPr>
                <a:t>предударном</a:t>
              </a:r>
              <a:r>
                <a:rPr lang="ru-RU" sz="3600" dirty="0"/>
                <a:t> слоге на месте буквы </a:t>
              </a:r>
              <a:r>
                <a:rPr lang="ru-RU" sz="3600" dirty="0">
                  <a:solidFill>
                    <a:srgbClr val="FF0000"/>
                  </a:solidFill>
                </a:rPr>
                <a:t>о</a:t>
              </a:r>
              <a:r>
                <a:rPr lang="ru-RU" sz="3600" dirty="0"/>
                <a:t> произносится краткий звук, средний между </a:t>
              </a:r>
              <a:r>
                <a:rPr lang="en-US" sz="3600" dirty="0">
                  <a:solidFill>
                    <a:srgbClr val="FF0000"/>
                  </a:solidFill>
                </a:rPr>
                <a:t>[</a:t>
              </a:r>
              <a:r>
                <a:rPr lang="ru-RU" sz="3600" dirty="0">
                  <a:solidFill>
                    <a:srgbClr val="FF0000"/>
                  </a:solidFill>
                </a:rPr>
                <a:t>ы</a:t>
              </a:r>
              <a:r>
                <a:rPr lang="en-US" sz="3600" dirty="0">
                  <a:solidFill>
                    <a:srgbClr val="FF0000"/>
                  </a:solidFill>
                </a:rPr>
                <a:t>]</a:t>
              </a:r>
              <a:r>
                <a:rPr lang="ru-RU" sz="3600" dirty="0"/>
                <a:t> и</a:t>
              </a:r>
              <a:r>
                <a:rPr lang="en-US" sz="3600" dirty="0"/>
                <a:t> </a:t>
              </a:r>
              <a:r>
                <a:rPr lang="en-US" sz="3600" dirty="0">
                  <a:solidFill>
                    <a:srgbClr val="FF0000"/>
                  </a:solidFill>
                </a:rPr>
                <a:t>[</a:t>
              </a:r>
              <a:r>
                <a:rPr lang="ru-RU" sz="3600" dirty="0">
                  <a:solidFill>
                    <a:srgbClr val="FF0000"/>
                  </a:solidFill>
                </a:rPr>
                <a:t>а</a:t>
              </a:r>
              <a:r>
                <a:rPr lang="en-US" sz="3600" dirty="0">
                  <a:solidFill>
                    <a:srgbClr val="FF0000"/>
                  </a:solidFill>
                </a:rPr>
                <a:t>]</a:t>
              </a:r>
              <a:r>
                <a:rPr lang="ru-RU" sz="3600" dirty="0"/>
                <a:t>; его условно обозначают знаком </a:t>
              </a:r>
              <a:r>
                <a:rPr lang="en-US" sz="3600" dirty="0">
                  <a:solidFill>
                    <a:srgbClr val="FF0000"/>
                  </a:solidFill>
                </a:rPr>
                <a:t>[</a:t>
              </a:r>
              <a:r>
                <a:rPr lang="ru-RU" sz="3600" dirty="0">
                  <a:solidFill>
                    <a:srgbClr val="FF0000"/>
                  </a:solidFill>
                </a:rPr>
                <a:t>ъ</a:t>
              </a:r>
              <a:r>
                <a:rPr lang="en-US" sz="3600" dirty="0">
                  <a:solidFill>
                    <a:srgbClr val="FF0000"/>
                  </a:solidFill>
                </a:rPr>
                <a:t>]</a:t>
              </a:r>
              <a:r>
                <a:rPr lang="ru-RU" sz="3600" dirty="0"/>
                <a:t>.</a:t>
              </a:r>
            </a:p>
            <a:p>
              <a:r>
                <a:rPr lang="ru-RU" sz="3600" dirty="0"/>
                <a:t>Фонетическая запись слова </a:t>
              </a:r>
              <a:r>
                <a:rPr lang="ru-RU" sz="3600" dirty="0">
                  <a:solidFill>
                    <a:srgbClr val="00B0F0"/>
                  </a:solidFill>
                </a:rPr>
                <a:t>голова</a:t>
              </a:r>
              <a:r>
                <a:rPr lang="ru-RU" sz="3600" dirty="0"/>
                <a:t>: </a:t>
              </a:r>
            </a:p>
            <a:p>
              <a:r>
                <a:rPr lang="en-US" sz="3600" dirty="0"/>
                <a:t>[</a:t>
              </a:r>
              <a:r>
                <a:rPr lang="ru-RU" sz="3600" dirty="0"/>
                <a:t>г ъ л а в а</a:t>
              </a:r>
              <a:r>
                <a:rPr lang="en-US" sz="3600" dirty="0"/>
                <a:t>]</a:t>
              </a:r>
              <a:endParaRPr lang="ru-RU" sz="3600" dirty="0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4322618" y="1396538"/>
              <a:ext cx="91441" cy="157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2961409" y="4778202"/>
              <a:ext cx="91441" cy="157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823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270ED12-7A04-69D6-F8E5-FE66D0563573}"/>
              </a:ext>
            </a:extLst>
          </p:cNvPr>
          <p:cNvGrpSpPr/>
          <p:nvPr/>
        </p:nvGrpSpPr>
        <p:grpSpPr>
          <a:xfrm>
            <a:off x="473055" y="1443841"/>
            <a:ext cx="11245889" cy="3970318"/>
            <a:chOff x="693193" y="1443841"/>
            <a:chExt cx="11245889" cy="3970318"/>
          </a:xfrm>
        </p:grpSpPr>
        <p:sp>
          <p:nvSpPr>
            <p:cNvPr id="2" name="TextBox 1"/>
            <p:cNvSpPr txBox="1"/>
            <p:nvPr/>
          </p:nvSpPr>
          <p:spPr>
            <a:xfrm>
              <a:off x="693193" y="1443841"/>
              <a:ext cx="11245889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После мягких согласных на месте букв </a:t>
              </a:r>
              <a:r>
                <a:rPr lang="ru-RU" sz="3600" dirty="0">
                  <a:solidFill>
                    <a:srgbClr val="FF0000"/>
                  </a:solidFill>
                </a:rPr>
                <a:t>е</a:t>
              </a:r>
              <a:r>
                <a:rPr lang="ru-RU" sz="3600" dirty="0"/>
                <a:t>, </a:t>
              </a:r>
              <a:r>
                <a:rPr lang="ru-RU" sz="3600" dirty="0">
                  <a:solidFill>
                    <a:srgbClr val="FF0000"/>
                  </a:solidFill>
                </a:rPr>
                <a:t>я</a:t>
              </a:r>
              <a:r>
                <a:rPr lang="ru-RU" sz="3600" dirty="0"/>
                <a:t> в </a:t>
              </a:r>
              <a:r>
                <a:rPr lang="ru-RU" sz="3600" u="sng" dirty="0"/>
                <a:t>первом</a:t>
              </a:r>
              <a:r>
                <a:rPr lang="ru-RU" sz="3600" dirty="0"/>
                <a:t> </a:t>
              </a:r>
              <a:r>
                <a:rPr lang="ru-RU" sz="3600" i="1" dirty="0">
                  <a:solidFill>
                    <a:srgbClr val="7030A0"/>
                  </a:solidFill>
                </a:rPr>
                <a:t>предударном</a:t>
              </a:r>
              <a:r>
                <a:rPr lang="ru-RU" sz="3600" dirty="0"/>
                <a:t> слоге произносится звук , близкий к</a:t>
              </a:r>
              <a:r>
                <a:rPr lang="en-US" sz="3600" dirty="0"/>
                <a:t> </a:t>
              </a:r>
              <a:r>
                <a:rPr lang="en-US" sz="3600" dirty="0">
                  <a:solidFill>
                    <a:srgbClr val="FF0000"/>
                  </a:solidFill>
                </a:rPr>
                <a:t>[</a:t>
              </a:r>
              <a:r>
                <a:rPr lang="ru-RU" sz="3600" dirty="0">
                  <a:solidFill>
                    <a:srgbClr val="FF0000"/>
                  </a:solidFill>
                </a:rPr>
                <a:t>и</a:t>
              </a:r>
              <a:r>
                <a:rPr lang="en-US" sz="3600" dirty="0">
                  <a:solidFill>
                    <a:srgbClr val="FF0000"/>
                  </a:solidFill>
                </a:rPr>
                <a:t>]</a:t>
              </a:r>
              <a:r>
                <a:rPr lang="ru-RU" sz="3600" dirty="0"/>
                <a:t>. </a:t>
              </a:r>
            </a:p>
            <a:p>
              <a:r>
                <a:rPr lang="ru-RU" sz="3600" dirty="0"/>
                <a:t>Например, </a:t>
              </a:r>
              <a:r>
                <a:rPr lang="ru-RU" sz="3600" dirty="0">
                  <a:solidFill>
                    <a:srgbClr val="00B0F0"/>
                  </a:solidFill>
                </a:rPr>
                <a:t>весна</a:t>
              </a:r>
              <a:r>
                <a:rPr lang="ru-RU" sz="3600" dirty="0"/>
                <a:t> </a:t>
              </a:r>
              <a:r>
                <a:rPr lang="en-US" sz="3600" dirty="0"/>
                <a:t>[</a:t>
              </a:r>
              <a:r>
                <a:rPr lang="ru-RU" sz="3600" dirty="0"/>
                <a:t>в’ и с н а</a:t>
              </a:r>
              <a:r>
                <a:rPr lang="en-US" sz="3600" dirty="0"/>
                <a:t>]</a:t>
              </a:r>
              <a:r>
                <a:rPr lang="ru-RU" sz="3600" dirty="0"/>
                <a:t>       </a:t>
              </a:r>
              <a:r>
                <a:rPr lang="ru-RU" sz="3600" dirty="0">
                  <a:solidFill>
                    <a:srgbClr val="00B0F0"/>
                  </a:solidFill>
                </a:rPr>
                <a:t>пятно</a:t>
              </a:r>
              <a:r>
                <a:rPr lang="ru-RU" sz="3600" dirty="0"/>
                <a:t> </a:t>
              </a:r>
              <a:r>
                <a:rPr lang="en-US" sz="3600" dirty="0"/>
                <a:t>[</a:t>
              </a:r>
              <a:r>
                <a:rPr lang="ru-RU" sz="3600" dirty="0"/>
                <a:t>п’ и т н о</a:t>
              </a:r>
              <a:r>
                <a:rPr lang="en-US" sz="3600" dirty="0"/>
                <a:t>]</a:t>
              </a:r>
              <a:endParaRPr lang="ru-RU" sz="3600" dirty="0"/>
            </a:p>
            <a:p>
              <a:r>
                <a:rPr lang="ru-RU" sz="3600" dirty="0"/>
                <a:t>В </a:t>
              </a:r>
              <a:r>
                <a:rPr lang="ru-RU" sz="3600" u="sng" dirty="0"/>
                <a:t>остальных</a:t>
              </a:r>
              <a:r>
                <a:rPr lang="ru-RU" sz="3600" dirty="0"/>
                <a:t> </a:t>
              </a:r>
              <a:r>
                <a:rPr lang="ru-RU" sz="3600" i="1" dirty="0">
                  <a:solidFill>
                    <a:srgbClr val="7030A0"/>
                  </a:solidFill>
                </a:rPr>
                <a:t>предударных</a:t>
              </a:r>
              <a:r>
                <a:rPr lang="ru-RU" sz="3600" dirty="0"/>
                <a:t> и в </a:t>
              </a:r>
              <a:r>
                <a:rPr lang="ru-RU" sz="3600" i="1" dirty="0">
                  <a:solidFill>
                    <a:srgbClr val="00B050"/>
                  </a:solidFill>
                </a:rPr>
                <a:t>заударных</a:t>
              </a:r>
              <a:r>
                <a:rPr lang="ru-RU" sz="3600" dirty="0"/>
                <a:t> слогах в этом случае произносится звук, напоминающий очень краткий </a:t>
              </a:r>
              <a:r>
                <a:rPr lang="en-US" sz="3600" dirty="0">
                  <a:solidFill>
                    <a:srgbClr val="FF0000"/>
                  </a:solidFill>
                </a:rPr>
                <a:t>[</a:t>
              </a:r>
              <a:r>
                <a:rPr lang="ru-RU" sz="3600" dirty="0">
                  <a:solidFill>
                    <a:srgbClr val="FF0000"/>
                  </a:solidFill>
                </a:rPr>
                <a:t>и</a:t>
              </a:r>
              <a:r>
                <a:rPr lang="en-US" sz="3600" dirty="0">
                  <a:solidFill>
                    <a:srgbClr val="FF0000"/>
                  </a:solidFill>
                </a:rPr>
                <a:t>]</a:t>
              </a:r>
              <a:r>
                <a:rPr lang="ru-RU" sz="3600" dirty="0"/>
                <a:t>; его условно обозначают </a:t>
              </a:r>
              <a:r>
                <a:rPr lang="en-US" sz="3600" dirty="0">
                  <a:solidFill>
                    <a:srgbClr val="FF0000"/>
                  </a:solidFill>
                </a:rPr>
                <a:t>[</a:t>
              </a:r>
              <a:r>
                <a:rPr lang="ru-RU" sz="3600" dirty="0">
                  <a:solidFill>
                    <a:srgbClr val="FF0000"/>
                  </a:solidFill>
                </a:rPr>
                <a:t>ь</a:t>
              </a:r>
              <a:r>
                <a:rPr lang="en-US" sz="3600" dirty="0">
                  <a:solidFill>
                    <a:srgbClr val="FF0000"/>
                  </a:solidFill>
                </a:rPr>
                <a:t>]</a:t>
              </a:r>
              <a:r>
                <a:rPr lang="ru-RU" sz="3600" dirty="0"/>
                <a:t>.</a:t>
              </a:r>
            </a:p>
            <a:p>
              <a:r>
                <a:rPr lang="ru-RU" sz="3600" dirty="0"/>
                <a:t>Например, </a:t>
              </a:r>
              <a:r>
                <a:rPr lang="ru-RU" sz="3600" dirty="0">
                  <a:solidFill>
                    <a:srgbClr val="00B0F0"/>
                  </a:solidFill>
                </a:rPr>
                <a:t>великан</a:t>
              </a:r>
              <a:r>
                <a:rPr lang="ru-RU" sz="3600" dirty="0"/>
                <a:t> </a:t>
              </a:r>
              <a:r>
                <a:rPr lang="en-US" sz="3600" dirty="0"/>
                <a:t>[</a:t>
              </a:r>
              <a:r>
                <a:rPr lang="ru-RU" sz="3600" dirty="0"/>
                <a:t>в’ ь л’ и к а н</a:t>
              </a:r>
              <a:r>
                <a:rPr lang="en-US" sz="3600" dirty="0"/>
                <a:t>]</a:t>
              </a:r>
              <a:r>
                <a:rPr lang="ru-RU" sz="3600" dirty="0"/>
                <a:t> </a:t>
              </a:r>
              <a:r>
                <a:rPr lang="ru-RU" sz="3600" dirty="0">
                  <a:solidFill>
                    <a:srgbClr val="00B0F0"/>
                  </a:solidFill>
                </a:rPr>
                <a:t>пятачок</a:t>
              </a:r>
              <a:r>
                <a:rPr lang="ru-RU" sz="3600" dirty="0"/>
                <a:t> </a:t>
              </a:r>
              <a:r>
                <a:rPr lang="en-US" sz="3600" dirty="0"/>
                <a:t>[</a:t>
              </a:r>
              <a:r>
                <a:rPr lang="ru-RU" sz="3600" dirty="0"/>
                <a:t>п’ ь т а ч’ о к</a:t>
              </a:r>
              <a:r>
                <a:rPr lang="en-US" sz="3600" dirty="0"/>
                <a:t>]</a:t>
              </a:r>
              <a:endParaRPr lang="ru-RU" sz="3600" dirty="0"/>
            </a:p>
          </p:txBody>
        </p:sp>
        <p:cxnSp>
          <p:nvCxnSpPr>
            <p:cNvPr id="3" name="Прямая соединительная линия 2"/>
            <p:cNvCxnSpPr>
              <a:cxnSpLocks/>
            </p:cNvCxnSpPr>
            <p:nvPr/>
          </p:nvCxnSpPr>
          <p:spPr>
            <a:xfrm flipV="1">
              <a:off x="4060617" y="2577409"/>
              <a:ext cx="108066" cy="133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>
              <a:cxnSpLocks/>
            </p:cNvCxnSpPr>
            <p:nvPr/>
          </p:nvCxnSpPr>
          <p:spPr>
            <a:xfrm flipH="1">
              <a:off x="5900498" y="2619893"/>
              <a:ext cx="91441" cy="157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cxnSpLocks/>
            </p:cNvCxnSpPr>
            <p:nvPr/>
          </p:nvCxnSpPr>
          <p:spPr>
            <a:xfrm flipH="1">
              <a:off x="9814559" y="2525997"/>
              <a:ext cx="91441" cy="157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>
            <a:xfrm flipH="1">
              <a:off x="4185001" y="4759334"/>
              <a:ext cx="91441" cy="157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>
            <a:xfrm flipH="1">
              <a:off x="7900483" y="2558002"/>
              <a:ext cx="91441" cy="157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>
            <a:xfrm flipH="1">
              <a:off x="6821365" y="4804439"/>
              <a:ext cx="91441" cy="157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>
            <a:xfrm flipH="1">
              <a:off x="8742533" y="4815360"/>
              <a:ext cx="91441" cy="157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3F1CA9C4-AF21-15D3-E6C5-0F3C41183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21575" y="4764561"/>
              <a:ext cx="140697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586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885FCE0-26BB-0DC1-07FA-FC9A8874F1A0}"/>
              </a:ext>
            </a:extLst>
          </p:cNvPr>
          <p:cNvGrpSpPr/>
          <p:nvPr/>
        </p:nvGrpSpPr>
        <p:grpSpPr>
          <a:xfrm>
            <a:off x="897467" y="1354667"/>
            <a:ext cx="9211733" cy="4219045"/>
            <a:chOff x="3119437" y="2973387"/>
            <a:chExt cx="5953125" cy="260032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16A0A25-DFB4-A09D-E988-1A716795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9437" y="3621087"/>
              <a:ext cx="5953125" cy="195262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73B15C5-B4E0-AC05-9787-7F34698ED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3724" y="2973387"/>
              <a:ext cx="5924550" cy="64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98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499658" y="1313411"/>
            <a:ext cx="4123113" cy="656706"/>
            <a:chOff x="2801389" y="1155469"/>
            <a:chExt cx="4123113" cy="65670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801389" y="1155469"/>
              <a:ext cx="4123113" cy="65670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984269" y="1313411"/>
              <a:ext cx="3674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принципы русского правописания</a:t>
              </a:r>
            </a:p>
          </p:txBody>
        </p:sp>
      </p:grpSp>
      <p:cxnSp>
        <p:nvCxnSpPr>
          <p:cNvPr id="6" name="Прямая со стрелкой 5"/>
          <p:cNvCxnSpPr/>
          <p:nvPr/>
        </p:nvCxnSpPr>
        <p:spPr>
          <a:xfrm flipH="1">
            <a:off x="3000895" y="1970117"/>
            <a:ext cx="1172094" cy="6234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19651" y="1998627"/>
            <a:ext cx="0" cy="1401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90509" y="1970117"/>
            <a:ext cx="1064029" cy="6234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1687484" y="2663645"/>
            <a:ext cx="2302626" cy="369332"/>
            <a:chOff x="1745673" y="2699266"/>
            <a:chExt cx="2302626" cy="36933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745673" y="2699266"/>
              <a:ext cx="2061556" cy="3693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03863" y="2699266"/>
              <a:ext cx="2244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морфологический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734097" y="3445040"/>
            <a:ext cx="1891146" cy="399011"/>
            <a:chOff x="1745673" y="2699266"/>
            <a:chExt cx="2302626" cy="36933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745673" y="2699266"/>
              <a:ext cx="2061556" cy="3693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03863" y="2699266"/>
              <a:ext cx="2244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фонетический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22523" y="2663645"/>
            <a:ext cx="2327563" cy="693836"/>
            <a:chOff x="7639396" y="2695694"/>
            <a:chExt cx="2327563" cy="69383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639396" y="2695694"/>
              <a:ext cx="1720735" cy="69383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22523" y="2743199"/>
              <a:ext cx="2244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исторические написания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63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709" y="1238596"/>
            <a:ext cx="463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Морфологический принцип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142" y="1761816"/>
            <a:ext cx="109395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Общие для родственных слов их значимые части  (морфемы) сохраняют на письме единое начертание, хотя в произношении различаются в зависимости от фонетических условий, в которых оказываются звуки, входящие в состав морфем.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34290" y="3609326"/>
            <a:ext cx="10224656" cy="2246769"/>
            <a:chOff x="734290" y="3609326"/>
            <a:chExt cx="10224656" cy="2246769"/>
          </a:xfrm>
        </p:grpSpPr>
        <p:sp>
          <p:nvSpPr>
            <p:cNvPr id="4" name="TextBox 3"/>
            <p:cNvSpPr txBox="1"/>
            <p:nvPr/>
          </p:nvSpPr>
          <p:spPr>
            <a:xfrm>
              <a:off x="734290" y="3609326"/>
              <a:ext cx="1022465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Этот принцип правописания применяется при написании </a:t>
              </a:r>
            </a:p>
            <a:p>
              <a:pPr marL="457200" indent="-457200">
                <a:buFontTx/>
                <a:buChar char="-"/>
              </a:pPr>
              <a:r>
                <a:rPr lang="ru-RU" sz="2800" dirty="0">
                  <a:solidFill>
                    <a:srgbClr val="00B0F0"/>
                  </a:solidFill>
                </a:rPr>
                <a:t>корней</a:t>
              </a:r>
              <a:r>
                <a:rPr lang="ru-RU" sz="2800" dirty="0"/>
                <a:t> (</a:t>
              </a:r>
              <a:r>
                <a:rPr lang="ru-RU" sz="2800" b="1" dirty="0">
                  <a:solidFill>
                    <a:srgbClr val="00B0F0"/>
                  </a:solidFill>
                </a:rPr>
                <a:t>ход</a:t>
              </a:r>
              <a:r>
                <a:rPr lang="ru-RU" sz="2800" dirty="0"/>
                <a:t> - </a:t>
              </a:r>
              <a:r>
                <a:rPr lang="en-US" sz="2800" dirty="0"/>
                <a:t>[</a:t>
              </a:r>
              <a:r>
                <a:rPr lang="ru-RU" sz="2800" dirty="0"/>
                <a:t>хот</a:t>
              </a:r>
              <a:r>
                <a:rPr lang="en-US" sz="2800" dirty="0"/>
                <a:t>]</a:t>
              </a:r>
              <a:r>
                <a:rPr lang="ru-RU" sz="2800" dirty="0"/>
                <a:t>, </a:t>
              </a:r>
              <a:r>
                <a:rPr lang="ru-RU" sz="2800" b="1" dirty="0">
                  <a:solidFill>
                    <a:srgbClr val="00B0F0"/>
                  </a:solidFill>
                </a:rPr>
                <a:t>ход</a:t>
              </a:r>
              <a:r>
                <a:rPr lang="ru-RU" sz="2800" dirty="0"/>
                <a:t>ок - </a:t>
              </a:r>
              <a:r>
                <a:rPr lang="en-US" sz="2800" dirty="0"/>
                <a:t>[</a:t>
              </a:r>
              <a:r>
                <a:rPr lang="ru-RU" sz="2800" dirty="0"/>
                <a:t>хад</a:t>
              </a:r>
              <a:r>
                <a:rPr lang="en-US" sz="2800" dirty="0"/>
                <a:t> ]</a:t>
              </a:r>
              <a:r>
                <a:rPr lang="ru-RU" sz="2800" dirty="0"/>
                <a:t>ок, </a:t>
              </a:r>
              <a:r>
                <a:rPr lang="ru-RU" sz="2800" b="1" dirty="0">
                  <a:solidFill>
                    <a:srgbClr val="00B0F0"/>
                  </a:solidFill>
                </a:rPr>
                <a:t>ход</a:t>
              </a:r>
              <a:r>
                <a:rPr lang="ru-RU" sz="2800" dirty="0"/>
                <a:t>овой - </a:t>
              </a:r>
              <a:r>
                <a:rPr lang="en-US" sz="2800" dirty="0"/>
                <a:t>[</a:t>
              </a:r>
              <a:r>
                <a:rPr lang="ru-RU" sz="2800" dirty="0"/>
                <a:t>хъд</a:t>
              </a:r>
              <a:r>
                <a:rPr lang="en-US" sz="2800" dirty="0"/>
                <a:t>]</a:t>
              </a:r>
              <a:r>
                <a:rPr lang="ru-RU" sz="2800" dirty="0"/>
                <a:t>овой);</a:t>
              </a:r>
            </a:p>
            <a:p>
              <a:pPr marL="457200" indent="-457200">
                <a:buFontTx/>
                <a:buChar char="-"/>
              </a:pPr>
              <a:r>
                <a:rPr lang="ru-RU" sz="2800" dirty="0">
                  <a:solidFill>
                    <a:srgbClr val="00B050"/>
                  </a:solidFill>
                </a:rPr>
                <a:t>суффиксов</a:t>
              </a:r>
              <a:r>
                <a:rPr lang="ru-RU" sz="2800" dirty="0"/>
                <a:t> (дуб</a:t>
              </a:r>
              <a:r>
                <a:rPr lang="ru-RU" sz="2800" b="1" dirty="0">
                  <a:solidFill>
                    <a:srgbClr val="00B050"/>
                  </a:solidFill>
                </a:rPr>
                <a:t>ов</a:t>
              </a:r>
              <a:r>
                <a:rPr lang="ru-RU" sz="2800" dirty="0"/>
                <a:t>ый - дуб</a:t>
              </a:r>
              <a:r>
                <a:rPr lang="en-US" sz="2800" dirty="0"/>
                <a:t>[</a:t>
              </a:r>
              <a:r>
                <a:rPr lang="ru-RU" sz="2800" dirty="0" err="1"/>
                <a:t>ов</a:t>
              </a:r>
              <a:r>
                <a:rPr lang="en-US" sz="2800" dirty="0"/>
                <a:t>]</a:t>
              </a:r>
              <a:r>
                <a:rPr lang="ru-RU" sz="2800" dirty="0" err="1"/>
                <a:t>ый</a:t>
              </a:r>
              <a:r>
                <a:rPr lang="ru-RU" sz="2800" dirty="0"/>
                <a:t>, лип</a:t>
              </a:r>
              <a:r>
                <a:rPr lang="ru-RU" sz="2800" b="1" dirty="0">
                  <a:solidFill>
                    <a:srgbClr val="00B050"/>
                  </a:solidFill>
                </a:rPr>
                <a:t>ов</a:t>
              </a:r>
              <a:r>
                <a:rPr lang="ru-RU" sz="2800" dirty="0"/>
                <a:t>ый – лип</a:t>
              </a:r>
              <a:r>
                <a:rPr lang="en-US" sz="2800" dirty="0"/>
                <a:t>[</a:t>
              </a:r>
              <a:r>
                <a:rPr lang="ru-RU" sz="2800" dirty="0" err="1"/>
                <a:t>ъв</a:t>
              </a:r>
              <a:r>
                <a:rPr lang="en-US" sz="2800" dirty="0"/>
                <a:t>]</a:t>
              </a:r>
              <a:r>
                <a:rPr lang="ru-RU" sz="2800" dirty="0"/>
                <a:t>ый;</a:t>
              </a:r>
            </a:p>
            <a:p>
              <a:pPr marL="457200" indent="-457200">
                <a:buFontTx/>
                <a:buChar char="-"/>
              </a:pPr>
              <a:r>
                <a:rPr lang="ru-RU" sz="2800" dirty="0">
                  <a:solidFill>
                    <a:srgbClr val="7030A0"/>
                  </a:solidFill>
                </a:rPr>
                <a:t>приставок</a:t>
              </a:r>
              <a:r>
                <a:rPr lang="ru-RU" sz="2800" dirty="0"/>
                <a:t> (</a:t>
              </a:r>
              <a:r>
                <a:rPr lang="ru-RU" sz="2800" b="1" dirty="0">
                  <a:solidFill>
                    <a:srgbClr val="7030A0"/>
                  </a:solidFill>
                </a:rPr>
                <a:t>под</a:t>
              </a:r>
              <a:r>
                <a:rPr lang="ru-RU" sz="2800" dirty="0"/>
                <a:t>писать – </a:t>
              </a:r>
              <a:r>
                <a:rPr lang="en-US" sz="2800" dirty="0"/>
                <a:t>[</a:t>
              </a:r>
              <a:r>
                <a:rPr lang="ru-RU" sz="2800" dirty="0" err="1"/>
                <a:t>път</a:t>
              </a:r>
              <a:r>
                <a:rPr lang="en-US" sz="2800" dirty="0"/>
                <a:t>]</a:t>
              </a:r>
              <a:r>
                <a:rPr lang="ru-RU" sz="2800" dirty="0"/>
                <a:t>писать, </a:t>
              </a:r>
              <a:r>
                <a:rPr lang="ru-RU" sz="2800" b="1" dirty="0">
                  <a:solidFill>
                    <a:srgbClr val="7030A0"/>
                  </a:solidFill>
                </a:rPr>
                <a:t>под</a:t>
              </a:r>
              <a:r>
                <a:rPr lang="ru-RU" sz="2800" dirty="0"/>
                <a:t>пись – </a:t>
              </a:r>
              <a:r>
                <a:rPr lang="en-US" sz="2800" dirty="0"/>
                <a:t>[</a:t>
              </a:r>
              <a:r>
                <a:rPr lang="ru-RU" sz="2800" dirty="0"/>
                <a:t>пот</a:t>
              </a:r>
              <a:r>
                <a:rPr lang="en-US" sz="2800" dirty="0"/>
                <a:t>]</a:t>
              </a:r>
              <a:r>
                <a:rPr lang="ru-RU" sz="2800" dirty="0" err="1"/>
                <a:t>пись</a:t>
              </a:r>
              <a:r>
                <a:rPr lang="ru-RU" sz="2800" dirty="0"/>
                <a:t>);</a:t>
              </a:r>
            </a:p>
            <a:p>
              <a:pPr marL="457200" indent="-457200">
                <a:buFontTx/>
                <a:buChar char="-"/>
              </a:pPr>
              <a:r>
                <a:rPr lang="ru-RU" sz="2800" dirty="0">
                  <a:solidFill>
                    <a:srgbClr val="C00000"/>
                  </a:solidFill>
                </a:rPr>
                <a:t>окончаний</a:t>
              </a:r>
              <a:r>
                <a:rPr lang="ru-RU" sz="2800" dirty="0"/>
                <a:t> (на рек</a:t>
              </a:r>
              <a:r>
                <a:rPr lang="ru-RU" sz="2800" b="1" dirty="0">
                  <a:solidFill>
                    <a:srgbClr val="C00000"/>
                  </a:solidFill>
                </a:rPr>
                <a:t>е</a:t>
              </a:r>
              <a:r>
                <a:rPr lang="ru-RU" sz="2800" dirty="0"/>
                <a:t> – на рек</a:t>
              </a:r>
              <a:r>
                <a:rPr lang="en-US" sz="2800" dirty="0"/>
                <a:t>[</a:t>
              </a:r>
              <a:r>
                <a:rPr lang="ru-RU" sz="2800" dirty="0"/>
                <a:t>э</a:t>
              </a:r>
              <a:r>
                <a:rPr lang="en-US" sz="2800" dirty="0"/>
                <a:t>]</a:t>
              </a:r>
              <a:r>
                <a:rPr lang="ru-RU" sz="2800" dirty="0"/>
                <a:t>, на речк</a:t>
              </a:r>
              <a:r>
                <a:rPr lang="ru-RU" sz="2800" b="1" dirty="0">
                  <a:solidFill>
                    <a:srgbClr val="C00000"/>
                  </a:solidFill>
                </a:rPr>
                <a:t>е</a:t>
              </a:r>
              <a:r>
                <a:rPr lang="ru-RU" sz="2800" dirty="0"/>
                <a:t> – на речк</a:t>
              </a:r>
              <a:r>
                <a:rPr lang="en-US" sz="2800" dirty="0"/>
                <a:t>[</a:t>
              </a:r>
              <a:r>
                <a:rPr lang="ru-RU" sz="2800" dirty="0"/>
                <a:t>ь</a:t>
              </a:r>
              <a:r>
                <a:rPr lang="en-US" sz="2800" dirty="0"/>
                <a:t>]</a:t>
              </a:r>
              <a:r>
                <a:rPr lang="ru-RU" sz="2800" dirty="0"/>
                <a:t>)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156367" y="5393576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7714210" y="4143890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359237" y="4130034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9498669" y="4128652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472543" y="4566459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8357061" y="4569231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6287193" y="4982090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7118463" y="4973781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4890646" y="4085699"/>
              <a:ext cx="105304" cy="1371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6680664" y="4563692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3729654" y="4555374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8833656" y="4979325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4211788" y="4971009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8487293" y="5406046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6841372" y="5389418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5744099" y="5397732"/>
              <a:ext cx="49876" cy="74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95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4393" y="1122218"/>
            <a:ext cx="539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Фонетический принцип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62051"/>
            <a:ext cx="818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Написания слов соответствуют произношению.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887" y="2618509"/>
            <a:ext cx="11222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Наиболее наглядный пример – написание приставок, оканчивающихся на </a:t>
            </a:r>
            <a:r>
              <a:rPr lang="ru-RU" sz="2800" b="1" i="1" dirty="0"/>
              <a:t>з</a:t>
            </a:r>
            <a:r>
              <a:rPr lang="ru-RU" sz="2800" dirty="0"/>
              <a:t>.</a:t>
            </a:r>
          </a:p>
          <a:p>
            <a:r>
              <a:rPr lang="ru-RU" sz="2800" dirty="0"/>
              <a:t>В приставках </a:t>
            </a:r>
            <a:r>
              <a:rPr lang="ru-RU" sz="2800" b="1" dirty="0">
                <a:solidFill>
                  <a:srgbClr val="7030A0"/>
                </a:solidFill>
              </a:rPr>
              <a:t>без-</a:t>
            </a:r>
            <a:r>
              <a:rPr lang="ru-RU" sz="2800" dirty="0"/>
              <a:t>, </a:t>
            </a:r>
            <a:r>
              <a:rPr lang="ru-RU" sz="2800" b="1" dirty="0">
                <a:solidFill>
                  <a:srgbClr val="7030A0"/>
                </a:solidFill>
              </a:rPr>
              <a:t>воз-</a:t>
            </a:r>
            <a:r>
              <a:rPr lang="ru-RU" sz="2800" dirty="0"/>
              <a:t>, </a:t>
            </a:r>
            <a:r>
              <a:rPr lang="ru-RU" sz="2800" b="1" dirty="0">
                <a:solidFill>
                  <a:srgbClr val="7030A0"/>
                </a:solidFill>
              </a:rPr>
              <a:t>из-</a:t>
            </a:r>
            <a:r>
              <a:rPr lang="ru-RU" sz="2800" dirty="0"/>
              <a:t>, </a:t>
            </a:r>
            <a:r>
              <a:rPr lang="ru-RU" sz="2800" b="1" dirty="0">
                <a:solidFill>
                  <a:srgbClr val="7030A0"/>
                </a:solidFill>
              </a:rPr>
              <a:t>раз-</a:t>
            </a:r>
            <a:r>
              <a:rPr lang="ru-RU" sz="2800" dirty="0"/>
              <a:t>, </a:t>
            </a:r>
            <a:r>
              <a:rPr lang="ru-RU" sz="2800" b="1" dirty="0">
                <a:solidFill>
                  <a:srgbClr val="7030A0"/>
                </a:solidFill>
              </a:rPr>
              <a:t>через-</a:t>
            </a:r>
            <a:r>
              <a:rPr lang="ru-RU" sz="2800" dirty="0"/>
              <a:t>, </a:t>
            </a:r>
            <a:r>
              <a:rPr lang="ru-RU" sz="2800" b="1" dirty="0">
                <a:solidFill>
                  <a:srgbClr val="7030A0"/>
                </a:solidFill>
              </a:rPr>
              <a:t>низ-</a:t>
            </a:r>
            <a:r>
              <a:rPr lang="ru-RU" sz="2800" dirty="0"/>
              <a:t> конечный звук </a:t>
            </a:r>
            <a:r>
              <a:rPr lang="en-US" sz="2800" b="1" dirty="0">
                <a:solidFill>
                  <a:srgbClr val="0070C0"/>
                </a:solidFill>
              </a:rPr>
              <a:t>[</a:t>
            </a:r>
            <a:r>
              <a:rPr lang="ru-RU" sz="2800" b="1" dirty="0">
                <a:solidFill>
                  <a:srgbClr val="0070C0"/>
                </a:solidFill>
              </a:rPr>
              <a:t>з</a:t>
            </a:r>
            <a:r>
              <a:rPr lang="en-US" sz="2800" b="1" dirty="0">
                <a:solidFill>
                  <a:srgbClr val="0070C0"/>
                </a:solidFill>
              </a:rPr>
              <a:t>]</a:t>
            </a:r>
            <a:r>
              <a:rPr lang="ru-RU" sz="2800" dirty="0"/>
              <a:t> оглушается перед глухим согласным корня, что находит свое отражение на письме.</a:t>
            </a:r>
            <a:r>
              <a:rPr lang="en-US" sz="2800" dirty="0"/>
              <a:t> </a:t>
            </a:r>
            <a:endParaRPr lang="ru-RU" sz="2800" dirty="0"/>
          </a:p>
          <a:p>
            <a:r>
              <a:rPr lang="ru-RU" sz="2800" dirty="0"/>
              <a:t>Сравните: бе</a:t>
            </a:r>
            <a:r>
              <a:rPr lang="ru-RU" sz="2800" dirty="0">
                <a:solidFill>
                  <a:srgbClr val="C00000"/>
                </a:solidFill>
              </a:rPr>
              <a:t>з</a:t>
            </a:r>
            <a:r>
              <a:rPr lang="ru-RU" sz="2800" dirty="0"/>
              <a:t>душный – бе</a:t>
            </a:r>
            <a:r>
              <a:rPr lang="ru-RU" sz="2800" dirty="0">
                <a:solidFill>
                  <a:srgbClr val="C00000"/>
                </a:solidFill>
              </a:rPr>
              <a:t>с</a:t>
            </a:r>
            <a:r>
              <a:rPr lang="ru-RU" sz="2800" dirty="0"/>
              <a:t>толковый, ра</a:t>
            </a:r>
            <a:r>
              <a:rPr lang="ru-RU" sz="2800" dirty="0">
                <a:solidFill>
                  <a:srgbClr val="C00000"/>
                </a:solidFill>
              </a:rPr>
              <a:t>з</a:t>
            </a:r>
            <a:r>
              <a:rPr lang="ru-RU" sz="2800" dirty="0"/>
              <a:t>бить – ра</a:t>
            </a:r>
            <a:r>
              <a:rPr lang="ru-RU" sz="2800" dirty="0">
                <a:solidFill>
                  <a:srgbClr val="C00000"/>
                </a:solidFill>
              </a:rPr>
              <a:t>с</a:t>
            </a:r>
            <a:r>
              <a:rPr lang="ru-RU" sz="2800" dirty="0"/>
              <a:t>сказать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24" y="4568651"/>
            <a:ext cx="566977" cy="530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09" y="4568651"/>
            <a:ext cx="530398" cy="530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97" y="4568651"/>
            <a:ext cx="536494" cy="530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34" y="4568651"/>
            <a:ext cx="53649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9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5709" y="1338349"/>
            <a:ext cx="539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Исторические написания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775" y="2103120"/>
            <a:ext cx="1003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Традиционные написания, являющиеся пережитком прошлого.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272" y="3117273"/>
            <a:ext cx="1023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Например, употребление буквы </a:t>
            </a:r>
            <a:r>
              <a:rPr lang="ru-RU" sz="2800" b="1" dirty="0">
                <a:solidFill>
                  <a:srgbClr val="C00000"/>
                </a:solidFill>
              </a:rPr>
              <a:t>и</a:t>
            </a:r>
            <a:r>
              <a:rPr lang="ru-RU" sz="2800" dirty="0"/>
              <a:t> после </a:t>
            </a:r>
            <a:r>
              <a:rPr lang="ru-RU" sz="2800" b="1" i="1" dirty="0"/>
              <a:t>ц</a:t>
            </a:r>
            <a:r>
              <a:rPr lang="ru-RU" sz="2800" dirty="0"/>
              <a:t> и шипящих </a:t>
            </a:r>
            <a:r>
              <a:rPr lang="ru-RU" sz="2800" b="1" i="1" dirty="0"/>
              <a:t>ж</a:t>
            </a:r>
            <a:r>
              <a:rPr lang="ru-RU" sz="2800" dirty="0"/>
              <a:t>, </a:t>
            </a:r>
            <a:r>
              <a:rPr lang="ru-RU" sz="2800" b="1" i="1" dirty="0"/>
              <a:t>ш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26938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447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елена синявская</cp:lastModifiedBy>
  <cp:revision>42</cp:revision>
  <cp:lastPrinted>2022-01-13T14:31:19Z</cp:lastPrinted>
  <dcterms:created xsi:type="dcterms:W3CDTF">2022-01-13T13:40:39Z</dcterms:created>
  <dcterms:modified xsi:type="dcterms:W3CDTF">2023-02-09T11:57:28Z</dcterms:modified>
</cp:coreProperties>
</file>