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70" r:id="rId12"/>
    <p:sldId id="259" r:id="rId13"/>
  </p:sldIdLst>
  <p:sldSz cx="12192000" cy="6858000"/>
  <p:notesSz cx="6858000" cy="9144000"/>
  <p:defaultTextStyle>
    <a:lvl1pPr>
      <a:defRPr>
        <a:latin typeface="+mj-lt"/>
        <a:ea typeface="+mj-ea"/>
        <a:cs typeface="+mj-cs"/>
        <a:sym typeface="Helvetica Neue"/>
      </a:defRPr>
    </a:lvl1pPr>
    <a:lvl2pPr>
      <a:defRPr>
        <a:latin typeface="+mj-lt"/>
        <a:ea typeface="+mj-ea"/>
        <a:cs typeface="+mj-cs"/>
        <a:sym typeface="Helvetica Neue"/>
      </a:defRPr>
    </a:lvl2pPr>
    <a:lvl3pPr>
      <a:defRPr>
        <a:latin typeface="+mj-lt"/>
        <a:ea typeface="+mj-ea"/>
        <a:cs typeface="+mj-cs"/>
        <a:sym typeface="Helvetica Neue"/>
      </a:defRPr>
    </a:lvl3pPr>
    <a:lvl4pPr>
      <a:defRPr>
        <a:latin typeface="+mj-lt"/>
        <a:ea typeface="+mj-ea"/>
        <a:cs typeface="+mj-cs"/>
        <a:sym typeface="Helvetica Neue"/>
      </a:defRPr>
    </a:lvl4pPr>
    <a:lvl5pPr>
      <a:defRPr>
        <a:latin typeface="+mj-lt"/>
        <a:ea typeface="+mj-ea"/>
        <a:cs typeface="+mj-cs"/>
        <a:sym typeface="Helvetica Neue"/>
      </a:defRPr>
    </a:lvl5pPr>
    <a:lvl6pPr>
      <a:defRPr>
        <a:latin typeface="+mj-lt"/>
        <a:ea typeface="+mj-ea"/>
        <a:cs typeface="+mj-cs"/>
        <a:sym typeface="Helvetica Neue"/>
      </a:defRPr>
    </a:lvl6pPr>
    <a:lvl7pPr>
      <a:defRPr>
        <a:latin typeface="+mj-lt"/>
        <a:ea typeface="+mj-ea"/>
        <a:cs typeface="+mj-cs"/>
        <a:sym typeface="Helvetica Neue"/>
      </a:defRPr>
    </a:lvl7pPr>
    <a:lvl8pPr>
      <a:defRPr>
        <a:latin typeface="+mj-lt"/>
        <a:ea typeface="+mj-ea"/>
        <a:cs typeface="+mj-cs"/>
        <a:sym typeface="Helvetica Neue"/>
      </a:defRPr>
    </a:lvl8pPr>
    <a:lvl9pPr>
      <a:defRPr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ветлана Злобина" initials="СЗ" lastIdx="1" clrIdx="0">
    <p:extLst>
      <p:ext uri="{19B8F6BF-5375-455C-9EA6-DF929625EA0E}">
        <p15:presenceInfo xmlns:p15="http://schemas.microsoft.com/office/powerpoint/2012/main" userId="27a5c18f3ab03f7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472C4"/>
          </a:solidFill>
        </a:fill>
      </a:tcStyle>
    </a:firstRow>
  </a:tblStyle>
  <a:tblStyle styleId="{C7B018BB-80A7-4F77-B60F-C8B233D01FF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72C4"/>
          </a:solidFill>
        </a:fill>
      </a:tcStyle>
    </a:firstRow>
  </a:tblStyle>
  <a:tblStyle styleId="{33BA23B1-9221-436E-865A-0063620EA4FD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20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solidFill>
                <a:schemeClr val="bg1"/>
              </a:solidFill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49</c:v>
                </c:pt>
                <c:pt idx="1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77-495E-A6CF-58E05A3D7D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dLbls>
            <c:spPr>
              <a:solidFill>
                <a:schemeClr val="bg1"/>
              </a:solidFill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</c:v>
                </c:pt>
                <c:pt idx="1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DF-4142-982D-5A38F3B943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solidFill>
                <a:schemeClr val="bg1"/>
              </a:solidFill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</c:v>
                </c:pt>
                <c:pt idx="1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0E-4CA2-9997-4702C47AB4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solidFill>
                <a:schemeClr val="bg1"/>
              </a:solidFill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21</c:v>
                </c:pt>
                <c:pt idx="1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A2-403B-9B4A-5953A9F3A3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solidFill>
                <a:schemeClr val="bg1"/>
              </a:solidFill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32</c:v>
                </c:pt>
                <c:pt idx="1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F0-4B83-A439-AFC00D4AEA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dLbls>
            <c:spPr>
              <a:solidFill>
                <a:schemeClr val="bg1"/>
              </a:solidFill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</c:v>
                </c:pt>
                <c:pt idx="1">
                  <c:v>21</c:v>
                </c:pt>
                <c:pt idx="2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AC-46E2-B8C0-1B89695141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solidFill>
                <a:schemeClr val="bg1"/>
              </a:solidFill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43</c:v>
                </c:pt>
                <c:pt idx="1">
                  <c:v>0</c:v>
                </c:pt>
                <c:pt idx="2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C3-46E9-B573-DEFB74C19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ln>
          <a:noFill/>
        </a:ln>
      </c:spPr>
    </c:plotArea>
    <c:legend>
      <c:legendPos val="r"/>
      <c:overlay val="0"/>
    </c:legend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solidFill>
                <a:schemeClr val="bg1"/>
              </a:solidFill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16</c:v>
                </c:pt>
                <c:pt idx="1">
                  <c:v>22</c:v>
                </c:pt>
                <c:pt idx="2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46-4683-8116-BC54EE9253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spPr>
              <a:solidFill>
                <a:schemeClr val="bg1"/>
              </a:solidFill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2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</c:v>
                </c:pt>
                <c:pt idx="1">
                  <c:v>11</c:v>
                </c:pt>
                <c:pt idx="2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A4-4044-8498-9072032CF9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spPr>
    <a:ln>
      <a:solidFill>
        <a:srgbClr val="0070C0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 lvl="0">
              <a:defRPr sz="1800"/>
            </a:pPr>
            <a:r>
              <a:rPr sz="6000"/>
              <a:t>Образец заголовка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</a:lstStyle>
          <a:p>
            <a:pPr lvl="0">
              <a:defRPr sz="1800"/>
            </a:pPr>
            <a:r>
              <a:rPr sz="2400"/>
              <a:t>Образец подзаголовка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8724900" y="0"/>
            <a:ext cx="2628900" cy="6542089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838200" y="365125"/>
            <a:ext cx="7734300" cy="64928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624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Образец заголовка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831850" y="4589462"/>
            <a:ext cx="10515600" cy="226853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888888"/>
                </a:solidFill>
              </a:rPr>
              <a:t>Образец текста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81600" cy="50323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</a:lstStyle>
          <a:p>
            <a:pPr lvl="0">
              <a:defRPr sz="1800" b="0"/>
            </a:pPr>
            <a:r>
              <a:rPr sz="2400" b="1"/>
              <a:t>Образец текста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205581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Образец заголовка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5183187" y="987425"/>
            <a:ext cx="6172202" cy="58705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 lvl="0">
              <a:defRPr sz="1800"/>
            </a:pPr>
            <a:r>
              <a:rPr sz="3200"/>
              <a:t>Образец текста</a:t>
            </a:r>
          </a:p>
          <a:p>
            <a:pPr lvl="1">
              <a:defRPr sz="1800"/>
            </a:pPr>
            <a:r>
              <a:rPr sz="3200"/>
              <a:t>Второй уровень</a:t>
            </a:r>
          </a:p>
          <a:p>
            <a:pPr lvl="2">
              <a:defRPr sz="1800"/>
            </a:pPr>
            <a:r>
              <a:rPr sz="3200"/>
              <a:t>Третий уровень</a:t>
            </a:r>
          </a:p>
          <a:p>
            <a:pPr lvl="3">
              <a:defRPr sz="1800"/>
            </a:pPr>
            <a:r>
              <a:rPr sz="3200"/>
              <a:t>Четвертый уровень</a:t>
            </a:r>
          </a:p>
          <a:p>
            <a:pPr lvl="4">
              <a:defRPr sz="1800"/>
            </a:pPr>
            <a:r>
              <a:rPr sz="3200"/>
              <a:t>Пятый уровень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839787" y="0"/>
            <a:ext cx="3932240" cy="2057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Образец заголовка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839787" y="2057400"/>
            <a:ext cx="3932240" cy="480060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</a:lstStyle>
          <a:p>
            <a:pPr lvl="0">
              <a:defRPr sz="1800"/>
            </a:pPr>
            <a:r>
              <a:rPr sz="1600"/>
              <a:t>Образец текста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838200" y="230186"/>
            <a:ext cx="10515600" cy="1595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pPr lvl="0">
              <a:defRPr sz="1800"/>
            </a:pPr>
            <a:r>
              <a:rPr sz="4400"/>
              <a:t>Образец заголовка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5032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pPr lvl="0">
              <a:defRPr sz="1800"/>
            </a:pPr>
            <a:r>
              <a:rPr sz="2800"/>
              <a:t>Образец текста</a:t>
            </a:r>
          </a:p>
          <a:p>
            <a:pPr lvl="1">
              <a:defRPr sz="1800"/>
            </a:pPr>
            <a:r>
              <a:rPr sz="2800"/>
              <a:t>Второй уровень</a:t>
            </a:r>
          </a:p>
          <a:p>
            <a:pPr lvl="2">
              <a:defRPr sz="1800"/>
            </a:pPr>
            <a:r>
              <a:rPr sz="2800"/>
              <a:t>Третий уровень</a:t>
            </a:r>
          </a:p>
          <a:p>
            <a:pPr lvl="3">
              <a:defRPr sz="1800"/>
            </a:pPr>
            <a:r>
              <a:rPr sz="2800"/>
              <a:t>Четвертый уровень</a:t>
            </a:r>
          </a:p>
          <a:p>
            <a:pPr lvl="4">
              <a:defRPr sz="1800"/>
            </a:pPr>
            <a:r>
              <a:rPr sz="2800"/>
              <a:t>Пятый уровень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610600" y="6414760"/>
            <a:ext cx="2743200" cy="248303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 spd="med"/>
  <p:txStyles>
    <p:titleStyle>
      <a:lvl1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1pPr>
      <a:lvl2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2pPr>
      <a:lvl3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3pPr>
      <a:lvl4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4pPr>
      <a:lvl5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5pPr>
      <a:lvl6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6pPr>
      <a:lvl7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7pPr>
      <a:lvl8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8pPr>
      <a:lvl9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2286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1pPr>
      <a:lvl2pPr marL="723900" indent="-2667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2pPr>
      <a:lvl3pPr marL="1234438" indent="-320038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3pPr>
      <a:lvl4pPr marL="17272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4pPr>
      <a:lvl5pPr marL="21844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5pPr>
      <a:lvl6pPr marL="26416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6pPr>
      <a:lvl7pPr marL="30988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7pPr>
      <a:lvl8pPr marL="35560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8pPr>
      <a:lvl9pPr marL="40132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49">
            <a:extLst>
              <a:ext uri="{FF2B5EF4-FFF2-40B4-BE49-F238E27FC236}">
                <a16:creationId xmlns:a16="http://schemas.microsoft.com/office/drawing/2014/main" id="{9D2E1906-F34C-484E-A910-DA5D827A4A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56408" y="1514746"/>
            <a:ext cx="3554083" cy="2073843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>
            <a:normAutofit fontScale="32500" lnSpcReduction="20000"/>
          </a:bodyPr>
          <a:lstStyle>
            <a:lvl1pPr algn="l">
              <a:defRPr sz="5400" b="1">
                <a:solidFill>
                  <a:srgbClr val="1D3152"/>
                </a:solidFill>
              </a:defRPr>
            </a:lvl1pPr>
          </a:lstStyle>
          <a:p>
            <a:pPr algn="ctr"/>
            <a:r>
              <a:rPr lang="ru-RU" dirty="0"/>
              <a:t> </a:t>
            </a:r>
          </a:p>
          <a:p>
            <a:pPr algn="ctr"/>
            <a:r>
              <a:rPr lang="ru-RU" sz="8600" dirty="0"/>
              <a:t>Анализ комплексной диагностической работы </a:t>
            </a:r>
          </a:p>
          <a:p>
            <a:pPr algn="ctr"/>
            <a:r>
              <a:rPr lang="ru-RU" sz="8600" dirty="0"/>
              <a:t>для 1 класса </a:t>
            </a:r>
            <a:endParaRPr sz="8600" b="1" dirty="0">
              <a:solidFill>
                <a:srgbClr val="1D3152"/>
              </a:solidFill>
            </a:endParaRPr>
          </a:p>
        </p:txBody>
      </p:sp>
      <p:sp>
        <p:nvSpPr>
          <p:cNvPr id="9" name="Shape 50">
            <a:extLst>
              <a:ext uri="{FF2B5EF4-FFF2-40B4-BE49-F238E27FC236}">
                <a16:creationId xmlns:a16="http://schemas.microsoft.com/office/drawing/2014/main" id="{4D486BDC-03EA-4299-9E76-0E8CDBBE17B8}"/>
              </a:ext>
            </a:extLst>
          </p:cNvPr>
          <p:cNvSpPr/>
          <p:nvPr/>
        </p:nvSpPr>
        <p:spPr>
          <a:xfrm>
            <a:off x="7090913" y="4093444"/>
            <a:ext cx="3743865" cy="840230"/>
          </a:xfrm>
          <a:prstGeom prst="rect">
            <a:avLst/>
          </a:prstGeom>
          <a:ln w="12700">
            <a:solidFill>
              <a:srgbClr val="00B0F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/>
            </a:lvl1pPr>
          </a:lstStyle>
          <a:p>
            <a:pPr lvl="0" algn="just">
              <a:defRPr sz="1800"/>
            </a:pPr>
            <a:r>
              <a:rPr lang="ru-RU" dirty="0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rPr>
              <a:t>Мошнина Р.Ш., зав.кафедры общеобразовательных дисциплин КУРО, </a:t>
            </a:r>
            <a:r>
              <a:rPr lang="ru-RU" dirty="0" err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rPr>
              <a:t>к.п.н</a:t>
            </a:r>
            <a:r>
              <a:rPr lang="ru-RU" dirty="0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rPr>
              <a:t>, профессор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679383" y="515293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ru-RU" sz="2400" dirty="0"/>
              <a:t>Задание  9</a:t>
            </a:r>
            <a:endParaRPr sz="2400" dirty="0">
              <a:solidFill>
                <a:srgbClr val="1D3152"/>
              </a:solidFill>
            </a:endParaRPr>
          </a:p>
        </p:txBody>
      </p:sp>
      <p:sp>
        <p:nvSpPr>
          <p:cNvPr id="56" name="Shape 56"/>
          <p:cNvSpPr/>
          <p:nvPr/>
        </p:nvSpPr>
        <p:spPr>
          <a:xfrm>
            <a:off x="679383" y="1110900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 b="1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endParaRPr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531429" y="1158199"/>
            <a:ext cx="5372100" cy="193899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lang="ru-RU" sz="2400" b="1" dirty="0"/>
              <a:t>Умение использовать данные таблицы, интерпретировать информацию; построение рассуждения; умения устанавливать соответствие</a:t>
            </a:r>
            <a:endParaRPr lang="ru-RU" sz="2400" b="1" dirty="0">
              <a:solidFill>
                <a:srgbClr val="1D3152"/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7527470" y="3249385"/>
          <a:ext cx="3906158" cy="3297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10242" y="1224644"/>
            <a:ext cx="6025244" cy="83099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2400" b="1" dirty="0"/>
              <a:t>Рассмотри тело волка. С помощью цифр подпиши части его тела:</a:t>
            </a:r>
          </a:p>
        </p:txBody>
      </p:sp>
      <p:pic>
        <p:nvPicPr>
          <p:cNvPr id="14" name="Рисунок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787" y="3710854"/>
            <a:ext cx="3314700" cy="2591974"/>
          </a:xfrm>
          <a:prstGeom prst="rect">
            <a:avLst/>
          </a:prstGeom>
          <a:noFill/>
        </p:spPr>
      </p:pic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359229" y="4000500"/>
          <a:ext cx="3657599" cy="1912983"/>
        </p:xfrm>
        <a:graphic>
          <a:graphicData uri="http://schemas.openxmlformats.org/drawingml/2006/table">
            <a:tbl>
              <a:tblPr/>
              <a:tblGrid>
                <a:gridCol w="10737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70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68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Лапы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Хвост 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5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Туловище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4 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Шея</a:t>
                      </a:r>
                      <a:endParaRPr lang="ru-RU" sz="24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Голова</a:t>
                      </a:r>
                      <a:endParaRPr lang="ru-RU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BA1BCB3D-FBFE-2EDF-D920-A64838EC4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1023" y="963228"/>
            <a:ext cx="11269954" cy="3003292"/>
          </a:xfrm>
        </p:spPr>
        <p:txBody>
          <a:bodyPr>
            <a:normAutofit fontScale="85000" lnSpcReduction="20000"/>
          </a:bodyPr>
          <a:lstStyle/>
          <a:p>
            <a:r>
              <a:rPr lang="ru-RU" sz="3200" dirty="0">
                <a:solidFill>
                  <a:schemeClr val="tx1"/>
                </a:solidFill>
              </a:rPr>
              <a:t>Вопросы:</a:t>
            </a:r>
          </a:p>
          <a:p>
            <a:pPr marL="457200" indent="-457200">
              <a:buAutoNum type="arabicPeriod"/>
            </a:pPr>
            <a:r>
              <a:rPr lang="ru-RU" sz="3200" dirty="0">
                <a:solidFill>
                  <a:schemeClr val="tx1"/>
                </a:solidFill>
              </a:rPr>
              <a:t>Какое умение по результатам КДР является сформированным у всех учащихся?</a:t>
            </a:r>
          </a:p>
          <a:p>
            <a:pPr marL="457200" indent="-457200">
              <a:buAutoNum type="arabicPeriod"/>
            </a:pPr>
            <a:r>
              <a:rPr lang="ru-RU" sz="3200" dirty="0">
                <a:solidFill>
                  <a:schemeClr val="tx1"/>
                </a:solidFill>
              </a:rPr>
              <a:t>Какое умение вызвало наибольшее количество затруднений у учащихся?</a:t>
            </a:r>
          </a:p>
          <a:p>
            <a:pPr marL="457200" indent="-457200">
              <a:buAutoNum type="arabicPeriod"/>
            </a:pPr>
            <a:r>
              <a:rPr lang="ru-RU" sz="3200" dirty="0">
                <a:solidFill>
                  <a:schemeClr val="tx1"/>
                </a:solidFill>
              </a:rPr>
              <a:t>Какое умение учащихся базового уровня сформировано лучше всего?</a:t>
            </a:r>
          </a:p>
          <a:p>
            <a:pPr marL="457200" indent="-457200">
              <a:buAutoNum type="arabicPeriod"/>
            </a:pPr>
            <a:r>
              <a:rPr lang="ru-RU" sz="3200" dirty="0">
                <a:solidFill>
                  <a:schemeClr val="tx1"/>
                </a:solidFill>
              </a:rPr>
              <a:t>Какое умение учащихся повышенного уровня сформировано лучше всего?</a:t>
            </a:r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E72B517-D074-4946-B049-EEBC589FD9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8964" y="3900701"/>
            <a:ext cx="1994071" cy="1994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440333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679383" y="515293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ru-RU" sz="2400" b="0" dirty="0"/>
              <a:t>Задание 1</a:t>
            </a:r>
            <a:endParaRPr sz="2400" b="1" dirty="0">
              <a:solidFill>
                <a:srgbClr val="1D3152"/>
              </a:solidFill>
            </a:endParaRPr>
          </a:p>
        </p:txBody>
      </p:sp>
      <p:sp>
        <p:nvSpPr>
          <p:cNvPr id="56" name="Shape 56"/>
          <p:cNvSpPr/>
          <p:nvPr/>
        </p:nvSpPr>
        <p:spPr>
          <a:xfrm>
            <a:off x="679383" y="1110900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 b="1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endParaRPr sz="2400" b="1" dirty="0"/>
          </a:p>
        </p:txBody>
      </p:sp>
      <p:sp>
        <p:nvSpPr>
          <p:cNvPr id="57" name="Shape 57"/>
          <p:cNvSpPr/>
          <p:nvPr/>
        </p:nvSpPr>
        <p:spPr>
          <a:xfrm>
            <a:off x="532426" y="1316038"/>
            <a:ext cx="4953974" cy="2932081"/>
          </a:xfrm>
          <a:prstGeom prst="rect">
            <a:avLst/>
          </a:prstGeom>
          <a:ln w="12700">
            <a:solidFill>
              <a:srgbClr val="0070C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ru-RU" sz="2800" dirty="0"/>
              <a:t>Выбери заголовок текста, отметь любым знаком.</a:t>
            </a:r>
          </a:p>
          <a:p>
            <a:pPr lvl="0"/>
            <a:endParaRPr lang="ru-RU" sz="2800" dirty="0"/>
          </a:p>
          <a:p>
            <a:pPr lvl="0">
              <a:buFont typeface="Wingdings" pitchFamily="2" charset="2"/>
              <a:buChar char="q"/>
            </a:pPr>
            <a:r>
              <a:rPr lang="ru-RU" sz="2800" dirty="0"/>
              <a:t> Волк</a:t>
            </a:r>
          </a:p>
          <a:p>
            <a:pPr lvl="0">
              <a:buFont typeface="Wingdings" pitchFamily="2" charset="2"/>
              <a:buChar char="q"/>
            </a:pPr>
            <a:r>
              <a:rPr lang="ru-RU" sz="2800" dirty="0"/>
              <a:t> Зимой в лесу</a:t>
            </a:r>
          </a:p>
          <a:p>
            <a:pPr lvl="0">
              <a:buFont typeface="Wingdings" pitchFamily="2" charset="2"/>
              <a:buChar char="q"/>
            </a:pPr>
            <a:r>
              <a:rPr lang="ru-RU" sz="2800" b="1" dirty="0"/>
              <a:t> Неудачная охота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767114" y="1207185"/>
            <a:ext cx="51037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lang="ru-RU" sz="2400" b="1" dirty="0">
                <a:solidFill>
                  <a:srgbClr val="000000"/>
                </a:solidFill>
              </a:rPr>
              <a:t>Умение определять тему текста</a:t>
            </a:r>
            <a:endParaRPr lang="ru-RU" sz="2400" b="1" dirty="0">
              <a:solidFill>
                <a:srgbClr val="1D3152"/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7364185" y="1959428"/>
          <a:ext cx="3906158" cy="3297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679383" y="515293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ru-RU" sz="2400" b="0" dirty="0"/>
              <a:t>Задание 2</a:t>
            </a:r>
            <a:endParaRPr sz="2400" b="1" dirty="0">
              <a:solidFill>
                <a:srgbClr val="1D3152"/>
              </a:solidFill>
            </a:endParaRPr>
          </a:p>
        </p:txBody>
      </p:sp>
      <p:sp>
        <p:nvSpPr>
          <p:cNvPr id="56" name="Shape 56"/>
          <p:cNvSpPr/>
          <p:nvPr/>
        </p:nvSpPr>
        <p:spPr>
          <a:xfrm>
            <a:off x="679383" y="1110900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 b="1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endParaRPr sz="2400" b="1" dirty="0"/>
          </a:p>
        </p:txBody>
      </p:sp>
      <p:sp>
        <p:nvSpPr>
          <p:cNvPr id="57" name="Shape 57"/>
          <p:cNvSpPr/>
          <p:nvPr/>
        </p:nvSpPr>
        <p:spPr>
          <a:xfrm>
            <a:off x="532425" y="1316038"/>
            <a:ext cx="5394845" cy="2932081"/>
          </a:xfrm>
          <a:prstGeom prst="rect">
            <a:avLst/>
          </a:prstGeom>
          <a:ln w="12700">
            <a:solidFill>
              <a:srgbClr val="0070C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rPr lang="ru-RU" sz="2400" b="1" dirty="0"/>
              <a:t>Прочитай текст. Найди восьмое предложение. </a:t>
            </a:r>
          </a:p>
          <a:p>
            <a:r>
              <a:rPr lang="ru-RU" sz="2400" b="1" dirty="0"/>
              <a:t>Отметь схему, которая подходит к этому предложению.</a:t>
            </a:r>
          </a:p>
          <a:p>
            <a:endParaRPr lang="ru-RU" sz="2400" b="1" dirty="0"/>
          </a:p>
          <a:p>
            <a:endParaRPr lang="ru-RU" sz="2400" b="1" dirty="0"/>
          </a:p>
          <a:p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84471" y="1337813"/>
            <a:ext cx="5519058" cy="83099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lang="ru-RU" sz="2400" b="1" dirty="0"/>
              <a:t>Умение переводить информацию из одной формы в другую</a:t>
            </a:r>
            <a:endParaRPr lang="ru-RU" sz="2400" b="1" dirty="0">
              <a:solidFill>
                <a:srgbClr val="1D3152"/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7429499" y="2841171"/>
          <a:ext cx="3906158" cy="3297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080" name="Группа 22"/>
          <p:cNvGrpSpPr>
            <a:grpSpLocks/>
          </p:cNvGrpSpPr>
          <p:nvPr/>
        </p:nvGrpSpPr>
        <p:grpSpPr bwMode="auto">
          <a:xfrm>
            <a:off x="910544" y="3395209"/>
            <a:ext cx="2924176" cy="238125"/>
            <a:chOff x="0" y="0"/>
            <a:chExt cx="29241" cy="2381"/>
          </a:xfrm>
        </p:grpSpPr>
        <p:sp>
          <p:nvSpPr>
            <p:cNvPr id="2" name="Прямая соединительная линия 23"/>
            <p:cNvSpPr>
              <a:spLocks noChangeShapeType="1"/>
            </p:cNvSpPr>
            <p:nvPr/>
          </p:nvSpPr>
          <p:spPr bwMode="auto">
            <a:xfrm flipH="1">
              <a:off x="0" y="0"/>
              <a:ext cx="0" cy="238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" name="Прямая соединительная линия 24"/>
            <p:cNvSpPr>
              <a:spLocks noChangeShapeType="1"/>
            </p:cNvSpPr>
            <p:nvPr/>
          </p:nvSpPr>
          <p:spPr bwMode="auto">
            <a:xfrm>
              <a:off x="0" y="2381"/>
              <a:ext cx="466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Прямая соединительная линия 25"/>
            <p:cNvSpPr>
              <a:spLocks noChangeShapeType="1"/>
            </p:cNvSpPr>
            <p:nvPr/>
          </p:nvSpPr>
          <p:spPr bwMode="auto">
            <a:xfrm>
              <a:off x="7048" y="2286"/>
              <a:ext cx="600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Прямая соединительная линия 26"/>
            <p:cNvSpPr>
              <a:spLocks noChangeShapeType="1"/>
            </p:cNvSpPr>
            <p:nvPr/>
          </p:nvSpPr>
          <p:spPr bwMode="auto">
            <a:xfrm>
              <a:off x="14954" y="2286"/>
              <a:ext cx="600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Прямая соединительная линия 27"/>
            <p:cNvSpPr>
              <a:spLocks noChangeShapeType="1"/>
            </p:cNvSpPr>
            <p:nvPr/>
          </p:nvSpPr>
          <p:spPr bwMode="auto">
            <a:xfrm>
              <a:off x="23241" y="2286"/>
              <a:ext cx="60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074" name="Группа 29"/>
          <p:cNvGrpSpPr>
            <a:grpSpLocks/>
          </p:cNvGrpSpPr>
          <p:nvPr/>
        </p:nvGrpSpPr>
        <p:grpSpPr bwMode="auto">
          <a:xfrm>
            <a:off x="908050" y="2961821"/>
            <a:ext cx="2924175" cy="238125"/>
            <a:chOff x="0" y="0"/>
            <a:chExt cx="29241" cy="2381"/>
          </a:xfrm>
        </p:grpSpPr>
        <p:sp>
          <p:nvSpPr>
            <p:cNvPr id="10" name="Прямая соединительная линия 30"/>
            <p:cNvSpPr>
              <a:spLocks noChangeShapeType="1"/>
            </p:cNvSpPr>
            <p:nvPr/>
          </p:nvSpPr>
          <p:spPr bwMode="auto">
            <a:xfrm flipH="1">
              <a:off x="0" y="0"/>
              <a:ext cx="0" cy="238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Прямая соединительная линия 31"/>
            <p:cNvSpPr>
              <a:spLocks noChangeShapeType="1"/>
            </p:cNvSpPr>
            <p:nvPr/>
          </p:nvSpPr>
          <p:spPr bwMode="auto">
            <a:xfrm>
              <a:off x="0" y="2381"/>
              <a:ext cx="466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Прямая соединительная линия 32"/>
            <p:cNvSpPr>
              <a:spLocks noChangeShapeType="1"/>
            </p:cNvSpPr>
            <p:nvPr/>
          </p:nvSpPr>
          <p:spPr bwMode="auto">
            <a:xfrm>
              <a:off x="7048" y="2286"/>
              <a:ext cx="600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Прямая соединительная линия 33"/>
            <p:cNvSpPr>
              <a:spLocks noChangeShapeType="1"/>
            </p:cNvSpPr>
            <p:nvPr/>
          </p:nvSpPr>
          <p:spPr bwMode="auto">
            <a:xfrm>
              <a:off x="14954" y="2286"/>
              <a:ext cx="600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Прямая соединительная линия 34"/>
            <p:cNvSpPr>
              <a:spLocks noChangeShapeType="1"/>
            </p:cNvSpPr>
            <p:nvPr/>
          </p:nvSpPr>
          <p:spPr bwMode="auto">
            <a:xfrm>
              <a:off x="23241" y="2286"/>
              <a:ext cx="60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069" name="Группа 36"/>
          <p:cNvGrpSpPr>
            <a:grpSpLocks/>
          </p:cNvGrpSpPr>
          <p:nvPr/>
        </p:nvGrpSpPr>
        <p:grpSpPr bwMode="auto">
          <a:xfrm>
            <a:off x="873805" y="3944711"/>
            <a:ext cx="2924176" cy="9525"/>
            <a:chOff x="0" y="2286"/>
            <a:chExt cx="29241" cy="95"/>
          </a:xfrm>
        </p:grpSpPr>
        <p:sp>
          <p:nvSpPr>
            <p:cNvPr id="15" name="Прямая соединительная линия 37"/>
            <p:cNvSpPr>
              <a:spLocks noChangeShapeType="1"/>
            </p:cNvSpPr>
            <p:nvPr/>
          </p:nvSpPr>
          <p:spPr bwMode="auto">
            <a:xfrm>
              <a:off x="0" y="2381"/>
              <a:ext cx="4667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Прямая соединительная линия 38"/>
            <p:cNvSpPr>
              <a:spLocks noChangeShapeType="1"/>
            </p:cNvSpPr>
            <p:nvPr/>
          </p:nvSpPr>
          <p:spPr bwMode="auto">
            <a:xfrm>
              <a:off x="7048" y="2286"/>
              <a:ext cx="600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Прямая соединительная линия 39"/>
            <p:cNvSpPr>
              <a:spLocks noChangeShapeType="1"/>
            </p:cNvSpPr>
            <p:nvPr/>
          </p:nvSpPr>
          <p:spPr bwMode="auto">
            <a:xfrm>
              <a:off x="14954" y="2286"/>
              <a:ext cx="6001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Прямая соединительная линия 40"/>
            <p:cNvSpPr>
              <a:spLocks noChangeShapeType="1"/>
            </p:cNvSpPr>
            <p:nvPr/>
          </p:nvSpPr>
          <p:spPr bwMode="auto">
            <a:xfrm>
              <a:off x="23241" y="2286"/>
              <a:ext cx="60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6" name="Прямоугольник 45"/>
          <p:cNvSpPr/>
          <p:nvPr/>
        </p:nvSpPr>
        <p:spPr>
          <a:xfrm>
            <a:off x="4033157" y="2904708"/>
            <a:ext cx="4245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!</a:t>
            </a:r>
            <a:endParaRPr lang="ru-RU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3979521" y="337496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.</a:t>
            </a: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3968635" y="3739635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.</a:t>
            </a:r>
            <a:endParaRPr lang="ru-RU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679383" y="515293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ru-RU" sz="2400" b="0" dirty="0"/>
              <a:t>Задание  3</a:t>
            </a:r>
            <a:endParaRPr sz="2400" b="1" dirty="0">
              <a:solidFill>
                <a:srgbClr val="1D3152"/>
              </a:solidFill>
            </a:endParaRPr>
          </a:p>
        </p:txBody>
      </p:sp>
      <p:sp>
        <p:nvSpPr>
          <p:cNvPr id="56" name="Shape 56"/>
          <p:cNvSpPr/>
          <p:nvPr/>
        </p:nvSpPr>
        <p:spPr>
          <a:xfrm>
            <a:off x="679383" y="1110900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 b="1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endParaRPr sz="2400" b="1" dirty="0"/>
          </a:p>
        </p:txBody>
      </p:sp>
      <p:sp>
        <p:nvSpPr>
          <p:cNvPr id="57" name="Shape 57"/>
          <p:cNvSpPr/>
          <p:nvPr/>
        </p:nvSpPr>
        <p:spPr>
          <a:xfrm>
            <a:off x="532425" y="1316038"/>
            <a:ext cx="5394845" cy="3520960"/>
          </a:xfrm>
          <a:prstGeom prst="rect">
            <a:avLst/>
          </a:prstGeom>
          <a:ln w="12700">
            <a:solidFill>
              <a:srgbClr val="0070C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r>
              <a:rPr lang="ru-RU" sz="2800" b="1" dirty="0"/>
              <a:t>Что значит «уносить ноги»?</a:t>
            </a:r>
          </a:p>
          <a:p>
            <a:pPr lvl="0"/>
            <a:r>
              <a:rPr lang="ru-RU" sz="2800" b="1" dirty="0"/>
              <a:t> </a:t>
            </a:r>
          </a:p>
          <a:p>
            <a:pPr lvl="0">
              <a:buFont typeface="Wingdings" pitchFamily="2" charset="2"/>
              <a:buChar char="q"/>
            </a:pPr>
            <a:r>
              <a:rPr lang="ru-RU" sz="2800" b="1" dirty="0"/>
              <a:t> Быстро убегать</a:t>
            </a:r>
          </a:p>
          <a:p>
            <a:pPr lvl="0">
              <a:buFont typeface="Wingdings" pitchFamily="2" charset="2"/>
              <a:buChar char="q"/>
            </a:pPr>
            <a:r>
              <a:rPr lang="ru-RU" sz="2800" b="1" dirty="0"/>
              <a:t> Нести ноги в руках</a:t>
            </a:r>
          </a:p>
          <a:p>
            <a:pPr lvl="0">
              <a:buFont typeface="Wingdings" pitchFamily="2" charset="2"/>
              <a:buChar char="q"/>
            </a:pPr>
            <a:r>
              <a:rPr lang="ru-RU" sz="2800" b="1" dirty="0"/>
              <a:t> Отодвинуть ноги</a:t>
            </a:r>
          </a:p>
          <a:p>
            <a:pPr lvl="0">
              <a:buFont typeface="Wingdings" pitchFamily="2" charset="2"/>
              <a:buChar char="q"/>
            </a:pPr>
            <a:r>
              <a:rPr lang="ru-RU" sz="2800" b="1" dirty="0"/>
              <a:t> Снять обувь</a:t>
            </a:r>
          </a:p>
          <a:p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84471" y="1337813"/>
            <a:ext cx="5519058" cy="46166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lang="ru-RU" sz="2400" b="1" dirty="0"/>
              <a:t>Умение понимать контекст</a:t>
            </a:r>
            <a:endParaRPr lang="ru-RU" sz="2400" b="1" dirty="0">
              <a:solidFill>
                <a:srgbClr val="1D3152"/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7429499" y="2841171"/>
          <a:ext cx="3906158" cy="3297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679383" y="515293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ru-RU" sz="2400" dirty="0"/>
              <a:t>Задание  4</a:t>
            </a:r>
            <a:endParaRPr sz="2400" dirty="0">
              <a:solidFill>
                <a:srgbClr val="1D3152"/>
              </a:solidFill>
            </a:endParaRPr>
          </a:p>
        </p:txBody>
      </p:sp>
      <p:sp>
        <p:nvSpPr>
          <p:cNvPr id="56" name="Shape 56"/>
          <p:cNvSpPr/>
          <p:nvPr/>
        </p:nvSpPr>
        <p:spPr>
          <a:xfrm>
            <a:off x="679383" y="1110900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 b="1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endParaRPr sz="2400" b="1" dirty="0"/>
          </a:p>
        </p:txBody>
      </p:sp>
      <p:sp>
        <p:nvSpPr>
          <p:cNvPr id="57" name="Shape 57"/>
          <p:cNvSpPr/>
          <p:nvPr/>
        </p:nvSpPr>
        <p:spPr>
          <a:xfrm>
            <a:off x="532425" y="1316038"/>
            <a:ext cx="5574461" cy="3779492"/>
          </a:xfrm>
          <a:prstGeom prst="rect">
            <a:avLst/>
          </a:prstGeom>
          <a:ln w="12700">
            <a:solidFill>
              <a:srgbClr val="0070C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lnSpc>
                <a:spcPct val="100000"/>
              </a:lnSpc>
            </a:pPr>
            <a:r>
              <a:rPr lang="ru-RU" sz="2800" b="1" dirty="0"/>
              <a:t>На кого охотился волк в деревне? </a:t>
            </a:r>
          </a:p>
          <a:p>
            <a:pPr>
              <a:lnSpc>
                <a:spcPct val="100000"/>
              </a:lnSpc>
              <a:buFont typeface="Wingdings" pitchFamily="2" charset="2"/>
              <a:buChar char="q"/>
            </a:pPr>
            <a:r>
              <a:rPr lang="ru-RU" sz="2800" b="1" dirty="0"/>
              <a:t> зайца, </a:t>
            </a:r>
          </a:p>
          <a:p>
            <a:pPr>
              <a:lnSpc>
                <a:spcPct val="100000"/>
              </a:lnSpc>
              <a:buFont typeface="Wingdings" pitchFamily="2" charset="2"/>
              <a:buChar char="q"/>
            </a:pPr>
            <a:r>
              <a:rPr lang="ru-RU" sz="2800" b="1" dirty="0"/>
              <a:t> лося, </a:t>
            </a:r>
          </a:p>
          <a:p>
            <a:pPr>
              <a:lnSpc>
                <a:spcPct val="100000"/>
              </a:lnSpc>
              <a:buFont typeface="Wingdings" pitchFamily="2" charset="2"/>
              <a:buChar char="q"/>
            </a:pPr>
            <a:r>
              <a:rPr lang="ru-RU" sz="2800" b="1" dirty="0"/>
              <a:t> овцу, </a:t>
            </a:r>
          </a:p>
          <a:p>
            <a:pPr lvl="0">
              <a:lnSpc>
                <a:spcPct val="100000"/>
              </a:lnSpc>
              <a:buFont typeface="Wingdings" pitchFamily="2" charset="2"/>
              <a:buChar char="q"/>
            </a:pPr>
            <a:r>
              <a:rPr lang="ru-RU" sz="2800" b="1" dirty="0"/>
              <a:t> человека</a:t>
            </a:r>
          </a:p>
          <a:p>
            <a:pPr lvl="0">
              <a:lnSpc>
                <a:spcPct val="100000"/>
              </a:lnSpc>
              <a:buFont typeface="Wingdings" pitchFamily="2" charset="2"/>
              <a:buChar char="q"/>
            </a:pPr>
            <a:endParaRPr lang="ru-RU" sz="2800" b="1" dirty="0"/>
          </a:p>
          <a:p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84471" y="1337813"/>
            <a:ext cx="5519058" cy="120032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lang="ru-RU" sz="2400" b="1" dirty="0"/>
              <a:t>Умение находить информацию в тексте, понимать содержание текста</a:t>
            </a:r>
            <a:endParaRPr lang="ru-RU" sz="2400" b="1" dirty="0">
              <a:solidFill>
                <a:srgbClr val="1D3152"/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7429499" y="2841171"/>
          <a:ext cx="3906158" cy="3297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679383" y="515293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ru-RU" sz="2400" dirty="0"/>
              <a:t>Задание  5</a:t>
            </a:r>
            <a:endParaRPr sz="2400" dirty="0">
              <a:solidFill>
                <a:srgbClr val="1D3152"/>
              </a:solidFill>
            </a:endParaRPr>
          </a:p>
        </p:txBody>
      </p:sp>
      <p:sp>
        <p:nvSpPr>
          <p:cNvPr id="56" name="Shape 56"/>
          <p:cNvSpPr/>
          <p:nvPr/>
        </p:nvSpPr>
        <p:spPr>
          <a:xfrm>
            <a:off x="679383" y="1110900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 b="1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endParaRPr sz="2400" b="1" dirty="0"/>
          </a:p>
        </p:txBody>
      </p:sp>
      <p:sp>
        <p:nvSpPr>
          <p:cNvPr id="57" name="Shape 57"/>
          <p:cNvSpPr/>
          <p:nvPr/>
        </p:nvSpPr>
        <p:spPr>
          <a:xfrm>
            <a:off x="532425" y="1316038"/>
            <a:ext cx="5574461" cy="2404757"/>
          </a:xfrm>
          <a:prstGeom prst="rect">
            <a:avLst/>
          </a:prstGeom>
          <a:ln w="12700">
            <a:solidFill>
              <a:srgbClr val="0070C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lnSpc>
                <a:spcPct val="100000"/>
              </a:lnSpc>
            </a:pPr>
            <a:r>
              <a:rPr lang="ru-RU" sz="2800" b="1" dirty="0"/>
              <a:t>Укажи номер предложения, в котором есть ответ на вопрос: </a:t>
            </a:r>
          </a:p>
          <a:p>
            <a:pPr lvl="0">
              <a:lnSpc>
                <a:spcPct val="100000"/>
              </a:lnSpc>
            </a:pPr>
            <a:r>
              <a:rPr lang="ru-RU" sz="2800" b="1" dirty="0"/>
              <a:t>«Почему волк побежал охотиться в деревню?»</a:t>
            </a:r>
          </a:p>
          <a:p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84471" y="1337813"/>
            <a:ext cx="5519058" cy="120032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lang="ru-RU" sz="2400" b="1" dirty="0"/>
              <a:t>Умение находить информацию в тексте, понимать содержание текста</a:t>
            </a:r>
            <a:endParaRPr lang="ru-RU" sz="2400" b="1" dirty="0">
              <a:solidFill>
                <a:srgbClr val="1D3152"/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7429499" y="2841171"/>
          <a:ext cx="3906158" cy="3297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679383" y="515293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ru-RU" sz="2400" dirty="0"/>
              <a:t>Задание  6</a:t>
            </a:r>
            <a:endParaRPr sz="2400" dirty="0">
              <a:solidFill>
                <a:srgbClr val="1D3152"/>
              </a:solidFill>
            </a:endParaRPr>
          </a:p>
        </p:txBody>
      </p:sp>
      <p:sp>
        <p:nvSpPr>
          <p:cNvPr id="56" name="Shape 56"/>
          <p:cNvSpPr/>
          <p:nvPr/>
        </p:nvSpPr>
        <p:spPr>
          <a:xfrm>
            <a:off x="679383" y="1110900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 b="1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endParaRPr sz="2400" b="1" dirty="0"/>
          </a:p>
        </p:txBody>
      </p:sp>
      <p:sp>
        <p:nvSpPr>
          <p:cNvPr id="57" name="Shape 57"/>
          <p:cNvSpPr/>
          <p:nvPr/>
        </p:nvSpPr>
        <p:spPr>
          <a:xfrm>
            <a:off x="532425" y="1316038"/>
            <a:ext cx="5574461" cy="2270361"/>
          </a:xfrm>
          <a:prstGeom prst="rect">
            <a:avLst/>
          </a:prstGeom>
          <a:ln w="12700">
            <a:solidFill>
              <a:srgbClr val="0070C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rPr lang="ru-RU" sz="2800" b="1" dirty="0"/>
              <a:t>Распредели животных на две группы. Подпиши название каждой группы.</a:t>
            </a:r>
          </a:p>
          <a:p>
            <a:pPr algn="ctr"/>
            <a:r>
              <a:rPr lang="ru-RU" sz="3200" b="1" dirty="0"/>
              <a:t>волк, медведь, карп, лиса, щука, сом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84471" y="1337813"/>
            <a:ext cx="5519058" cy="83099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lang="ru-RU" sz="2400" b="1" dirty="0"/>
              <a:t>Умение определять основание для классификации</a:t>
            </a:r>
            <a:endParaRPr lang="ru-RU" sz="2400" b="1" dirty="0">
              <a:solidFill>
                <a:srgbClr val="1D3152"/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7429499" y="2841171"/>
          <a:ext cx="3906158" cy="3297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6186" y="3662248"/>
          <a:ext cx="5584371" cy="1772916"/>
        </p:xfrm>
        <a:graphic>
          <a:graphicData uri="http://schemas.openxmlformats.org/drawingml/2006/table">
            <a:tbl>
              <a:tblPr/>
              <a:tblGrid>
                <a:gridCol w="27918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2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5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5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5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5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5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Calibri"/>
                        </a:rPr>
                        <a:t>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Calibri"/>
                        </a:rPr>
                        <a:t>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22514" y="5539471"/>
            <a:ext cx="56007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Дополни каждую группу ещё одним словом.</a:t>
            </a:r>
            <a:endParaRPr lang="ru-RU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679383" y="515293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ru-RU" sz="2400" dirty="0">
                <a:solidFill>
                  <a:srgbClr val="FF0000"/>
                </a:solidFill>
              </a:rPr>
              <a:t>Задание  7</a:t>
            </a:r>
            <a:endParaRPr sz="2400" dirty="0">
              <a:solidFill>
                <a:srgbClr val="FF0000"/>
              </a:solidFill>
            </a:endParaRPr>
          </a:p>
        </p:txBody>
      </p:sp>
      <p:sp>
        <p:nvSpPr>
          <p:cNvPr id="56" name="Shape 56"/>
          <p:cNvSpPr/>
          <p:nvPr/>
        </p:nvSpPr>
        <p:spPr>
          <a:xfrm>
            <a:off x="679383" y="1110900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 b="1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endParaRPr sz="2400" b="1" dirty="0"/>
          </a:p>
        </p:txBody>
      </p:sp>
      <p:sp>
        <p:nvSpPr>
          <p:cNvPr id="57" name="Shape 57"/>
          <p:cNvSpPr/>
          <p:nvPr/>
        </p:nvSpPr>
        <p:spPr>
          <a:xfrm>
            <a:off x="491706" y="1136424"/>
            <a:ext cx="3864634" cy="480127"/>
          </a:xfrm>
          <a:prstGeom prst="rect">
            <a:avLst/>
          </a:prstGeom>
          <a:ln w="12700">
            <a:solidFill>
              <a:srgbClr val="0070C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1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rPr lang="ru-RU" sz="2800" b="1" dirty="0"/>
              <a:t>Рассмотри таблицу: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237514" y="1158199"/>
            <a:ext cx="5666015" cy="193899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lang="ru-RU" sz="2400" b="1" dirty="0"/>
              <a:t>Умения извлекать необходимую информацию из таблицы, использовать общие приёмы решения задач в одно действие, умение задавать вопросы</a:t>
            </a:r>
            <a:endParaRPr lang="ru-RU" sz="2400" b="1" dirty="0">
              <a:solidFill>
                <a:srgbClr val="1D3152"/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7527470" y="3249385"/>
          <a:ext cx="3906158" cy="321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57200" y="4914901"/>
            <a:ext cx="5666014" cy="120032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/>
              <a:t>Составь задачу по таблице, чтобы она решалась вычитанием.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/>
              <a:t>Запиши вопрос задачи: __________</a:t>
            </a:r>
            <a:endParaRPr lang="ru-RU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38843" y="2171699"/>
          <a:ext cx="3791617" cy="2046620"/>
        </p:xfrm>
        <a:graphic>
          <a:graphicData uri="http://schemas.openxmlformats.org/drawingml/2006/table">
            <a:tbl>
              <a:tblPr/>
              <a:tblGrid>
                <a:gridCol w="1684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7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16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Calibri"/>
                          <a:ea typeface="Times New Roman"/>
                          <a:cs typeface="Calibri"/>
                        </a:rPr>
                        <a:t>Животное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Calibri"/>
                          <a:ea typeface="Times New Roman"/>
                          <a:cs typeface="Calibri"/>
                        </a:rPr>
                        <a:t>Масса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6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Calibri"/>
                          <a:ea typeface="Times New Roman"/>
                          <a:cs typeface="Calibri"/>
                        </a:rPr>
                        <a:t>Волк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Calibri"/>
                          <a:ea typeface="Times New Roman"/>
                          <a:cs typeface="Calibri"/>
                        </a:rPr>
                        <a:t>50 кг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6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Calibri"/>
                          <a:ea typeface="Times New Roman"/>
                          <a:cs typeface="Calibri"/>
                        </a:rPr>
                        <a:t>Собака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Calibri"/>
                          <a:ea typeface="Times New Roman"/>
                          <a:cs typeface="Calibri"/>
                        </a:rPr>
                        <a:t>30 кг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6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Calibri"/>
                          <a:ea typeface="Times New Roman"/>
                          <a:cs typeface="Calibri"/>
                        </a:rPr>
                        <a:t>Овца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Calibri"/>
                          <a:ea typeface="Times New Roman"/>
                          <a:cs typeface="Calibri"/>
                        </a:rPr>
                        <a:t>90 кг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679383" y="515293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3600" b="1">
                <a:solidFill>
                  <a:srgbClr val="1D3152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lang="ru-RU" sz="2400" dirty="0">
                <a:solidFill>
                  <a:srgbClr val="FF0000"/>
                </a:solidFill>
              </a:rPr>
              <a:t>Задание  8 </a:t>
            </a:r>
            <a:r>
              <a:rPr lang="ru-RU" sz="2400" dirty="0">
                <a:solidFill>
                  <a:schemeClr val="tx2"/>
                </a:solidFill>
              </a:rPr>
              <a:t>(критерии 2 вариант)</a:t>
            </a:r>
            <a:endParaRPr sz="2400" dirty="0">
              <a:solidFill>
                <a:schemeClr val="tx2"/>
              </a:solidFill>
            </a:endParaRPr>
          </a:p>
        </p:txBody>
      </p:sp>
      <p:sp>
        <p:nvSpPr>
          <p:cNvPr id="56" name="Shape 56"/>
          <p:cNvSpPr/>
          <p:nvPr/>
        </p:nvSpPr>
        <p:spPr>
          <a:xfrm>
            <a:off x="679383" y="1110900"/>
            <a:ext cx="4695699" cy="424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 b="1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>
              <a:defRPr sz="1800" b="0"/>
            </a:pPr>
            <a:endParaRPr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237514" y="1158199"/>
            <a:ext cx="5666015" cy="1938992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>
                <a:solidFill>
                  <a:srgbClr val="000000"/>
                </a:solidFill>
              </a:defRPr>
            </a:pPr>
            <a:r>
              <a:rPr lang="ru-RU" sz="2400" b="1" dirty="0"/>
              <a:t>Умение использовать данные таблицы, интерпретировать информацию; построение рассуждения; умения устанавливать соответствие</a:t>
            </a:r>
            <a:endParaRPr lang="ru-RU" sz="2400" b="1" dirty="0">
              <a:solidFill>
                <a:srgbClr val="1D3152"/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7527470" y="3249385"/>
          <a:ext cx="3906158" cy="3297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10242" y="1224644"/>
            <a:ext cx="5666014" cy="2123658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2400" b="1" dirty="0"/>
              <a:t>Дополни фразу:</a:t>
            </a:r>
          </a:p>
          <a:p>
            <a:endParaRPr lang="ru-RU" sz="2400" b="1" dirty="0"/>
          </a:p>
          <a:p>
            <a:r>
              <a:rPr lang="ru-RU" sz="2800" b="1" dirty="0"/>
              <a:t>«Масса волка больше массы _______________, но меньше массы __________________».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374</Words>
  <Application>Microsoft Office PowerPoint</Application>
  <PresentationFormat>Широкоэкранный</PresentationFormat>
  <Paragraphs>91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Helvetica Neue</vt:lpstr>
      <vt:lpstr>Times New Roman</vt:lpstr>
      <vt:lpstr>Wingdings</vt:lpstr>
      <vt:lpstr>Default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Топал Елена Константиновна</dc:creator>
  <cp:lastModifiedBy>CNPPM-1</cp:lastModifiedBy>
  <cp:revision>21</cp:revision>
  <dcterms:modified xsi:type="dcterms:W3CDTF">2024-01-26T10:03:32Z</dcterms:modified>
</cp:coreProperties>
</file>