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9.xml"/>
  <Override ContentType="application/vnd.openxmlformats-officedocument.presentationml.slideMaster+xml" PartName="/ppt/slideMasters/slideMaster10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5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7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11.xml"/>
  <Override ContentType="application/vnd.openxmlformats-officedocument.theme+xml" PartName="/ppt/theme/theme5.xml"/>
  <Override ContentType="application/vnd.openxmlformats-officedocument.theme+xml" PartName="/ppt/theme/theme8.xml"/>
  <Override ContentType="application/vnd.openxmlformats-officedocument.theme+xml" PartName="/ppt/theme/theme10.xml"/>
  <Override ContentType="application/vnd.openxmlformats-officedocument.theme+xml" PartName="/ppt/theme/theme9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50" r:id="rId6"/>
    <p:sldMasterId id="2147483652" r:id="rId7"/>
    <p:sldMasterId id="2147483653" r:id="rId8"/>
    <p:sldMasterId id="2147483654" r:id="rId9"/>
    <p:sldMasterId id="2147483655" r:id="rId10"/>
    <p:sldMasterId id="2147483656" r:id="rId11"/>
    <p:sldMasterId id="2147483657" r:id="rId12"/>
    <p:sldMasterId id="2147483659" r:id="rId13"/>
    <p:sldMasterId id="2147483661" r:id="rId14"/>
  </p:sldMasterIdLst>
  <p:notesMasterIdLst>
    <p:notesMasterId r:id="rId15"/>
  </p:notesMasterIdLst>
  <p:sldIdLst>
    <p:sldId id="256" r:id="rId16"/>
    <p:sldId id="257" r:id="rId17"/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5" r:id="rId25"/>
    <p:sldId id="266" r:id="rId26"/>
  </p:sldIdLst>
  <p:sldSz cy="5143500" cx="6858000"/>
  <p:notesSz cx="6858000" cy="9144000"/>
  <p:embeddedFontLst>
    <p:embeddedFont>
      <p:font typeface="Gill Sans"/>
      <p:regular r:id="rId27"/>
      <p:bold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63">
          <p15:clr>
            <a:srgbClr val="000000"/>
          </p15:clr>
        </p15:guide>
        <p15:guide id="2" orient="horz" pos="1720">
          <p15:clr>
            <a:srgbClr val="000000"/>
          </p15:clr>
        </p15:guide>
        <p15:guide id="3" pos="2160">
          <p15:clr>
            <a:srgbClr val="000000"/>
          </p15:clr>
        </p15:guide>
        <p15:guide id="4" pos="119">
          <p15:clr>
            <a:srgbClr val="000000"/>
          </p15:clr>
        </p15:guide>
        <p15:guide id="5" pos="4201">
          <p15:clr>
            <a:srgbClr val="000000"/>
          </p15:clr>
        </p15:guide>
      </p15:sldGuideLst>
    </p:ext>
    <p:ext uri="GoogleSlidesCustomDataVersion2">
      <go:slidesCustomData xmlns:go="http://customooxmlschemas.google.com/" r:id="rId29" roundtripDataSignature="AMtx7mg/3AF0feE7j3Ds7/5YLesoR6ach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2E96238-89EB-4761-A22C-6B4CD37B97A7}">
  <a:tblStyle styleId="{72E96238-89EB-4761-A22C-6B4CD37B97A7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63" orient="horz"/>
        <p:guide pos="1720" orient="horz"/>
        <p:guide pos="2160"/>
        <p:guide pos="119"/>
        <p:guide pos="420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5.xml"/><Relationship Id="rId22" Type="http://schemas.openxmlformats.org/officeDocument/2006/relationships/slide" Target="slides/slide7.xml"/><Relationship Id="rId21" Type="http://schemas.openxmlformats.org/officeDocument/2006/relationships/slide" Target="slides/slide6.xml"/><Relationship Id="rId24" Type="http://schemas.openxmlformats.org/officeDocument/2006/relationships/slide" Target="slides/slide9.xml"/><Relationship Id="rId23" Type="http://schemas.openxmlformats.org/officeDocument/2006/relationships/slide" Target="slides/slide8.xml"/><Relationship Id="rId1" Type="http://schemas.openxmlformats.org/officeDocument/2006/relationships/theme" Target="theme/theme8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Master" Target="slideMasters/slideMaster5.xml"/><Relationship Id="rId26" Type="http://schemas.openxmlformats.org/officeDocument/2006/relationships/slide" Target="slides/slide11.xml"/><Relationship Id="rId25" Type="http://schemas.openxmlformats.org/officeDocument/2006/relationships/slide" Target="slides/slide10.xml"/><Relationship Id="rId28" Type="http://schemas.openxmlformats.org/officeDocument/2006/relationships/font" Target="fonts/GillSans-bold.fntdata"/><Relationship Id="rId27" Type="http://schemas.openxmlformats.org/officeDocument/2006/relationships/font" Target="fonts/GillSans-regular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customschemas.google.com/relationships/presentationmetadata" Target="metadata"/><Relationship Id="rId7" Type="http://schemas.openxmlformats.org/officeDocument/2006/relationships/slideMaster" Target="slideMasters/slideMaster3.xml"/><Relationship Id="rId8" Type="http://schemas.openxmlformats.org/officeDocument/2006/relationships/slideMaster" Target="slideMasters/slideMaster4.xml"/><Relationship Id="rId11" Type="http://schemas.openxmlformats.org/officeDocument/2006/relationships/slideMaster" Target="slideMasters/slideMaster7.xml"/><Relationship Id="rId10" Type="http://schemas.openxmlformats.org/officeDocument/2006/relationships/slideMaster" Target="slideMasters/slideMaster6.xml"/><Relationship Id="rId13" Type="http://schemas.openxmlformats.org/officeDocument/2006/relationships/slideMaster" Target="slideMasters/slideMaster9.xml"/><Relationship Id="rId12" Type="http://schemas.openxmlformats.org/officeDocument/2006/relationships/slideMaster" Target="slideMasters/slideMaster8.xml"/><Relationship Id="rId15" Type="http://schemas.openxmlformats.org/officeDocument/2006/relationships/notesMaster" Target="notesMasters/notesMaster1.xml"/><Relationship Id="rId14" Type="http://schemas.openxmlformats.org/officeDocument/2006/relationships/slideMaster" Target="slideMasters/slideMaster10.xml"/><Relationship Id="rId17" Type="http://schemas.openxmlformats.org/officeDocument/2006/relationships/slide" Target="slides/slide2.xml"/><Relationship Id="rId16" Type="http://schemas.openxmlformats.org/officeDocument/2006/relationships/slide" Target="slides/slide1.xml"/><Relationship Id="rId19" Type="http://schemas.openxmlformats.org/officeDocument/2006/relationships/slide" Target="slides/slide4.xml"/><Relationship Id="rId1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5" name="Google Shape;10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8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льзовательский макет">
  <p:cSld name="Пользовательский макет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title"/>
          </p:nvPr>
        </p:nvSpPr>
        <p:spPr>
          <a:xfrm>
            <a:off x="3763905" y="706955"/>
            <a:ext cx="2716314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rgbClr val="17244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5"/>
          <p:cNvSpPr txBox="1"/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5"/>
          <p:cNvSpPr txBox="1"/>
          <p:nvPr>
            <p:ph idx="1" type="body"/>
          </p:nvPr>
        </p:nvSpPr>
        <p:spPr>
          <a:xfrm>
            <a:off x="342900" y="1200150"/>
            <a:ext cx="61722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0" type="dt"/>
          </p:nvPr>
        </p:nvSpPr>
        <p:spPr>
          <a:xfrm>
            <a:off x="342900" y="4767262"/>
            <a:ext cx="16002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1" type="ftr"/>
          </p:nvPr>
        </p:nvSpPr>
        <p:spPr>
          <a:xfrm>
            <a:off x="2343150" y="4767262"/>
            <a:ext cx="21717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2" type="sldNum"/>
          </p:nvPr>
        </p:nvSpPr>
        <p:spPr>
          <a:xfrm>
            <a:off x="4914900" y="4767262"/>
            <a:ext cx="16002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>
  <p:cSld name="Пустой слайд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2"/>
          <p:cNvSpPr txBox="1"/>
          <p:nvPr>
            <p:ph type="title"/>
          </p:nvPr>
        </p:nvSpPr>
        <p:spPr>
          <a:xfrm>
            <a:off x="454264" y="426614"/>
            <a:ext cx="4394311" cy="7969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>
  <p:cSld name="Титульный слайд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4"/>
          <p:cNvSpPr txBox="1"/>
          <p:nvPr>
            <p:ph type="ctrTitle"/>
          </p:nvPr>
        </p:nvSpPr>
        <p:spPr>
          <a:xfrm>
            <a:off x="421642" y="402828"/>
            <a:ext cx="4380579" cy="7280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>
                <a:solidFill>
                  <a:srgbClr val="17244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4"/>
          <p:cNvSpPr txBox="1"/>
          <p:nvPr>
            <p:ph idx="1" type="subTitle"/>
          </p:nvPr>
        </p:nvSpPr>
        <p:spPr>
          <a:xfrm>
            <a:off x="421642" y="1079256"/>
            <a:ext cx="4380579" cy="413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0" sz="1600">
                <a:solidFill>
                  <a:schemeClr val="dk1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4" name="Google Shape;54;p24"/>
          <p:cNvSpPr txBox="1"/>
          <p:nvPr>
            <p:ph idx="2" type="body"/>
          </p:nvPr>
        </p:nvSpPr>
        <p:spPr>
          <a:xfrm>
            <a:off x="422275" y="1650000"/>
            <a:ext cx="6092825" cy="29442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0" i="0" sz="1400">
                <a:latin typeface="Calibri"/>
                <a:ea typeface="Calibri"/>
                <a:cs typeface="Calibri"/>
                <a:sym typeface="Calibri"/>
              </a:defRPr>
            </a:lvl1pPr>
            <a:lvl2pPr indent="-317500" lvl="1" marL="914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b="0" i="0" sz="1400"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b="0" i="0" sz="1400"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b="0" i="0" sz="1400"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»"/>
              <a:defRPr b="0" i="0" sz="1400"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">
  <p:cSld name="Пустой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6"/>
          <p:cNvSpPr txBox="1"/>
          <p:nvPr>
            <p:ph type="title"/>
          </p:nvPr>
        </p:nvSpPr>
        <p:spPr>
          <a:xfrm>
            <a:off x="4183959" y="553106"/>
            <a:ext cx="1948212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latin typeface="Verdana"/>
                <a:ea typeface="Verdana"/>
                <a:cs typeface="Verdana"/>
                <a:sym typeface="Verdan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8.xml"/></Relationships>
</file>

<file path=ppt/slideMasters/_rels/slideMaster10.xml.rels><?xml version="1.0" encoding="UTF-8" standalone="yes"?>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<Relationship Id="rId3" Type="http://schemas.openxmlformats.org/officeDocument/2006/relationships/theme" Target="../theme/theme7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1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theme" Target="../theme/theme4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theme" Target="../theme/theme9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theme" Target="../theme/theme2.xml"/></Relationships>
</file>

<file path=ppt/slideMasters/_rels/slideMaster6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theme" Target="../theme/theme5.xml"/></Relationships>
</file>

<file path=ppt/slideMasters/_rels/slideMaster7.xml.rels><?xml version="1.0" encoding="UTF-8" standalone="yes"?>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theme" Target="../theme/theme6.xml"/></Relationships>
</file>

<file path=ppt/slideMasters/_rels/slideMaster8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theme" Target="../theme/theme10.xml"/></Relationships>
</file>

<file path=ppt/slideMasters/_rels/slideMaster9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3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title"/>
          </p:nvPr>
        </p:nvSpPr>
        <p:spPr>
          <a:xfrm>
            <a:off x="3727450" y="206375"/>
            <a:ext cx="278765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75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75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75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75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5"/>
          <p:cNvSpPr txBox="1"/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25"/>
          <p:cNvSpPr txBox="1"/>
          <p:nvPr>
            <p:ph idx="1" type="body"/>
          </p:nvPr>
        </p:nvSpPr>
        <p:spPr>
          <a:xfrm>
            <a:off x="342900" y="1200150"/>
            <a:ext cx="61722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195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rtl="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4"/>
          <p:cNvSpPr txBox="1"/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14"/>
          <p:cNvSpPr txBox="1"/>
          <p:nvPr>
            <p:ph idx="1" type="body"/>
          </p:nvPr>
        </p:nvSpPr>
        <p:spPr>
          <a:xfrm>
            <a:off x="342900" y="1200150"/>
            <a:ext cx="61722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14"/>
          <p:cNvSpPr txBox="1"/>
          <p:nvPr>
            <p:ph idx="10" type="dt"/>
          </p:nvPr>
        </p:nvSpPr>
        <p:spPr>
          <a:xfrm>
            <a:off x="342900" y="4767262"/>
            <a:ext cx="16002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7" name="Google Shape;17;p14"/>
          <p:cNvSpPr txBox="1"/>
          <p:nvPr>
            <p:ph idx="11" type="ftr"/>
          </p:nvPr>
        </p:nvSpPr>
        <p:spPr>
          <a:xfrm>
            <a:off x="2343150" y="4767262"/>
            <a:ext cx="21717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8" name="Google Shape;18;p14"/>
          <p:cNvSpPr txBox="1"/>
          <p:nvPr>
            <p:ph idx="12" type="sldNum"/>
          </p:nvPr>
        </p:nvSpPr>
        <p:spPr>
          <a:xfrm>
            <a:off x="4914900" y="4767262"/>
            <a:ext cx="16002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 txBox="1"/>
          <p:nvPr/>
        </p:nvSpPr>
        <p:spPr>
          <a:xfrm>
            <a:off x="3556000" y="2782887"/>
            <a:ext cx="18415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7" name="Google Shape;27;p16"/>
          <p:cNvSpPr txBox="1"/>
          <p:nvPr>
            <p:ph type="title"/>
          </p:nvPr>
        </p:nvSpPr>
        <p:spPr>
          <a:xfrm>
            <a:off x="482600" y="428625"/>
            <a:ext cx="4003675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/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 txBox="1"/>
          <p:nvPr>
            <p:ph type="title"/>
          </p:nvPr>
        </p:nvSpPr>
        <p:spPr>
          <a:xfrm>
            <a:off x="454025" y="427037"/>
            <a:ext cx="4394200" cy="796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/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8"/>
          <p:cNvSpPr txBox="1"/>
          <p:nvPr>
            <p:ph type="title"/>
          </p:nvPr>
        </p:nvSpPr>
        <p:spPr>
          <a:xfrm>
            <a:off x="454025" y="427037"/>
            <a:ext cx="4394200" cy="796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/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9"/>
          <p:cNvSpPr txBox="1"/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19"/>
          <p:cNvSpPr txBox="1"/>
          <p:nvPr>
            <p:ph idx="1" type="body"/>
          </p:nvPr>
        </p:nvSpPr>
        <p:spPr>
          <a:xfrm>
            <a:off x="342900" y="1200150"/>
            <a:ext cx="61722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19"/>
          <p:cNvSpPr txBox="1"/>
          <p:nvPr>
            <p:ph idx="10" type="dt"/>
          </p:nvPr>
        </p:nvSpPr>
        <p:spPr>
          <a:xfrm>
            <a:off x="342900" y="4767262"/>
            <a:ext cx="16002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36" name="Google Shape;36;p19"/>
          <p:cNvSpPr txBox="1"/>
          <p:nvPr>
            <p:ph idx="11" type="ftr"/>
          </p:nvPr>
        </p:nvSpPr>
        <p:spPr>
          <a:xfrm>
            <a:off x="2343150" y="4767262"/>
            <a:ext cx="21717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37" name="Google Shape;37;p19"/>
          <p:cNvSpPr txBox="1"/>
          <p:nvPr>
            <p:ph idx="12" type="sldNum"/>
          </p:nvPr>
        </p:nvSpPr>
        <p:spPr>
          <a:xfrm>
            <a:off x="4914900" y="4767262"/>
            <a:ext cx="16002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/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0"/>
          <p:cNvSpPr txBox="1"/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20"/>
          <p:cNvSpPr txBox="1"/>
          <p:nvPr>
            <p:ph idx="1" type="body"/>
          </p:nvPr>
        </p:nvSpPr>
        <p:spPr>
          <a:xfrm>
            <a:off x="342900" y="1200150"/>
            <a:ext cx="61722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195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rtl="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20"/>
          <p:cNvSpPr txBox="1"/>
          <p:nvPr>
            <p:ph idx="10" type="dt"/>
          </p:nvPr>
        </p:nvSpPr>
        <p:spPr>
          <a:xfrm>
            <a:off x="342900" y="4767262"/>
            <a:ext cx="16002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42" name="Google Shape;42;p20"/>
          <p:cNvSpPr txBox="1"/>
          <p:nvPr>
            <p:ph idx="11" type="ftr"/>
          </p:nvPr>
        </p:nvSpPr>
        <p:spPr>
          <a:xfrm>
            <a:off x="2343150" y="4767262"/>
            <a:ext cx="21717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43" name="Google Shape;43;p20"/>
          <p:cNvSpPr txBox="1"/>
          <p:nvPr>
            <p:ph idx="12" type="sldNum"/>
          </p:nvPr>
        </p:nvSpPr>
        <p:spPr>
          <a:xfrm>
            <a:off x="4914900" y="4767262"/>
            <a:ext cx="16002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/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1"/>
          <p:cNvSpPr txBox="1"/>
          <p:nvPr>
            <p:ph type="title"/>
          </p:nvPr>
        </p:nvSpPr>
        <p:spPr>
          <a:xfrm>
            <a:off x="454025" y="427037"/>
            <a:ext cx="4394200" cy="796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3"/>
          <p:cNvSpPr txBox="1"/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23"/>
          <p:cNvSpPr txBox="1"/>
          <p:nvPr>
            <p:ph idx="1" type="body"/>
          </p:nvPr>
        </p:nvSpPr>
        <p:spPr>
          <a:xfrm>
            <a:off x="342900" y="1200150"/>
            <a:ext cx="61722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"/>
          <p:cNvSpPr txBox="1"/>
          <p:nvPr/>
        </p:nvSpPr>
        <p:spPr>
          <a:xfrm>
            <a:off x="1746250" y="1285875"/>
            <a:ext cx="5111750" cy="10160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chemeClr val="accent1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597"/>
              </a:buClr>
              <a:buSzPts val="2400"/>
              <a:buFont typeface="Times New Roman"/>
              <a:buNone/>
            </a:pPr>
            <a:r>
              <a:rPr b="1" i="0" lang="en-US" sz="2400" u="none" cap="none" strike="noStrike">
                <a:solidFill>
                  <a:srgbClr val="2F559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Эффективная начальная школа</a:t>
            </a:r>
            <a:br>
              <a:rPr b="1" i="0" lang="en-US" sz="2000" u="none" cap="none" strike="noStrike">
                <a:solidFill>
                  <a:srgbClr val="2F5597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1800" u="none" cap="none" strike="noStrike">
                <a:solidFill>
                  <a:srgbClr val="2F559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Комплексная диагностическая работа для 1 класса</a:t>
            </a:r>
            <a:endParaRPr/>
          </a:p>
        </p:txBody>
      </p:sp>
      <p:sp>
        <p:nvSpPr>
          <p:cNvPr id="65" name="Google Shape;65;p1"/>
          <p:cNvSpPr txBox="1"/>
          <p:nvPr/>
        </p:nvSpPr>
        <p:spPr>
          <a:xfrm>
            <a:off x="1717675" y="-14287"/>
            <a:ext cx="5140325" cy="739775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E79"/>
              </a:buClr>
              <a:buSzPts val="1400"/>
              <a:buFont typeface="Times New Roman"/>
              <a:buNone/>
            </a:pPr>
            <a:r>
              <a:rPr b="0" i="0" lang="en-US" sz="1400" u="none" cap="none" strike="noStrike">
                <a:solidFill>
                  <a:srgbClr val="1F4E7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Государственное бюджетное образовательное учреждение высшего профессионального образования Московской области «Академия социального управления» </a:t>
            </a:r>
            <a:endParaRPr/>
          </a:p>
        </p:txBody>
      </p:sp>
      <p:sp>
        <p:nvSpPr>
          <p:cNvPr id="66" name="Google Shape;66;p1"/>
          <p:cNvSpPr txBox="1"/>
          <p:nvPr/>
        </p:nvSpPr>
        <p:spPr>
          <a:xfrm>
            <a:off x="1746250" y="2863850"/>
            <a:ext cx="5111750" cy="917575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F4E79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  <a:t>Мошнина Роза Шамилевна </a:t>
            </a:r>
            <a:r>
              <a:rPr b="0" i="0" lang="en-US" sz="1300" u="none" cap="none" strike="noStrike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  <a:t>– заведующий кафедрой общеобразовательных дисциплин АСОУ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F4E79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  <a:t>Хиленко Татьяна Петровна </a:t>
            </a:r>
            <a:r>
              <a:rPr b="0" i="0" lang="en-US" sz="1300" u="none" cap="none" strike="noStrike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  <a:t>– старший преподаватель кафедры общеобразовательных дисциплин АСОУ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0"/>
          <p:cNvSpPr txBox="1"/>
          <p:nvPr>
            <p:ph type="title"/>
          </p:nvPr>
        </p:nvSpPr>
        <p:spPr>
          <a:xfrm>
            <a:off x="471487" y="339725"/>
            <a:ext cx="5915025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597"/>
              </a:buClr>
              <a:buSzPts val="2200"/>
              <a:buFont typeface="Times New Roman"/>
              <a:buNone/>
            </a:pPr>
            <a:r>
              <a:rPr b="1" i="0" lang="en-US" sz="2200" u="none">
                <a:solidFill>
                  <a:srgbClr val="2F559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Задание 8. На умение использовать данные таблицы, интерпретировать информацию</a:t>
            </a:r>
            <a:endParaRPr/>
          </a:p>
        </p:txBody>
      </p:sp>
      <p:sp>
        <p:nvSpPr>
          <p:cNvPr id="124" name="Google Shape;124;p10"/>
          <p:cNvSpPr txBox="1"/>
          <p:nvPr>
            <p:ph idx="1" type="body"/>
          </p:nvPr>
        </p:nvSpPr>
        <p:spPr>
          <a:xfrm>
            <a:off x="471487" y="2044700"/>
            <a:ext cx="5915025" cy="2073275"/>
          </a:xfrm>
          <a:prstGeom prst="rect">
            <a:avLst/>
          </a:prstGeom>
          <a:noFill/>
          <a:ln cap="flat" cmpd="sng" w="952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Дополни фразу: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«Величина … больше величины __________, но меньше величины ______________».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1"/>
          <p:cNvSpPr txBox="1"/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597"/>
              </a:buClr>
              <a:buSzPts val="2200"/>
              <a:buFont typeface="Times New Roman"/>
              <a:buNone/>
            </a:pPr>
            <a:r>
              <a:rPr b="1" i="0" lang="en-US" sz="2200" u="none">
                <a:solidFill>
                  <a:srgbClr val="2F559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Задание 9. На умение анализировать, выделять части целого</a:t>
            </a:r>
            <a:endParaRPr/>
          </a:p>
        </p:txBody>
      </p:sp>
      <p:sp>
        <p:nvSpPr>
          <p:cNvPr id="130" name="Google Shape;130;p11"/>
          <p:cNvSpPr txBox="1"/>
          <p:nvPr>
            <p:ph idx="1" type="body"/>
          </p:nvPr>
        </p:nvSpPr>
        <p:spPr>
          <a:xfrm>
            <a:off x="342900" y="1200150"/>
            <a:ext cx="5911850" cy="3205162"/>
          </a:xfrm>
          <a:prstGeom prst="rect">
            <a:avLst/>
          </a:prstGeom>
          <a:noFill/>
          <a:ln cap="flat" cmpd="sng" w="952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Рассмотри 狼 體. С помощью цифр подпиши части 身 體部 位: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31" name="Google Shape;131;p11"/>
          <p:cNvGraphicFramePr/>
          <p:nvPr/>
        </p:nvGraphicFramePr>
        <p:xfrm>
          <a:off x="696912" y="2149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{72E96238-89EB-4761-A22C-6B4CD37B97A7}</a:tableStyleId>
              </a:tblPr>
              <a:tblGrid>
                <a:gridCol w="195250"/>
                <a:gridCol w="1547800"/>
              </a:tblGrid>
              <a:tr h="295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Стена</a:t>
                      </a:r>
                      <a:endParaRPr/>
                    </a:p>
                  </a:txBody>
                  <a:tcPr marT="0" marB="0" marR="38575" marL="3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Окно</a:t>
                      </a:r>
                      <a:endParaRPr/>
                    </a:p>
                  </a:txBody>
                  <a:tcPr marT="0" marB="0" marR="38575" marL="3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/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Дверь</a:t>
                      </a:r>
                      <a:endParaRPr/>
                    </a:p>
                  </a:txBody>
                  <a:tcPr marT="0" marB="0" marR="38575" marL="3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/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Крыша</a:t>
                      </a:r>
                      <a:endParaRPr/>
                    </a:p>
                  </a:txBody>
                  <a:tcPr marT="0" marB="0" marR="38575" marL="3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/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Крыльцо</a:t>
                      </a:r>
                      <a:endParaRPr/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32" name="Google Shape;132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40100" y="2317750"/>
            <a:ext cx="2490787" cy="18669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3" name="Google Shape;133;p11"/>
          <p:cNvCxnSpPr/>
          <p:nvPr/>
        </p:nvCxnSpPr>
        <p:spPr>
          <a:xfrm rot="10800000">
            <a:off x="3165475" y="2317750"/>
            <a:ext cx="1222375" cy="571500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4" name="Google Shape;134;p11"/>
          <p:cNvCxnSpPr/>
          <p:nvPr/>
        </p:nvCxnSpPr>
        <p:spPr>
          <a:xfrm rot="10800000">
            <a:off x="2844800" y="3606800"/>
            <a:ext cx="1028700" cy="0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5" name="Google Shape;135;p11"/>
          <p:cNvCxnSpPr/>
          <p:nvPr/>
        </p:nvCxnSpPr>
        <p:spPr>
          <a:xfrm rot="10800000">
            <a:off x="3006725" y="3089275"/>
            <a:ext cx="1338262" cy="109537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6" name="Google Shape;136;p11"/>
          <p:cNvCxnSpPr/>
          <p:nvPr/>
        </p:nvCxnSpPr>
        <p:spPr>
          <a:xfrm flipH="1" rot="10800000">
            <a:off x="5116512" y="2965450"/>
            <a:ext cx="1044575" cy="641350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7" name="Google Shape;137;p11"/>
          <p:cNvCxnSpPr/>
          <p:nvPr/>
        </p:nvCxnSpPr>
        <p:spPr>
          <a:xfrm rot="10800000">
            <a:off x="2844800" y="3435350"/>
            <a:ext cx="960437" cy="60325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"/>
          <p:cNvSpPr txBox="1"/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597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2F559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Текст: 3 абзаца, 15 предложений, 57 слов</a:t>
            </a:r>
            <a:endParaRPr/>
          </a:p>
        </p:txBody>
      </p:sp>
      <p:sp>
        <p:nvSpPr>
          <p:cNvPr id="72" name="Google Shape;72;p2"/>
          <p:cNvSpPr txBox="1"/>
          <p:nvPr>
            <p:ph idx="1" type="body"/>
          </p:nvPr>
        </p:nvSpPr>
        <p:spPr>
          <a:xfrm>
            <a:off x="342900" y="1200150"/>
            <a:ext cx="6172200" cy="3394075"/>
          </a:xfrm>
          <a:prstGeom prst="rect">
            <a:avLst/>
          </a:prstGeom>
          <a:noFill/>
          <a:ln cap="flat" cmpd="sng" w="952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marR="0" rtl="0" algn="just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冬天，一隻灰狼在森林裡挨餓。所有的小路和小路都被厚厚的積雪覆蓋。一場邪惡的暴風雪正在嗡嗡作響。在哪裡尋找獵物？</a:t>
            </a:r>
            <a:b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狼是一種強壯而聰明的動物。他等待著黑暗。夜幕降臨。狼逃到了村子里。</a:t>
            </a:r>
            <a:b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沉默。只有霜噼啪作響。穀倉裡傳來一股溫暖的氣味。但是狗感覺到陌生人。一聲響亮的吠叫阻止了捕食者。一個守望者拿著槍出來了。是時候讓開了！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 txBox="1"/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597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2F559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Задание 1. На определение темы текста.</a:t>
            </a:r>
            <a:endParaRPr/>
          </a:p>
        </p:txBody>
      </p:sp>
      <p:sp>
        <p:nvSpPr>
          <p:cNvPr id="78" name="Google Shape;78;p3"/>
          <p:cNvSpPr txBox="1"/>
          <p:nvPr>
            <p:ph idx="1" type="body"/>
          </p:nvPr>
        </p:nvSpPr>
        <p:spPr>
          <a:xfrm>
            <a:off x="474662" y="1123950"/>
            <a:ext cx="5662612" cy="2582862"/>
          </a:xfrm>
          <a:prstGeom prst="rect">
            <a:avLst/>
          </a:prstGeom>
          <a:noFill/>
          <a:ln cap="flat" cmpd="sng" w="952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Выбери заголовок текста, отметь любым знаком.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	В…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	З…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	Н…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"/>
          <p:cNvSpPr txBox="1"/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597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2F559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Задание 2. На умение переводить информацию из одной формы в другую</a:t>
            </a:r>
            <a:endParaRPr/>
          </a:p>
        </p:txBody>
      </p:sp>
      <p:pic>
        <p:nvPicPr>
          <p:cNvPr id="84" name="Google Shape;84;p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12988" l="0" r="6863" t="0"/>
          <a:stretch/>
        </p:blipFill>
        <p:spPr>
          <a:xfrm>
            <a:off x="233362" y="1427162"/>
            <a:ext cx="6391275" cy="2778125"/>
          </a:xfrm>
          <a:prstGeom prst="rect">
            <a:avLst/>
          </a:prstGeom>
          <a:noFill/>
          <a:ln cap="flat" cmpd="sng" w="952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"/>
          <p:cNvSpPr txBox="1"/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597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2F559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Задание 3. На понимание контекста</a:t>
            </a:r>
            <a:endParaRPr/>
          </a:p>
        </p:txBody>
      </p:sp>
      <p:sp>
        <p:nvSpPr>
          <p:cNvPr id="90" name="Google Shape;90;p5"/>
          <p:cNvSpPr txBox="1"/>
          <p:nvPr>
            <p:ph idx="1" type="body"/>
          </p:nvPr>
        </p:nvSpPr>
        <p:spPr>
          <a:xfrm>
            <a:off x="342900" y="1200150"/>
            <a:ext cx="4692650" cy="2430462"/>
          </a:xfrm>
          <a:prstGeom prst="rect">
            <a:avLst/>
          </a:prstGeom>
          <a:noFill/>
          <a:ln cap="flat" cmpd="sng" w="952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Что значит «帶走你的腿»?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	Б…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	Н…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	О…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	С…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"/>
          <p:cNvSpPr txBox="1"/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597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2F559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Задание 4. На понимание смысла текста.</a:t>
            </a:r>
            <a:endParaRPr/>
          </a:p>
        </p:txBody>
      </p:sp>
      <p:sp>
        <p:nvSpPr>
          <p:cNvPr id="96" name="Google Shape;96;p6"/>
          <p:cNvSpPr txBox="1"/>
          <p:nvPr>
            <p:ph idx="1" type="body"/>
          </p:nvPr>
        </p:nvSpPr>
        <p:spPr>
          <a:xfrm>
            <a:off x="342900" y="1200150"/>
            <a:ext cx="5475287" cy="2381250"/>
          </a:xfrm>
          <a:prstGeom prst="rect">
            <a:avLst/>
          </a:prstGeom>
          <a:noFill/>
          <a:ln cap="flat" cmpd="sng" w="952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Вопрос по содержанию текста …?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	пень,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	стол,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	стул,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	конь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7"/>
          <p:cNvSpPr txBox="1"/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597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2F559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Задание 5. На умение находить необходимую информацию в тексте</a:t>
            </a:r>
            <a:endParaRPr/>
          </a:p>
        </p:txBody>
      </p:sp>
      <p:sp>
        <p:nvSpPr>
          <p:cNvPr id="102" name="Google Shape;102;p7"/>
          <p:cNvSpPr txBox="1"/>
          <p:nvPr>
            <p:ph idx="1" type="body"/>
          </p:nvPr>
        </p:nvSpPr>
        <p:spPr>
          <a:xfrm>
            <a:off x="342900" y="1579562"/>
            <a:ext cx="6172200" cy="1419225"/>
          </a:xfrm>
          <a:prstGeom prst="rect">
            <a:avLst/>
          </a:prstGeom>
          <a:noFill/>
          <a:ln cap="flat" cmpd="sng" w="952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Укажи номер предложения, в котором есть ответ на вопрос: «Почему …?»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8"/>
          <p:cNvSpPr txBox="1"/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597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2F559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Задание 6. Задание на определение оснований для классификации объектов</a:t>
            </a:r>
            <a:endParaRPr/>
          </a:p>
        </p:txBody>
      </p:sp>
      <p:sp>
        <p:nvSpPr>
          <p:cNvPr id="109" name="Google Shape;109;p8"/>
          <p:cNvSpPr txBox="1"/>
          <p:nvPr>
            <p:ph idx="1" type="body"/>
          </p:nvPr>
        </p:nvSpPr>
        <p:spPr>
          <a:xfrm>
            <a:off x="342900" y="1200150"/>
            <a:ext cx="6172200" cy="3081337"/>
          </a:xfrm>
          <a:prstGeom prst="rect">
            <a:avLst/>
          </a:prstGeom>
          <a:noFill/>
          <a:ln cap="flat" cmpd="sng" w="952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Распредели слова на две группы. Подпиши название каждой группы.</a:t>
            </a:r>
            <a:endParaRPr/>
          </a:p>
          <a:p>
            <a:pPr indent="0" lvl="0" marL="0" marR="0" rtl="0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狼、熊、鯉魚、狐狸、梭子魚、鯰魚。</a:t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Дополни каждую группу ещё одним словом.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10" name="Google Shape;110;p8"/>
          <p:cNvGraphicFramePr/>
          <p:nvPr/>
        </p:nvGraphicFramePr>
        <p:xfrm>
          <a:off x="587375" y="2428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{72E96238-89EB-4761-A22C-6B4CD37B97A7}</a:tableStyleId>
              </a:tblPr>
              <a:tblGrid>
                <a:gridCol w="2286000"/>
                <a:gridCol w="2286000"/>
              </a:tblGrid>
              <a:tr h="2079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7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en-US" sz="1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en-US" sz="1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en-US" sz="1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en-US" sz="1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7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en-US" sz="1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/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en-US" sz="1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/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en-US" sz="1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/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en-US" sz="10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/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9"/>
          <p:cNvSpPr txBox="1"/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597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2F559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Задание 7. На умение использовать данные таблицы, интерпретировать информацию</a:t>
            </a:r>
            <a:endParaRPr/>
          </a:p>
        </p:txBody>
      </p:sp>
      <p:sp>
        <p:nvSpPr>
          <p:cNvPr id="116" name="Google Shape;116;p9"/>
          <p:cNvSpPr txBox="1"/>
          <p:nvPr>
            <p:ph idx="1" type="body"/>
          </p:nvPr>
        </p:nvSpPr>
        <p:spPr>
          <a:xfrm>
            <a:off x="447675" y="1279525"/>
            <a:ext cx="5962650" cy="3160712"/>
          </a:xfrm>
          <a:prstGeom prst="rect">
            <a:avLst/>
          </a:prstGeom>
          <a:noFill/>
          <a:ln cap="flat" cmpd="sng" w="952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Рассмотри таблицу: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17" name="Google Shape;117;p9"/>
          <p:cNvGraphicFramePr/>
          <p:nvPr/>
        </p:nvGraphicFramePr>
        <p:xfrm>
          <a:off x="512762" y="1819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{72E96238-89EB-4761-A22C-6B4CD37B97A7}</a:tableStyleId>
              </a:tblPr>
              <a:tblGrid>
                <a:gridCol w="2286000"/>
                <a:gridCol w="2286000"/>
              </a:tblGrid>
              <a:tr h="295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Название …</a:t>
                      </a:r>
                      <a:endParaRPr/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Величина …</a:t>
                      </a:r>
                      <a:endParaRPr/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79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79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79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5725" marB="25725" marR="51425" marL="5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18" name="Google Shape;118;p9"/>
          <p:cNvSpPr txBox="1"/>
          <p:nvPr/>
        </p:nvSpPr>
        <p:spPr>
          <a:xfrm>
            <a:off x="512762" y="3163887"/>
            <a:ext cx="5832475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Составь задачу по таблице, чтобы она решалась вычитанием.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Запиши вопрос задачи: ______________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10_Специальное оформление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4_Специальное оформление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9_Специальное оформление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3_Специальное оформление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Специальное оформление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1_Специальное оформление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2_Специальное оформление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5_Специальное оформление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ТемаАСОУтитул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8_Специальное оформление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2020-04-09T22:49:10Z</dcterms:created>
  <dc:creator>Irina Skvortsova</dc:creator>
</cp:coreProperties>
</file>